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4"/>
  </p:sldMasterIdLst>
  <p:notesMasterIdLst>
    <p:notesMasterId r:id="rId63"/>
  </p:notesMasterIdLst>
  <p:sldIdLst>
    <p:sldId id="256" r:id="rId5"/>
    <p:sldId id="311" r:id="rId6"/>
    <p:sldId id="313" r:id="rId7"/>
    <p:sldId id="317" r:id="rId8"/>
    <p:sldId id="395" r:id="rId9"/>
    <p:sldId id="398" r:id="rId10"/>
    <p:sldId id="399" r:id="rId11"/>
    <p:sldId id="316" r:id="rId12"/>
    <p:sldId id="319" r:id="rId13"/>
    <p:sldId id="373" r:id="rId14"/>
    <p:sldId id="374" r:id="rId15"/>
    <p:sldId id="375" r:id="rId16"/>
    <p:sldId id="376" r:id="rId17"/>
    <p:sldId id="377" r:id="rId18"/>
    <p:sldId id="334" r:id="rId19"/>
    <p:sldId id="355" r:id="rId20"/>
    <p:sldId id="337" r:id="rId21"/>
    <p:sldId id="340" r:id="rId22"/>
    <p:sldId id="341" r:id="rId23"/>
    <p:sldId id="335" r:id="rId24"/>
    <p:sldId id="331" r:id="rId25"/>
    <p:sldId id="333" r:id="rId26"/>
    <p:sldId id="348" r:id="rId27"/>
    <p:sldId id="386" r:id="rId28"/>
    <p:sldId id="387" r:id="rId29"/>
    <p:sldId id="384" r:id="rId30"/>
    <p:sldId id="388" r:id="rId31"/>
    <p:sldId id="389" r:id="rId32"/>
    <p:sldId id="390" r:id="rId33"/>
    <p:sldId id="385" r:id="rId34"/>
    <p:sldId id="391" r:id="rId35"/>
    <p:sldId id="392" r:id="rId36"/>
    <p:sldId id="393" r:id="rId37"/>
    <p:sldId id="356" r:id="rId38"/>
    <p:sldId id="368" r:id="rId39"/>
    <p:sldId id="369" r:id="rId40"/>
    <p:sldId id="370" r:id="rId41"/>
    <p:sldId id="330" r:id="rId42"/>
    <p:sldId id="322" r:id="rId43"/>
    <p:sldId id="325" r:id="rId44"/>
    <p:sldId id="326" r:id="rId45"/>
    <p:sldId id="327" r:id="rId46"/>
    <p:sldId id="328" r:id="rId47"/>
    <p:sldId id="342" r:id="rId48"/>
    <p:sldId id="343" r:id="rId49"/>
    <p:sldId id="345" r:id="rId50"/>
    <p:sldId id="346" r:id="rId51"/>
    <p:sldId id="400" r:id="rId52"/>
    <p:sldId id="363" r:id="rId53"/>
    <p:sldId id="394" r:id="rId54"/>
    <p:sldId id="367" r:id="rId55"/>
    <p:sldId id="366" r:id="rId56"/>
    <p:sldId id="357" r:id="rId57"/>
    <p:sldId id="358" r:id="rId58"/>
    <p:sldId id="359" r:id="rId59"/>
    <p:sldId id="360" r:id="rId60"/>
    <p:sldId id="361" r:id="rId61"/>
    <p:sldId id="362" r:id="rId62"/>
  </p:sldIdLst>
  <p:sldSz cx="9144000" cy="5143500" type="screen16x9"/>
  <p:notesSz cx="6858000" cy="9144000"/>
  <p:embeddedFontLst>
    <p:embeddedFont>
      <p:font typeface="Advent Pro" panose="020B0604020202020204" charset="0"/>
      <p:regular r:id="rId64"/>
      <p:bold r:id="rId65"/>
    </p:embeddedFont>
    <p:embeddedFont>
      <p:font typeface="Lato" panose="020F0502020204030203" pitchFamily="34" charset="0"/>
      <p:regular r:id="rId66"/>
      <p:bold r:id="rId67"/>
      <p:italic r:id="rId68"/>
      <p:boldItalic r:id="rId69"/>
    </p:embeddedFont>
    <p:embeddedFont>
      <p:font typeface="Open Sans" panose="020B0606030504020204" pitchFamily="34" charset="0"/>
      <p:regular r:id="rId70"/>
      <p:bold r:id="rId71"/>
      <p:italic r:id="rId72"/>
      <p:boldItalic r:id="rId73"/>
    </p:embeddedFont>
    <p:embeddedFont>
      <p:font typeface="Open Sans SemiBold" panose="020B070603080402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F5CFBC8-B43C-4184-9E49-C4A8659A205A}">
          <p14:sldIdLst>
            <p14:sldId id="256"/>
            <p14:sldId id="311"/>
            <p14:sldId id="313"/>
            <p14:sldId id="317"/>
            <p14:sldId id="395"/>
            <p14:sldId id="398"/>
            <p14:sldId id="399"/>
            <p14:sldId id="316"/>
            <p14:sldId id="319"/>
            <p14:sldId id="373"/>
            <p14:sldId id="374"/>
            <p14:sldId id="375"/>
            <p14:sldId id="376"/>
          </p14:sldIdLst>
        </p14:section>
        <p14:section name="Business Problem 1" id="{74B7D55E-EEF8-44B7-B090-DE8949312132}">
          <p14:sldIdLst>
            <p14:sldId id="377"/>
            <p14:sldId id="334"/>
            <p14:sldId id="355"/>
            <p14:sldId id="337"/>
            <p14:sldId id="340"/>
            <p14:sldId id="341"/>
            <p14:sldId id="335"/>
          </p14:sldIdLst>
        </p14:section>
        <p14:section name="Business Problem 2" id="{687800FE-F6EE-467F-95C1-B00F5C41A5F6}">
          <p14:sldIdLst>
            <p14:sldId id="331"/>
            <p14:sldId id="333"/>
            <p14:sldId id="348"/>
            <p14:sldId id="386"/>
            <p14:sldId id="387"/>
            <p14:sldId id="384"/>
            <p14:sldId id="388"/>
            <p14:sldId id="389"/>
            <p14:sldId id="390"/>
            <p14:sldId id="385"/>
            <p14:sldId id="391"/>
            <p14:sldId id="392"/>
            <p14:sldId id="393"/>
            <p14:sldId id="356"/>
            <p14:sldId id="368"/>
            <p14:sldId id="369"/>
            <p14:sldId id="370"/>
          </p14:sldIdLst>
        </p14:section>
        <p14:section name="Business Problem 3" id="{D548EC6C-9FED-4633-9767-5762453E1BAB}">
          <p14:sldIdLst>
            <p14:sldId id="330"/>
            <p14:sldId id="322"/>
            <p14:sldId id="325"/>
            <p14:sldId id="326"/>
            <p14:sldId id="327"/>
            <p14:sldId id="328"/>
            <p14:sldId id="342"/>
            <p14:sldId id="343"/>
            <p14:sldId id="345"/>
            <p14:sldId id="346"/>
            <p14:sldId id="400"/>
            <p14:sldId id="363"/>
            <p14:sldId id="394"/>
            <p14:sldId id="367"/>
            <p14:sldId id="366"/>
            <p14:sldId id="357"/>
            <p14:sldId id="358"/>
            <p14:sldId id="359"/>
            <p14:sldId id="360"/>
            <p14:sldId id="361"/>
            <p14:sldId id="3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8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D62C92-402D-4083-8843-20D7F2497604}" v="7700" dt="2022-04-03T11:53:22.381"/>
    <p1510:client id="{18CD0969-5190-470E-9E61-45771F073761}" v="2050" dt="2022-04-03T14:20:44.687"/>
    <p1510:client id="{27929317-882B-432E-4D7C-58BE69D77C1D}" v="5" dt="2022-04-03T06:50:32.755"/>
    <p1510:client id="{2E453A9C-8A42-3FA5-AF92-C5B9A78E13CD}" v="30" dt="2022-04-03T06:20:33.413"/>
    <p1510:client id="{49EF8BE3-6E52-9693-1CF7-779EC9423CBF}" v="870" dt="2022-04-02T21:22:56.231"/>
    <p1510:client id="{6D14D8F5-316A-4DEA-A0C6-65DA55C6E462}" v="11350" dt="2022-04-03T14:22:02.470"/>
    <p1510:client id="{8EBB1524-7E83-444A-ADE9-CE0FDD1883DD}" v="8379" dt="2022-04-03T11:12:38.589"/>
    <p1510:client id="{D6BE034A-1624-496A-C972-FB27432D1C11}" v="336" dt="2022-04-03T08:40:39.655"/>
    <p1510:client id="{F9D00094-9D2A-5FD1-3FE0-9FE940787C8F}" v="412" dt="2022-04-02T19:26:24.893"/>
  </p1510:revLst>
</p1510:revInfo>
</file>

<file path=ppt/tableStyles.xml><?xml version="1.0" encoding="utf-8"?>
<a:tblStyleLst xmlns:a="http://schemas.openxmlformats.org/drawingml/2006/main" def="{37F3E3C7-4FEB-4E57-BC7F-BBC15BE6DDDA}">
  <a:tblStyle styleId="{37F3E3C7-4FEB-4E57-BC7F-BBC15BE6DD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1.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9.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3.fntdata"/><Relationship Id="rId7" Type="http://schemas.openxmlformats.org/officeDocument/2006/relationships/slide" Target="slides/slide3.xml"/><Relationship Id="rId71"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35ba59f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35ba59f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335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35ba59f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35ba59f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Churn reduction analysis using factors pointed out from our models</a:t>
            </a:r>
            <a:endParaRPr/>
          </a:p>
        </p:txBody>
      </p:sp>
    </p:spTree>
    <p:extLst>
      <p:ext uri="{BB962C8B-B14F-4D97-AF65-F5344CB8AC3E}">
        <p14:creationId xmlns:p14="http://schemas.microsoft.com/office/powerpoint/2010/main" val="1976830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35ba59f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35ba59f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800">
                <a:effectLst/>
                <a:latin typeface="Times New Roman" panose="02020603050405020304" pitchFamily="18" charset="0"/>
                <a:ea typeface="DengXian" panose="02010600030101010101" pitchFamily="2" charset="-122"/>
                <a:cs typeface="Arial" panose="020B0604020202020204" pitchFamily="34" charset="0"/>
              </a:rPr>
              <a:t>The pricing of services for customers in this area is not justifiable given the lower total charges for churn customers. </a:t>
            </a:r>
            <a:endParaRPr/>
          </a:p>
        </p:txBody>
      </p:sp>
    </p:spTree>
    <p:extLst>
      <p:ext uri="{BB962C8B-B14F-4D97-AF65-F5344CB8AC3E}">
        <p14:creationId xmlns:p14="http://schemas.microsoft.com/office/powerpoint/2010/main" val="534479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35ba59f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35ba59f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802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35ba59f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35ba59f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40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35ba59f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35ba59f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656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c35ba59f8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c35ba59f8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246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2282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063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c72e191800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c72e191800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320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831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67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569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972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319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233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513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451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4659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182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35ba59f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35ba59f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5G provides tailwinds to capture customer value</a:t>
            </a:r>
            <a:endParaRPr/>
          </a:p>
        </p:txBody>
      </p:sp>
    </p:spTree>
    <p:extLst>
      <p:ext uri="{BB962C8B-B14F-4D97-AF65-F5344CB8AC3E}">
        <p14:creationId xmlns:p14="http://schemas.microsoft.com/office/powerpoint/2010/main" val="3701135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562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85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060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c35ba59f8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c35ba59f8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785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c35ba59f8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c35ba59f8a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884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c35ba59f8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c35ba59f8a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942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c35ba59f8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c35ba59f8a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470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c35ba59f8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c35ba59f8a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4882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c35ba59f8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c35ba59f8a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47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c35ba59f8a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c35ba59f8a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3103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35ba59f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35ba59f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a:effectLst/>
                <a:latin typeface="Open Sans" panose="020B0606030504020204" pitchFamily="34" charset="0"/>
                <a:ea typeface="Open Sans" panose="020B0606030504020204" pitchFamily="34" charset="0"/>
                <a:cs typeface="Open Sans" panose="020B0606030504020204" pitchFamily="34" charset="0"/>
              </a:rPr>
              <a:t>example of higher churn score would be customers with increasing service requests being linked to a higher probability of Churn, and hence AT&amp;T can implement strategies for a seamless customer journey or experience</a:t>
            </a:r>
            <a:endParaRPr/>
          </a:p>
        </p:txBody>
      </p:sp>
    </p:spTree>
    <p:extLst>
      <p:ext uri="{BB962C8B-B14F-4D97-AF65-F5344CB8AC3E}">
        <p14:creationId xmlns:p14="http://schemas.microsoft.com/office/powerpoint/2010/main" val="3728330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698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c35ba59f8a_0_2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c35ba59f8a_0_2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34793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c35ba59f8a_0_2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c35ba59f8a_0_2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8867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9"/>
        <p:cNvGrpSpPr/>
        <p:nvPr/>
      </p:nvGrpSpPr>
      <p:grpSpPr>
        <a:xfrm>
          <a:off x="0" y="0"/>
          <a:ext cx="0" cy="0"/>
          <a:chOff x="0" y="0"/>
          <a:chExt cx="0" cy="0"/>
        </a:xfrm>
      </p:grpSpPr>
      <p:sp>
        <p:nvSpPr>
          <p:cNvPr id="2110" name="Google Shape;2110;gc35ba59f8a_0_2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1" name="Google Shape;2111;gc35ba59f8a_0_2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868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c35ba59f8a_0_2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c35ba59f8a_0_2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05095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8502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c35ba59f8a_0_2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c35ba59f8a_0_2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2062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9"/>
        <p:cNvGrpSpPr/>
        <p:nvPr/>
      </p:nvGrpSpPr>
      <p:grpSpPr>
        <a:xfrm>
          <a:off x="0" y="0"/>
          <a:ext cx="0" cy="0"/>
          <a:chOff x="0" y="0"/>
          <a:chExt cx="0" cy="0"/>
        </a:xfrm>
      </p:grpSpPr>
      <p:sp>
        <p:nvSpPr>
          <p:cNvPr id="2380" name="Google Shape;2380;gc35ba59f8a_0_2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1" name="Google Shape;2381;gc35ba59f8a_0_2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759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35ba59f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35ba59f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a:effectLst/>
                <a:latin typeface="Open Sans" panose="020B0606030504020204" pitchFamily="34" charset="0"/>
                <a:ea typeface="Open Sans" panose="020B0606030504020204" pitchFamily="34" charset="0"/>
                <a:cs typeface="Open Sans" panose="020B0606030504020204" pitchFamily="34" charset="0"/>
              </a:rPr>
              <a:t>example of higher churn score would be customers with increasing service requests being linked to a higher probability of Churn, and hence AT&amp;T can implement strategies for a seamless customer journey or experience</a:t>
            </a:r>
            <a:endParaRPr/>
          </a:p>
        </p:txBody>
      </p:sp>
    </p:spTree>
    <p:extLst>
      <p:ext uri="{BB962C8B-B14F-4D97-AF65-F5344CB8AC3E}">
        <p14:creationId xmlns:p14="http://schemas.microsoft.com/office/powerpoint/2010/main" val="3896751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35ba59f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35ba59f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a:effectLst/>
                <a:latin typeface="Open Sans" panose="020B0606030504020204" pitchFamily="34" charset="0"/>
                <a:ea typeface="Open Sans" panose="020B0606030504020204" pitchFamily="34" charset="0"/>
                <a:cs typeface="Open Sans" panose="020B0606030504020204" pitchFamily="34" charset="0"/>
              </a:rPr>
              <a:t>example of higher churn score would be customers with increasing service requests being linked to a higher probability of Churn, and hence AT&amp;T can implement strategies for a seamless customer journey or experience</a:t>
            </a:r>
            <a:endParaRPr/>
          </a:p>
        </p:txBody>
      </p:sp>
    </p:spTree>
    <p:extLst>
      <p:ext uri="{BB962C8B-B14F-4D97-AF65-F5344CB8AC3E}">
        <p14:creationId xmlns:p14="http://schemas.microsoft.com/office/powerpoint/2010/main" val="834862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35ba59f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35ba59f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1100">
                <a:effectLst/>
                <a:latin typeface="Open Sans" panose="020B0606030504020204" pitchFamily="34" charset="0"/>
                <a:ea typeface="Open Sans" panose="020B0606030504020204" pitchFamily="34" charset="0"/>
                <a:cs typeface="Open Sans" panose="020B0606030504020204" pitchFamily="34" charset="0"/>
              </a:rPr>
              <a:t>example of higher churn score would be customers with increasing service requests being linked to a higher probability of Churn, and hence AT&amp;T can implement strategies for a seamless customer journey or experience</a:t>
            </a:r>
            <a:endParaRPr/>
          </a:p>
        </p:txBody>
      </p:sp>
    </p:spTree>
    <p:extLst>
      <p:ext uri="{BB962C8B-B14F-4D97-AF65-F5344CB8AC3E}">
        <p14:creationId xmlns:p14="http://schemas.microsoft.com/office/powerpoint/2010/main" val="3325653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c35ba59f8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c35ba59f8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987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c35ba59f8a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c35ba59f8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687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805025" y="2057501"/>
            <a:ext cx="6186600" cy="850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None/>
              <a:defRPr sz="4500" b="1">
                <a:solidFill>
                  <a:schemeClr val="lt1"/>
                </a:solidFill>
                <a:latin typeface="Open Sans"/>
                <a:ea typeface="Open Sans"/>
                <a:cs typeface="Open Sans"/>
                <a:sym typeface="Open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290950" y="3065800"/>
            <a:ext cx="5214900" cy="501300"/>
          </a:xfrm>
          <a:prstGeom prst="rect">
            <a:avLst/>
          </a:prstGeom>
        </p:spPr>
        <p:txBody>
          <a:bodyPr spcFirstLastPara="1" wrap="square" lIns="91425" tIns="91425" rIns="91425" bIns="91425" anchor="ctr" anchorCtr="0">
            <a:normAutofit/>
          </a:bodyPr>
          <a:lstStyle>
            <a:lvl1pPr lvl="0" algn="ctr">
              <a:lnSpc>
                <a:spcPct val="9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7_1">
    <p:spTree>
      <p:nvGrpSpPr>
        <p:cNvPr id="1" name="Shape 102"/>
        <p:cNvGrpSpPr/>
        <p:nvPr/>
      </p:nvGrpSpPr>
      <p:grpSpPr>
        <a:xfrm>
          <a:off x="0" y="0"/>
          <a:ext cx="0" cy="0"/>
          <a:chOff x="0" y="0"/>
          <a:chExt cx="0" cy="0"/>
        </a:xfrm>
      </p:grpSpPr>
      <p:sp>
        <p:nvSpPr>
          <p:cNvPr id="103" name="Google Shape;103;p20"/>
          <p:cNvSpPr/>
          <p:nvPr/>
        </p:nvSpPr>
        <p:spPr>
          <a:xfrm>
            <a:off x="0" y="0"/>
            <a:ext cx="652500" cy="5143500"/>
          </a:xfrm>
          <a:prstGeom prst="rect">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0"/>
          <p:cNvSpPr/>
          <p:nvPr/>
        </p:nvSpPr>
        <p:spPr>
          <a:xfrm rot="5400000">
            <a:off x="8062075" y="2737175"/>
            <a:ext cx="1485900" cy="77700"/>
          </a:xfrm>
          <a:prstGeom prst="roundRect">
            <a:avLst>
              <a:gd name="adj" fmla="val 50000"/>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105" name="Google Shape;105;p20"/>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6" name="Google Shape;106;p20"/>
          <p:cNvSpPr txBox="1">
            <a:spLocks noGrp="1"/>
          </p:cNvSpPr>
          <p:nvPr>
            <p:ph type="title" idx="2"/>
          </p:nvPr>
        </p:nvSpPr>
        <p:spPr>
          <a:xfrm>
            <a:off x="5623975" y="2360063"/>
            <a:ext cx="1846800" cy="634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7" name="Google Shape;107;p20"/>
          <p:cNvSpPr txBox="1">
            <a:spLocks noGrp="1"/>
          </p:cNvSpPr>
          <p:nvPr>
            <p:ph type="title" idx="3"/>
          </p:nvPr>
        </p:nvSpPr>
        <p:spPr>
          <a:xfrm>
            <a:off x="2321200" y="2360063"/>
            <a:ext cx="1846800" cy="629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solidFill>
                  <a:schemeClr val="accent1"/>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8" name="Google Shape;108;p20"/>
          <p:cNvSpPr txBox="1">
            <a:spLocks noGrp="1"/>
          </p:cNvSpPr>
          <p:nvPr>
            <p:ph type="subTitle" idx="1"/>
          </p:nvPr>
        </p:nvSpPr>
        <p:spPr>
          <a:xfrm>
            <a:off x="5109644" y="2880875"/>
            <a:ext cx="2875500" cy="11625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 name="Google Shape;109;p20"/>
          <p:cNvSpPr txBox="1">
            <a:spLocks noGrp="1"/>
          </p:cNvSpPr>
          <p:nvPr>
            <p:ph type="subTitle" idx="4"/>
          </p:nvPr>
        </p:nvSpPr>
        <p:spPr>
          <a:xfrm>
            <a:off x="1806775" y="2880875"/>
            <a:ext cx="2875500" cy="11625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10"/>
        <p:cNvGrpSpPr/>
        <p:nvPr/>
      </p:nvGrpSpPr>
      <p:grpSpPr>
        <a:xfrm>
          <a:off x="0" y="0"/>
          <a:ext cx="0" cy="0"/>
          <a:chOff x="0" y="0"/>
          <a:chExt cx="0" cy="0"/>
        </a:xfrm>
      </p:grpSpPr>
      <p:sp>
        <p:nvSpPr>
          <p:cNvPr id="111" name="Google Shape;111;p21"/>
          <p:cNvSpPr/>
          <p:nvPr/>
        </p:nvSpPr>
        <p:spPr>
          <a:xfrm>
            <a:off x="0" y="0"/>
            <a:ext cx="652500" cy="5143500"/>
          </a:xfrm>
          <a:prstGeom prst="rect">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3" name="Google Shape;113;p21"/>
          <p:cNvSpPr txBox="1">
            <a:spLocks noGrp="1"/>
          </p:cNvSpPr>
          <p:nvPr>
            <p:ph type="title" idx="2"/>
          </p:nvPr>
        </p:nvSpPr>
        <p:spPr>
          <a:xfrm>
            <a:off x="3972600" y="2190600"/>
            <a:ext cx="1846800" cy="634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20">
                <a:solidFill>
                  <a:schemeClr val="accent3"/>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4" name="Google Shape;114;p21"/>
          <p:cNvSpPr txBox="1">
            <a:spLocks noGrp="1"/>
          </p:cNvSpPr>
          <p:nvPr>
            <p:ph type="title" idx="3"/>
          </p:nvPr>
        </p:nvSpPr>
        <p:spPr>
          <a:xfrm>
            <a:off x="1458825" y="2190600"/>
            <a:ext cx="1846800" cy="629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18">
                <a:solidFill>
                  <a:schemeClr val="accent1"/>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5" name="Google Shape;115;p21"/>
          <p:cNvSpPr txBox="1">
            <a:spLocks noGrp="1"/>
          </p:cNvSpPr>
          <p:nvPr>
            <p:ph type="subTitle" idx="1"/>
          </p:nvPr>
        </p:nvSpPr>
        <p:spPr>
          <a:xfrm>
            <a:off x="3972600" y="2610825"/>
            <a:ext cx="1846800" cy="15159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21"/>
          <p:cNvSpPr txBox="1">
            <a:spLocks noGrp="1"/>
          </p:cNvSpPr>
          <p:nvPr>
            <p:ph type="subTitle" idx="4"/>
          </p:nvPr>
        </p:nvSpPr>
        <p:spPr>
          <a:xfrm>
            <a:off x="1458825" y="2610837"/>
            <a:ext cx="1846800" cy="15159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21"/>
          <p:cNvSpPr txBox="1">
            <a:spLocks noGrp="1"/>
          </p:cNvSpPr>
          <p:nvPr>
            <p:ph type="title" idx="5"/>
          </p:nvPr>
        </p:nvSpPr>
        <p:spPr>
          <a:xfrm>
            <a:off x="6416500" y="2190600"/>
            <a:ext cx="1846800" cy="634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2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8" name="Google Shape;118;p21"/>
          <p:cNvSpPr txBox="1">
            <a:spLocks noGrp="1"/>
          </p:cNvSpPr>
          <p:nvPr>
            <p:ph type="subTitle" idx="6"/>
          </p:nvPr>
        </p:nvSpPr>
        <p:spPr>
          <a:xfrm>
            <a:off x="6416500" y="2610825"/>
            <a:ext cx="1846800" cy="15159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21"/>
          <p:cNvSpPr/>
          <p:nvPr/>
        </p:nvSpPr>
        <p:spPr>
          <a:xfrm rot="5400000">
            <a:off x="7505887" y="1857550"/>
            <a:ext cx="2598300" cy="77700"/>
          </a:xfrm>
          <a:prstGeom prst="roundRect">
            <a:avLst>
              <a:gd name="adj" fmla="val 50000"/>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1">
  <p:cSld name="CUSTOM_6_1">
    <p:spTree>
      <p:nvGrpSpPr>
        <p:cNvPr id="1" name="Shape 120"/>
        <p:cNvGrpSpPr/>
        <p:nvPr/>
      </p:nvGrpSpPr>
      <p:grpSpPr>
        <a:xfrm>
          <a:off x="0" y="0"/>
          <a:ext cx="0" cy="0"/>
          <a:chOff x="0" y="0"/>
          <a:chExt cx="0" cy="0"/>
        </a:xfrm>
      </p:grpSpPr>
      <p:sp>
        <p:nvSpPr>
          <p:cNvPr id="121" name="Google Shape;121;p22"/>
          <p:cNvSpPr/>
          <p:nvPr/>
        </p:nvSpPr>
        <p:spPr>
          <a:xfrm>
            <a:off x="0" y="0"/>
            <a:ext cx="652500" cy="5143500"/>
          </a:xfrm>
          <a:prstGeom prst="rect">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3" name="Google Shape;123;p22"/>
          <p:cNvSpPr txBox="1">
            <a:spLocks noGrp="1"/>
          </p:cNvSpPr>
          <p:nvPr>
            <p:ph type="title" idx="2"/>
          </p:nvPr>
        </p:nvSpPr>
        <p:spPr>
          <a:xfrm>
            <a:off x="5467875" y="1764800"/>
            <a:ext cx="2120700" cy="3594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8"/>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4" name="Google Shape;124;p22"/>
          <p:cNvSpPr txBox="1">
            <a:spLocks noGrp="1"/>
          </p:cNvSpPr>
          <p:nvPr>
            <p:ph type="title" idx="3"/>
          </p:nvPr>
        </p:nvSpPr>
        <p:spPr>
          <a:xfrm>
            <a:off x="2198275" y="1764800"/>
            <a:ext cx="2120700" cy="356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6"/>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5" name="Google Shape;125;p22"/>
          <p:cNvSpPr txBox="1">
            <a:spLocks noGrp="1"/>
          </p:cNvSpPr>
          <p:nvPr>
            <p:ph type="subTitle" idx="1"/>
          </p:nvPr>
        </p:nvSpPr>
        <p:spPr>
          <a:xfrm>
            <a:off x="5467875" y="2028085"/>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2"/>
          <p:cNvSpPr txBox="1">
            <a:spLocks noGrp="1"/>
          </p:cNvSpPr>
          <p:nvPr>
            <p:ph type="subTitle" idx="4"/>
          </p:nvPr>
        </p:nvSpPr>
        <p:spPr>
          <a:xfrm>
            <a:off x="2198275" y="2027001"/>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 name="Google Shape;127;p22"/>
          <p:cNvSpPr txBox="1">
            <a:spLocks noGrp="1"/>
          </p:cNvSpPr>
          <p:nvPr>
            <p:ph type="title" idx="5"/>
          </p:nvPr>
        </p:nvSpPr>
        <p:spPr>
          <a:xfrm>
            <a:off x="5467875" y="3418250"/>
            <a:ext cx="2120700" cy="356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8"/>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8" name="Google Shape;128;p22"/>
          <p:cNvSpPr txBox="1">
            <a:spLocks noGrp="1"/>
          </p:cNvSpPr>
          <p:nvPr>
            <p:ph type="subTitle" idx="6"/>
          </p:nvPr>
        </p:nvSpPr>
        <p:spPr>
          <a:xfrm>
            <a:off x="5467875" y="3680325"/>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22"/>
          <p:cNvSpPr txBox="1">
            <a:spLocks noGrp="1"/>
          </p:cNvSpPr>
          <p:nvPr>
            <p:ph type="title" idx="7"/>
          </p:nvPr>
        </p:nvSpPr>
        <p:spPr>
          <a:xfrm>
            <a:off x="2198275" y="3419094"/>
            <a:ext cx="2120700" cy="3543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6"/>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30" name="Google Shape;130;p22"/>
          <p:cNvSpPr txBox="1">
            <a:spLocks noGrp="1"/>
          </p:cNvSpPr>
          <p:nvPr>
            <p:ph type="subTitle" idx="8"/>
          </p:nvPr>
        </p:nvSpPr>
        <p:spPr>
          <a:xfrm>
            <a:off x="2198275" y="3680325"/>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1" name="Google Shape;131;p22"/>
          <p:cNvSpPr/>
          <p:nvPr/>
        </p:nvSpPr>
        <p:spPr>
          <a:xfrm rot="5400000">
            <a:off x="8062075" y="2737175"/>
            <a:ext cx="1485900" cy="77700"/>
          </a:xfrm>
          <a:prstGeom prst="roundRect">
            <a:avLst>
              <a:gd name="adj" fmla="val 50000"/>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11_1">
    <p:spTree>
      <p:nvGrpSpPr>
        <p:cNvPr id="1" name="Shape 148"/>
        <p:cNvGrpSpPr/>
        <p:nvPr/>
      </p:nvGrpSpPr>
      <p:grpSpPr>
        <a:xfrm>
          <a:off x="0" y="0"/>
          <a:ext cx="0" cy="0"/>
          <a:chOff x="0" y="0"/>
          <a:chExt cx="0" cy="0"/>
        </a:xfrm>
      </p:grpSpPr>
      <p:sp>
        <p:nvSpPr>
          <p:cNvPr id="149" name="Google Shape;149;p24"/>
          <p:cNvSpPr/>
          <p:nvPr/>
        </p:nvSpPr>
        <p:spPr>
          <a:xfrm>
            <a:off x="0" y="0"/>
            <a:ext cx="652500" cy="5143500"/>
          </a:xfrm>
          <a:prstGeom prst="rect">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4"/>
          <p:cNvSpPr txBox="1">
            <a:spLocks noGrp="1"/>
          </p:cNvSpPr>
          <p:nvPr>
            <p:ph type="subTitle" idx="1"/>
          </p:nvPr>
        </p:nvSpPr>
        <p:spPr>
          <a:xfrm>
            <a:off x="2572950" y="3651216"/>
            <a:ext cx="4646100" cy="8328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24"/>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52" name="Google Shape;152;p24"/>
          <p:cNvSpPr/>
          <p:nvPr/>
        </p:nvSpPr>
        <p:spPr>
          <a:xfrm rot="-5400000">
            <a:off x="7622125" y="2334275"/>
            <a:ext cx="2365800" cy="77700"/>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153"/>
        <p:cNvGrpSpPr/>
        <p:nvPr/>
      </p:nvGrpSpPr>
      <p:grpSpPr>
        <a:xfrm>
          <a:off x="0" y="0"/>
          <a:ext cx="0" cy="0"/>
          <a:chOff x="0" y="0"/>
          <a:chExt cx="0" cy="0"/>
        </a:xfrm>
      </p:grpSpPr>
      <p:sp>
        <p:nvSpPr>
          <p:cNvPr id="154" name="Google Shape;154;p25"/>
          <p:cNvSpPr/>
          <p:nvPr/>
        </p:nvSpPr>
        <p:spPr>
          <a:xfrm>
            <a:off x="0" y="0"/>
            <a:ext cx="652500" cy="5143500"/>
          </a:xfrm>
          <a:prstGeom prst="rect">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rot="5400000">
            <a:off x="8062075" y="2737175"/>
            <a:ext cx="1485900" cy="77700"/>
          </a:xfrm>
          <a:prstGeom prst="roundRect">
            <a:avLst>
              <a:gd name="adj" fmla="val 50000"/>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156" name="Google Shape;156;p25"/>
          <p:cNvSpPr txBox="1">
            <a:spLocks noGrp="1"/>
          </p:cNvSpPr>
          <p:nvPr>
            <p:ph type="subTitle" idx="1"/>
          </p:nvPr>
        </p:nvSpPr>
        <p:spPr>
          <a:xfrm>
            <a:off x="2661250" y="3904200"/>
            <a:ext cx="4497300" cy="6363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2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7" name="Google Shape;157;p25"/>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8_1">
    <p:spTree>
      <p:nvGrpSpPr>
        <p:cNvPr id="1" name="Shape 200"/>
        <p:cNvGrpSpPr/>
        <p:nvPr/>
      </p:nvGrpSpPr>
      <p:grpSpPr>
        <a:xfrm>
          <a:off x="0" y="0"/>
          <a:ext cx="0" cy="0"/>
          <a:chOff x="0" y="0"/>
          <a:chExt cx="0" cy="0"/>
        </a:xfrm>
      </p:grpSpPr>
      <p:sp>
        <p:nvSpPr>
          <p:cNvPr id="201" name="Google Shape;201;p32"/>
          <p:cNvSpPr/>
          <p:nvPr/>
        </p:nvSpPr>
        <p:spPr>
          <a:xfrm>
            <a:off x="0" y="0"/>
            <a:ext cx="652500" cy="5143500"/>
          </a:xfrm>
          <a:prstGeom prst="rect">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txBox="1"/>
          <p:nvPr/>
        </p:nvSpPr>
        <p:spPr>
          <a:xfrm>
            <a:off x="2113750" y="3470600"/>
            <a:ext cx="55692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Advent Pro"/>
                <a:ea typeface="Advent Pro"/>
                <a:cs typeface="Advent Pro"/>
                <a:sym typeface="Advent Pro"/>
              </a:rPr>
              <a:t>CREDITS: This presentation template was created by </a:t>
            </a:r>
            <a:r>
              <a:rPr lang="en" sz="1200">
                <a:solidFill>
                  <a:schemeClr val="accent1"/>
                </a:solidFill>
                <a:uFill>
                  <a:noFill/>
                </a:uFill>
                <a:latin typeface="Advent Pro"/>
                <a:ea typeface="Advent Pro"/>
                <a:cs typeface="Advent Pro"/>
                <a:sym typeface="Advent Pro"/>
                <a:hlinkClick r:id="rId2">
                  <a:extLst>
                    <a:ext uri="{A12FA001-AC4F-418D-AE19-62706E023703}">
                      <ahyp:hlinkClr xmlns:ahyp="http://schemas.microsoft.com/office/drawing/2018/hyperlinkcolor" val="tx"/>
                    </a:ext>
                  </a:extLst>
                </a:hlinkClick>
              </a:rPr>
              <a:t>Slidesgo</a:t>
            </a:r>
            <a:r>
              <a:rPr lang="en" sz="1200">
                <a:solidFill>
                  <a:schemeClr val="lt1"/>
                </a:solidFill>
                <a:latin typeface="Advent Pro"/>
                <a:ea typeface="Advent Pro"/>
                <a:cs typeface="Advent Pro"/>
                <a:sym typeface="Advent Pro"/>
              </a:rPr>
              <a:t>, including icons by </a:t>
            </a:r>
            <a:r>
              <a:rPr lang="en" sz="1200">
                <a:solidFill>
                  <a:schemeClr val="accent1"/>
                </a:solidFill>
                <a:uFill>
                  <a:noFill/>
                </a:uFill>
                <a:latin typeface="Advent Pro"/>
                <a:ea typeface="Advent Pro"/>
                <a:cs typeface="Advent Pro"/>
                <a:sym typeface="Advent Pro"/>
                <a:hlinkClick r:id="rId3">
                  <a:extLst>
                    <a:ext uri="{A12FA001-AC4F-418D-AE19-62706E023703}">
                      <ahyp:hlinkClr xmlns:ahyp="http://schemas.microsoft.com/office/drawing/2018/hyperlinkcolor" val="tx"/>
                    </a:ext>
                  </a:extLst>
                </a:hlinkClick>
              </a:rPr>
              <a:t>Flaticon</a:t>
            </a:r>
            <a:r>
              <a:rPr lang="en" sz="1200">
                <a:solidFill>
                  <a:schemeClr val="lt1"/>
                </a:solidFill>
                <a:latin typeface="Advent Pro"/>
                <a:ea typeface="Advent Pro"/>
                <a:cs typeface="Advent Pro"/>
                <a:sym typeface="Advent Pro"/>
              </a:rPr>
              <a:t>, and infographics &amp; images by </a:t>
            </a:r>
            <a:r>
              <a:rPr lang="en" sz="1200">
                <a:solidFill>
                  <a:schemeClr val="accent1"/>
                </a:solidFill>
                <a:uFill>
                  <a:noFill/>
                </a:uFill>
                <a:latin typeface="Advent Pro"/>
                <a:ea typeface="Advent Pro"/>
                <a:cs typeface="Advent Pro"/>
                <a:sym typeface="Advent Pro"/>
                <a:hlinkClick r:id="rId4">
                  <a:extLst>
                    <a:ext uri="{A12FA001-AC4F-418D-AE19-62706E023703}">
                      <ahyp:hlinkClr xmlns:ahyp="http://schemas.microsoft.com/office/drawing/2018/hyperlinkcolor" val="tx"/>
                    </a:ext>
                  </a:extLst>
                </a:hlinkClick>
              </a:rPr>
              <a:t>Freepik</a:t>
            </a:r>
            <a:endParaRPr sz="1200">
              <a:solidFill>
                <a:schemeClr val="accent1"/>
              </a:solidFill>
              <a:latin typeface="Advent Pro"/>
              <a:ea typeface="Advent Pro"/>
              <a:cs typeface="Advent Pro"/>
              <a:sym typeface="Advent Pro"/>
            </a:endParaRPr>
          </a:p>
        </p:txBody>
      </p:sp>
      <p:sp>
        <p:nvSpPr>
          <p:cNvPr id="203" name="Google Shape;203;p32"/>
          <p:cNvSpPr txBox="1">
            <a:spLocks noGrp="1"/>
          </p:cNvSpPr>
          <p:nvPr>
            <p:ph type="title"/>
          </p:nvPr>
        </p:nvSpPr>
        <p:spPr>
          <a:xfrm>
            <a:off x="2869588" y="703100"/>
            <a:ext cx="2394300" cy="13158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8000"/>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204" name="Google Shape;204;p32"/>
          <p:cNvSpPr txBox="1">
            <a:spLocks noGrp="1"/>
          </p:cNvSpPr>
          <p:nvPr>
            <p:ph type="subTitle" idx="1"/>
          </p:nvPr>
        </p:nvSpPr>
        <p:spPr>
          <a:xfrm>
            <a:off x="2889450" y="1954525"/>
            <a:ext cx="4017600" cy="4737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5" name="Google Shape;205;p32"/>
          <p:cNvSpPr txBox="1">
            <a:spLocks noGrp="1"/>
          </p:cNvSpPr>
          <p:nvPr>
            <p:ph type="subTitle" idx="2"/>
          </p:nvPr>
        </p:nvSpPr>
        <p:spPr>
          <a:xfrm>
            <a:off x="1837800" y="2674575"/>
            <a:ext cx="6120900" cy="4737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5">
    <p:spTree>
      <p:nvGrpSpPr>
        <p:cNvPr id="1" name="Shape 206"/>
        <p:cNvGrpSpPr/>
        <p:nvPr/>
      </p:nvGrpSpPr>
      <p:grpSpPr>
        <a:xfrm>
          <a:off x="0" y="0"/>
          <a:ext cx="0" cy="0"/>
          <a:chOff x="0" y="0"/>
          <a:chExt cx="0" cy="0"/>
        </a:xfrm>
      </p:grpSpPr>
      <p:sp>
        <p:nvSpPr>
          <p:cNvPr id="207" name="Google Shape;207;p33"/>
          <p:cNvSpPr/>
          <p:nvPr/>
        </p:nvSpPr>
        <p:spPr>
          <a:xfrm>
            <a:off x="0" y="0"/>
            <a:ext cx="652500" cy="5143500"/>
          </a:xfrm>
          <a:prstGeom prst="rect">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33"/>
          <p:cNvGrpSpPr/>
          <p:nvPr/>
        </p:nvGrpSpPr>
        <p:grpSpPr>
          <a:xfrm>
            <a:off x="192327" y="335373"/>
            <a:ext cx="239095" cy="171413"/>
            <a:chOff x="-1593925" y="-140225"/>
            <a:chExt cx="331800" cy="237875"/>
          </a:xfrm>
        </p:grpSpPr>
        <p:cxnSp>
          <p:nvCxnSpPr>
            <p:cNvPr id="209" name="Google Shape;209;p33"/>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0" name="Google Shape;210;p33"/>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1" name="Google Shape;211;p33"/>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12" name="Google Shape;212;p33"/>
          <p:cNvGrpSpPr/>
          <p:nvPr/>
        </p:nvGrpSpPr>
        <p:grpSpPr>
          <a:xfrm>
            <a:off x="192331" y="1823751"/>
            <a:ext cx="239088" cy="182056"/>
            <a:chOff x="359175" y="637250"/>
            <a:chExt cx="255300" cy="194400"/>
          </a:xfrm>
        </p:grpSpPr>
        <p:grpSp>
          <p:nvGrpSpPr>
            <p:cNvPr id="213" name="Google Shape;213;p33"/>
            <p:cNvGrpSpPr/>
            <p:nvPr/>
          </p:nvGrpSpPr>
          <p:grpSpPr>
            <a:xfrm>
              <a:off x="359175" y="637250"/>
              <a:ext cx="255300" cy="78000"/>
              <a:chOff x="648300" y="324950"/>
              <a:chExt cx="255300" cy="78000"/>
            </a:xfrm>
          </p:grpSpPr>
          <p:cxnSp>
            <p:nvCxnSpPr>
              <p:cNvPr id="214" name="Google Shape;214;p33"/>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15" name="Google Shape;215;p33"/>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16" name="Google Shape;216;p33"/>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17" name="Google Shape;217;p33"/>
          <p:cNvGrpSpPr/>
          <p:nvPr/>
        </p:nvGrpSpPr>
        <p:grpSpPr>
          <a:xfrm>
            <a:off x="223704" y="2465582"/>
            <a:ext cx="176342" cy="159500"/>
            <a:chOff x="518158" y="1088300"/>
            <a:chExt cx="176342" cy="159500"/>
          </a:xfrm>
        </p:grpSpPr>
        <p:cxnSp>
          <p:nvCxnSpPr>
            <p:cNvPr id="218" name="Google Shape;218;p33"/>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19" name="Google Shape;219;p33"/>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20" name="Google Shape;220;p33"/>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21" name="Google Shape;221;p33"/>
          <p:cNvGrpSpPr/>
          <p:nvPr/>
        </p:nvGrpSpPr>
        <p:grpSpPr>
          <a:xfrm>
            <a:off x="223675" y="3084858"/>
            <a:ext cx="176400" cy="263091"/>
            <a:chOff x="519725" y="1778180"/>
            <a:chExt cx="176400" cy="263091"/>
          </a:xfrm>
        </p:grpSpPr>
        <p:sp>
          <p:nvSpPr>
            <p:cNvPr id="222" name="Google Shape;222;p33"/>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3"/>
          <p:cNvGrpSpPr/>
          <p:nvPr/>
        </p:nvGrpSpPr>
        <p:grpSpPr>
          <a:xfrm>
            <a:off x="218275" y="3807724"/>
            <a:ext cx="187200" cy="159600"/>
            <a:chOff x="508825" y="2429151"/>
            <a:chExt cx="187200" cy="159600"/>
          </a:xfrm>
        </p:grpSpPr>
        <p:sp>
          <p:nvSpPr>
            <p:cNvPr id="225" name="Google Shape;225;p33"/>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3"/>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27" name="Google Shape;227;p33"/>
          <p:cNvGrpSpPr/>
          <p:nvPr/>
        </p:nvGrpSpPr>
        <p:grpSpPr>
          <a:xfrm>
            <a:off x="223675" y="4427100"/>
            <a:ext cx="176400" cy="176400"/>
            <a:chOff x="514225" y="2875375"/>
            <a:chExt cx="176400" cy="176400"/>
          </a:xfrm>
        </p:grpSpPr>
        <p:sp>
          <p:nvSpPr>
            <p:cNvPr id="228" name="Google Shape;228;p33"/>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 name="Google Shape;229;p33"/>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30" name="Google Shape;230;p33"/>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31" name="Google Shape;231;p33"/>
          <p:cNvSpPr/>
          <p:nvPr/>
        </p:nvSpPr>
        <p:spPr>
          <a:xfrm rot="5400000">
            <a:off x="7505887" y="20099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232" name="Google Shape;232;p33">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rot="10800000">
            <a:off x="8745326" y="4425438"/>
            <a:ext cx="119400" cy="54900"/>
            <a:chOff x="8645564" y="4373138"/>
            <a:chExt cx="119400" cy="54900"/>
          </a:xfrm>
        </p:grpSpPr>
        <p:cxnSp>
          <p:nvCxnSpPr>
            <p:cNvPr id="234" name="Google Shape;234;p33"/>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35" name="Google Shape;235;p33"/>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5_1">
    <p:spTree>
      <p:nvGrpSpPr>
        <p:cNvPr id="1" name="Shape 236"/>
        <p:cNvGrpSpPr/>
        <p:nvPr/>
      </p:nvGrpSpPr>
      <p:grpSpPr>
        <a:xfrm>
          <a:off x="0" y="0"/>
          <a:ext cx="0" cy="0"/>
          <a:chOff x="0" y="0"/>
          <a:chExt cx="0" cy="0"/>
        </a:xfrm>
      </p:grpSpPr>
      <p:sp>
        <p:nvSpPr>
          <p:cNvPr id="237" name="Google Shape;237;p34"/>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34"/>
          <p:cNvGrpSpPr/>
          <p:nvPr/>
        </p:nvGrpSpPr>
        <p:grpSpPr>
          <a:xfrm>
            <a:off x="192327" y="335373"/>
            <a:ext cx="239095" cy="171413"/>
            <a:chOff x="-1593925" y="-140225"/>
            <a:chExt cx="331800" cy="237875"/>
          </a:xfrm>
        </p:grpSpPr>
        <p:cxnSp>
          <p:nvCxnSpPr>
            <p:cNvPr id="239" name="Google Shape;239;p34"/>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40" name="Google Shape;240;p34"/>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41" name="Google Shape;241;p34"/>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42" name="Google Shape;242;p34"/>
          <p:cNvSpPr/>
          <p:nvPr/>
        </p:nvSpPr>
        <p:spPr>
          <a:xfrm>
            <a:off x="1300000" y="302117"/>
            <a:ext cx="4665600" cy="237900"/>
          </a:xfrm>
          <a:prstGeom prst="roundRect">
            <a:avLst>
              <a:gd name="adj" fmla="val 50000"/>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grpSp>
        <p:nvGrpSpPr>
          <p:cNvPr id="243" name="Google Shape;243;p34"/>
          <p:cNvGrpSpPr/>
          <p:nvPr/>
        </p:nvGrpSpPr>
        <p:grpSpPr>
          <a:xfrm>
            <a:off x="192331" y="1823751"/>
            <a:ext cx="239088" cy="182056"/>
            <a:chOff x="359175" y="637250"/>
            <a:chExt cx="255300" cy="194400"/>
          </a:xfrm>
        </p:grpSpPr>
        <p:grpSp>
          <p:nvGrpSpPr>
            <p:cNvPr id="244" name="Google Shape;244;p34"/>
            <p:cNvGrpSpPr/>
            <p:nvPr/>
          </p:nvGrpSpPr>
          <p:grpSpPr>
            <a:xfrm>
              <a:off x="359175" y="637250"/>
              <a:ext cx="255300" cy="78000"/>
              <a:chOff x="648300" y="324950"/>
              <a:chExt cx="255300" cy="78000"/>
            </a:xfrm>
          </p:grpSpPr>
          <p:cxnSp>
            <p:nvCxnSpPr>
              <p:cNvPr id="245" name="Google Shape;245;p34"/>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46" name="Google Shape;246;p34"/>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47" name="Google Shape;247;p34"/>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48" name="Google Shape;248;p34"/>
          <p:cNvGrpSpPr/>
          <p:nvPr/>
        </p:nvGrpSpPr>
        <p:grpSpPr>
          <a:xfrm>
            <a:off x="223704" y="2465582"/>
            <a:ext cx="176342" cy="159500"/>
            <a:chOff x="518158" y="1088300"/>
            <a:chExt cx="176342" cy="159500"/>
          </a:xfrm>
        </p:grpSpPr>
        <p:cxnSp>
          <p:nvCxnSpPr>
            <p:cNvPr id="249" name="Google Shape;249;p34"/>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50" name="Google Shape;250;p34"/>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51" name="Google Shape;251;p34"/>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52" name="Google Shape;252;p34"/>
          <p:cNvGrpSpPr/>
          <p:nvPr/>
        </p:nvGrpSpPr>
        <p:grpSpPr>
          <a:xfrm>
            <a:off x="223675" y="3084858"/>
            <a:ext cx="176400" cy="263091"/>
            <a:chOff x="519725" y="1778180"/>
            <a:chExt cx="176400" cy="263091"/>
          </a:xfrm>
        </p:grpSpPr>
        <p:sp>
          <p:nvSpPr>
            <p:cNvPr id="253" name="Google Shape;253;p34"/>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a:off x="218275" y="3807724"/>
            <a:ext cx="187200" cy="159600"/>
            <a:chOff x="508825" y="2429151"/>
            <a:chExt cx="187200" cy="159600"/>
          </a:xfrm>
        </p:grpSpPr>
        <p:sp>
          <p:nvSpPr>
            <p:cNvPr id="256" name="Google Shape;256;p34"/>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58" name="Google Shape;258;p34"/>
          <p:cNvGrpSpPr/>
          <p:nvPr/>
        </p:nvGrpSpPr>
        <p:grpSpPr>
          <a:xfrm>
            <a:off x="223675" y="4427100"/>
            <a:ext cx="176400" cy="176400"/>
            <a:chOff x="514225" y="2875375"/>
            <a:chExt cx="176400" cy="176400"/>
          </a:xfrm>
        </p:grpSpPr>
        <p:sp>
          <p:nvSpPr>
            <p:cNvPr id="259" name="Google Shape;259;p34"/>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p34"/>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61" name="Google Shape;261;p34"/>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62" name="Google Shape;262;p34">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rot="10800000">
            <a:off x="8745326" y="4425438"/>
            <a:ext cx="119400" cy="54900"/>
            <a:chOff x="8645564" y="4373138"/>
            <a:chExt cx="119400" cy="54900"/>
          </a:xfrm>
        </p:grpSpPr>
        <p:cxnSp>
          <p:nvCxnSpPr>
            <p:cNvPr id="264" name="Google Shape;264;p34"/>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65" name="Google Shape;265;p34"/>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2"/>
            </a:gs>
            <a:gs pos="100000">
              <a:schemeClr val="accent1"/>
            </a:gs>
          </a:gsLst>
          <a:lin ang="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1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3"/>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37" name="Google Shape;37;p7"/>
          <p:cNvSpPr txBox="1">
            <a:spLocks noGrp="1"/>
          </p:cNvSpPr>
          <p:nvPr>
            <p:ph type="subTitle" idx="1"/>
          </p:nvPr>
        </p:nvSpPr>
        <p:spPr>
          <a:xfrm>
            <a:off x="4906438" y="2156614"/>
            <a:ext cx="2853900" cy="2159700"/>
          </a:xfrm>
          <a:prstGeom prst="rect">
            <a:avLst/>
          </a:prstGeom>
        </p:spPr>
        <p:txBody>
          <a:bodyPr spcFirstLastPara="1" wrap="square" lIns="91425" tIns="91425" rIns="91425" bIns="91425" anchor="ctr" anchorCtr="0">
            <a:normAutofit/>
          </a:bodyPr>
          <a:lstStyle>
            <a:lvl1pPr lvl="0">
              <a:lnSpc>
                <a:spcPct val="105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8"/>
        <p:cNvGrpSpPr/>
        <p:nvPr/>
      </p:nvGrpSpPr>
      <p:grpSpPr>
        <a:xfrm>
          <a:off x="0" y="0"/>
          <a:ext cx="0" cy="0"/>
          <a:chOff x="0" y="0"/>
          <a:chExt cx="0" cy="0"/>
        </a:xfrm>
      </p:grpSpPr>
      <p:sp>
        <p:nvSpPr>
          <p:cNvPr id="59" name="Google Shape;59;p13"/>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rot="5400000">
            <a:off x="7505887" y="1441425"/>
            <a:ext cx="2598300" cy="77700"/>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61" name="Google Shape;61;p13"/>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2" name="Google Shape;62;p13"/>
          <p:cNvSpPr txBox="1">
            <a:spLocks noGrp="1"/>
          </p:cNvSpPr>
          <p:nvPr>
            <p:ph type="title" idx="2" hasCustomPrompt="1"/>
          </p:nvPr>
        </p:nvSpPr>
        <p:spPr>
          <a:xfrm>
            <a:off x="1566950" y="1179800"/>
            <a:ext cx="642000" cy="51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 name="Google Shape;63;p13"/>
          <p:cNvSpPr txBox="1">
            <a:spLocks noGrp="1"/>
          </p:cNvSpPr>
          <p:nvPr>
            <p:ph type="title" idx="3" hasCustomPrompt="1"/>
          </p:nvPr>
        </p:nvSpPr>
        <p:spPr>
          <a:xfrm>
            <a:off x="4952100" y="1169075"/>
            <a:ext cx="642000" cy="51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 name="Google Shape;64;p13"/>
          <p:cNvSpPr txBox="1">
            <a:spLocks noGrp="1"/>
          </p:cNvSpPr>
          <p:nvPr>
            <p:ph type="title" idx="4" hasCustomPrompt="1"/>
          </p:nvPr>
        </p:nvSpPr>
        <p:spPr>
          <a:xfrm>
            <a:off x="1566938" y="2816250"/>
            <a:ext cx="642000" cy="51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title" idx="5" hasCustomPrompt="1"/>
          </p:nvPr>
        </p:nvSpPr>
        <p:spPr>
          <a:xfrm>
            <a:off x="4952110" y="2881725"/>
            <a:ext cx="642000" cy="51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6" name="Google Shape;66;p13"/>
          <p:cNvSpPr txBox="1">
            <a:spLocks noGrp="1"/>
          </p:cNvSpPr>
          <p:nvPr>
            <p:ph type="title" idx="6"/>
          </p:nvPr>
        </p:nvSpPr>
        <p:spPr>
          <a:xfrm>
            <a:off x="2086596" y="1546350"/>
            <a:ext cx="1848000" cy="461100"/>
          </a:xfrm>
          <a:prstGeom prst="rect">
            <a:avLst/>
          </a:prstGeom>
        </p:spPr>
        <p:txBody>
          <a:bodyPr spcFirstLastPara="1" wrap="square" lIns="91425" tIns="91425" rIns="91425" bIns="91425" anchor="ctr" anchorCtr="0">
            <a:normAutofit/>
          </a:bodyPr>
          <a:lstStyle>
            <a:lvl1pPr lvl="0">
              <a:spcBef>
                <a:spcPts val="0"/>
              </a:spcBef>
              <a:spcAft>
                <a:spcPts val="0"/>
              </a:spcAft>
              <a:buSzPts val="2500"/>
              <a:buNone/>
              <a:defRPr sz="2020">
                <a:solidFill>
                  <a:schemeClr val="accent1"/>
                </a:solidFill>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67" name="Google Shape;67;p13"/>
          <p:cNvSpPr txBox="1">
            <a:spLocks noGrp="1"/>
          </p:cNvSpPr>
          <p:nvPr>
            <p:ph type="title" idx="7"/>
          </p:nvPr>
        </p:nvSpPr>
        <p:spPr>
          <a:xfrm>
            <a:off x="2086596" y="3248329"/>
            <a:ext cx="1848000" cy="4611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20">
                <a:solidFill>
                  <a:schemeClr val="accent3"/>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8" name="Google Shape;68;p13"/>
          <p:cNvSpPr txBox="1">
            <a:spLocks noGrp="1"/>
          </p:cNvSpPr>
          <p:nvPr>
            <p:ph type="title" idx="8"/>
          </p:nvPr>
        </p:nvSpPr>
        <p:spPr>
          <a:xfrm>
            <a:off x="5459913" y="1546350"/>
            <a:ext cx="1848000" cy="4611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20">
                <a:solidFill>
                  <a:schemeClr val="accent4"/>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9" name="Google Shape;69;p13"/>
          <p:cNvSpPr txBox="1">
            <a:spLocks noGrp="1"/>
          </p:cNvSpPr>
          <p:nvPr>
            <p:ph type="title" idx="9"/>
          </p:nvPr>
        </p:nvSpPr>
        <p:spPr>
          <a:xfrm>
            <a:off x="5459913" y="3248323"/>
            <a:ext cx="1848000" cy="4611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2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0" name="Google Shape;70;p13"/>
          <p:cNvSpPr txBox="1">
            <a:spLocks noGrp="1"/>
          </p:cNvSpPr>
          <p:nvPr>
            <p:ph type="subTitle" idx="1"/>
          </p:nvPr>
        </p:nvSpPr>
        <p:spPr>
          <a:xfrm>
            <a:off x="2086600" y="1865700"/>
            <a:ext cx="2245500" cy="7239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3"/>
          <p:cNvSpPr txBox="1">
            <a:spLocks noGrp="1"/>
          </p:cNvSpPr>
          <p:nvPr>
            <p:ph type="subTitle" idx="13"/>
          </p:nvPr>
        </p:nvSpPr>
        <p:spPr>
          <a:xfrm>
            <a:off x="5459925" y="1865700"/>
            <a:ext cx="2245500" cy="723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13"/>
          <p:cNvSpPr txBox="1">
            <a:spLocks noGrp="1"/>
          </p:cNvSpPr>
          <p:nvPr>
            <p:ph type="subTitle" idx="14"/>
          </p:nvPr>
        </p:nvSpPr>
        <p:spPr>
          <a:xfrm>
            <a:off x="2086600" y="3567677"/>
            <a:ext cx="2245500" cy="723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3"/>
          <p:cNvSpPr txBox="1">
            <a:spLocks noGrp="1"/>
          </p:cNvSpPr>
          <p:nvPr>
            <p:ph type="subTitle" idx="15"/>
          </p:nvPr>
        </p:nvSpPr>
        <p:spPr>
          <a:xfrm>
            <a:off x="5459925" y="3567675"/>
            <a:ext cx="2245500" cy="723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21">
    <p:spTree>
      <p:nvGrpSpPr>
        <p:cNvPr id="1" name="Shape 78"/>
        <p:cNvGrpSpPr/>
        <p:nvPr/>
      </p:nvGrpSpPr>
      <p:grpSpPr>
        <a:xfrm>
          <a:off x="0" y="0"/>
          <a:ext cx="0" cy="0"/>
          <a:chOff x="0" y="0"/>
          <a:chExt cx="0" cy="0"/>
        </a:xfrm>
      </p:grpSpPr>
      <p:sp>
        <p:nvSpPr>
          <p:cNvPr id="79" name="Google Shape;79;p15"/>
          <p:cNvSpPr/>
          <p:nvPr/>
        </p:nvSpPr>
        <p:spPr>
          <a:xfrm>
            <a:off x="0" y="0"/>
            <a:ext cx="652500" cy="5143500"/>
          </a:xfrm>
          <a:prstGeom prst="rect">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81" name="Google Shape;81;p15"/>
          <p:cNvSpPr/>
          <p:nvPr/>
        </p:nvSpPr>
        <p:spPr>
          <a:xfrm rot="5400000">
            <a:off x="8062075" y="2737175"/>
            <a:ext cx="1485900" cy="77700"/>
          </a:xfrm>
          <a:prstGeom prst="roundRect">
            <a:avLst>
              <a:gd name="adj" fmla="val 50000"/>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6">
    <p:bg>
      <p:bgPr>
        <a:gradFill>
          <a:gsLst>
            <a:gs pos="0">
              <a:schemeClr val="accent4"/>
            </a:gs>
            <a:gs pos="100000">
              <a:schemeClr val="accent3"/>
            </a:gs>
          </a:gsLst>
          <a:lin ang="18900732" scaled="0"/>
        </a:grad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16"/>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2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 name="Google Shape;85;p16"/>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6" name="Google Shape;86;p16"/>
          <p:cNvSpPr/>
          <p:nvPr/>
        </p:nvSpPr>
        <p:spPr>
          <a:xfrm rot="-5400000">
            <a:off x="7622125" y="2334275"/>
            <a:ext cx="2365800" cy="77700"/>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17">
    <p:bg>
      <p:bgPr>
        <a:gradFill>
          <a:gsLst>
            <a:gs pos="0">
              <a:schemeClr val="accent3"/>
            </a:gs>
            <a:gs pos="100000">
              <a:srgbClr val="BBDB70"/>
            </a:gs>
          </a:gsLst>
          <a:lin ang="18900732" scaled="0"/>
        </a:gra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17"/>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2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17"/>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17"/>
          <p:cNvSpPr/>
          <p:nvPr/>
        </p:nvSpPr>
        <p:spPr>
          <a:xfrm rot="5400000">
            <a:off x="7505887" y="1857550"/>
            <a:ext cx="2598300" cy="77700"/>
          </a:xfrm>
          <a:prstGeom prst="roundRect">
            <a:avLst>
              <a:gd name="adj" fmla="val 50000"/>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CUSTOM_20">
    <p:bg>
      <p:bgPr>
        <a:gradFill>
          <a:gsLst>
            <a:gs pos="0">
              <a:schemeClr val="lt2"/>
            </a:gs>
            <a:gs pos="100000">
              <a:schemeClr val="accent2"/>
            </a:gs>
          </a:gsLst>
          <a:lin ang="18900732" scaled="0"/>
        </a:gradFill>
        <a:effectLst/>
      </p:bgPr>
    </p:bg>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 name="Google Shape;94;p18"/>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2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8"/>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Google Shape;96;p18"/>
          <p:cNvSpPr/>
          <p:nvPr/>
        </p:nvSpPr>
        <p:spPr>
          <a:xfrm rot="5400000">
            <a:off x="8062075" y="2737175"/>
            <a:ext cx="1485900" cy="77700"/>
          </a:xfrm>
          <a:prstGeom prst="roundRect">
            <a:avLst>
              <a:gd name="adj" fmla="val 50000"/>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1pPr>
            <a:lvl2pPr lvl="1">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2pPr>
            <a:lvl3pPr lvl="2">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3pPr>
            <a:lvl4pPr lvl="3">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4pPr>
            <a:lvl5pPr lvl="4">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5pPr>
            <a:lvl6pPr lvl="5">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6pPr>
            <a:lvl7pPr lvl="6">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7pPr>
            <a:lvl8pPr lvl="7">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8pPr>
            <a:lvl9pPr lvl="8">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Advent Pro"/>
              <a:buChar char="●"/>
              <a:defRPr sz="1800">
                <a:solidFill>
                  <a:schemeClr val="lt1"/>
                </a:solidFill>
                <a:latin typeface="Advent Pro"/>
                <a:ea typeface="Advent Pro"/>
                <a:cs typeface="Advent Pro"/>
                <a:sym typeface="Advent Pro"/>
              </a:defRPr>
            </a:lvl1pPr>
            <a:lvl2pPr marL="914400" lvl="1"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2pPr>
            <a:lvl3pPr marL="1371600" lvl="2"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3pPr>
            <a:lvl4pPr marL="1828800" lvl="3"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4pPr>
            <a:lvl5pPr marL="2286000" lvl="4"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5pPr>
            <a:lvl6pPr marL="2743200" lvl="5"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6pPr>
            <a:lvl7pPr marL="3200400" lvl="6"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7pPr>
            <a:lvl8pPr marL="3657600" lvl="7"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8pPr>
            <a:lvl9pPr marL="4114800" lvl="8"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1" r:id="rId6"/>
    <p:sldLayoutId id="2147483662" r:id="rId7"/>
    <p:sldLayoutId id="2147483663" r:id="rId8"/>
    <p:sldLayoutId id="2147483664" r:id="rId9"/>
    <p:sldLayoutId id="2147483666" r:id="rId10"/>
    <p:sldLayoutId id="2147483667" r:id="rId11"/>
    <p:sldLayoutId id="2147483668" r:id="rId12"/>
    <p:sldLayoutId id="2147483670" r:id="rId13"/>
    <p:sldLayoutId id="2147483671" r:id="rId14"/>
    <p:sldLayoutId id="2147483678" r:id="rId15"/>
    <p:sldLayoutId id="2147483679" r:id="rId16"/>
    <p:sldLayoutId id="214748368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3"/>
        <p:cNvGrpSpPr/>
        <p:nvPr/>
      </p:nvGrpSpPr>
      <p:grpSpPr>
        <a:xfrm>
          <a:off x="0" y="0"/>
          <a:ext cx="0" cy="0"/>
          <a:chOff x="0" y="0"/>
          <a:chExt cx="0" cy="0"/>
        </a:xfrm>
      </p:grpSpPr>
      <p:sp>
        <p:nvSpPr>
          <p:cNvPr id="274" name="Google Shape;274;p37"/>
          <p:cNvSpPr/>
          <p:nvPr/>
        </p:nvSpPr>
        <p:spPr>
          <a:xfrm>
            <a:off x="2053812" y="3316330"/>
            <a:ext cx="5424300" cy="1508375"/>
          </a:xfrm>
          <a:prstGeom prst="roundRect">
            <a:avLst>
              <a:gd name="adj" fmla="val 2531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rot="-5400000">
            <a:off x="183000" y="1586875"/>
            <a:ext cx="423000" cy="6558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txBox="1">
            <a:spLocks noGrp="1"/>
          </p:cNvSpPr>
          <p:nvPr>
            <p:ph type="subTitle" idx="1"/>
          </p:nvPr>
        </p:nvSpPr>
        <p:spPr>
          <a:xfrm>
            <a:off x="2380976" y="3333009"/>
            <a:ext cx="5214900" cy="1508374"/>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SG" b="1">
                <a:solidFill>
                  <a:schemeClr val="dk1"/>
                </a:solidFill>
              </a:rPr>
              <a:t>SEM 6 TEAM 7</a:t>
            </a:r>
          </a:p>
          <a:p>
            <a:pPr marL="0" indent="0" algn="l"/>
            <a:r>
              <a:rPr lang="en-SG">
                <a:solidFill>
                  <a:schemeClr val="dk1"/>
                </a:solidFill>
              </a:rPr>
              <a:t>Clifford Choo Sing Link (U2011513B)</a:t>
            </a:r>
          </a:p>
          <a:p>
            <a:pPr marL="0" lvl="0" indent="0" algn="l" rtl="0">
              <a:spcBef>
                <a:spcPts val="0"/>
              </a:spcBef>
              <a:spcAft>
                <a:spcPts val="0"/>
              </a:spcAft>
              <a:buNone/>
            </a:pPr>
            <a:r>
              <a:rPr lang="en-SG">
                <a:solidFill>
                  <a:schemeClr val="dk1"/>
                </a:solidFill>
              </a:rPr>
              <a:t>David Alexander </a:t>
            </a:r>
            <a:r>
              <a:rPr lang="en-SG" err="1">
                <a:solidFill>
                  <a:schemeClr val="dk1"/>
                </a:solidFill>
              </a:rPr>
              <a:t>Yosal</a:t>
            </a:r>
            <a:r>
              <a:rPr lang="en-SG">
                <a:solidFill>
                  <a:schemeClr val="dk1"/>
                </a:solidFill>
              </a:rPr>
              <a:t> (U2010520B)</a:t>
            </a:r>
          </a:p>
          <a:p>
            <a:pPr marL="0" lvl="0" indent="0" algn="l" rtl="0">
              <a:spcBef>
                <a:spcPts val="0"/>
              </a:spcBef>
              <a:spcAft>
                <a:spcPts val="0"/>
              </a:spcAft>
              <a:buNone/>
            </a:pPr>
            <a:r>
              <a:rPr lang="en-SG">
                <a:solidFill>
                  <a:schemeClr val="dk1"/>
                </a:solidFill>
              </a:rPr>
              <a:t>Lim Qing Rui (U2010816G)</a:t>
            </a:r>
          </a:p>
          <a:p>
            <a:pPr marL="0" indent="0" algn="l"/>
            <a:r>
              <a:rPr lang="en-SG">
                <a:solidFill>
                  <a:schemeClr val="dk1"/>
                </a:solidFill>
              </a:rPr>
              <a:t>Low Yong </a:t>
            </a:r>
            <a:r>
              <a:rPr lang="en-SG" err="1">
                <a:solidFill>
                  <a:schemeClr val="dk1"/>
                </a:solidFill>
              </a:rPr>
              <a:t>Zhuo</a:t>
            </a:r>
            <a:r>
              <a:rPr lang="en-SG">
                <a:solidFill>
                  <a:schemeClr val="dk1"/>
                </a:solidFill>
              </a:rPr>
              <a:t> (U1911161B)</a:t>
            </a:r>
          </a:p>
          <a:p>
            <a:pPr marL="0" lvl="0" indent="0" algn="l" rtl="0">
              <a:spcBef>
                <a:spcPts val="0"/>
              </a:spcBef>
              <a:spcAft>
                <a:spcPts val="0"/>
              </a:spcAft>
              <a:buNone/>
            </a:pPr>
            <a:r>
              <a:rPr lang="en-SG">
                <a:solidFill>
                  <a:schemeClr val="dk1"/>
                </a:solidFill>
              </a:rPr>
              <a:t>Shao </a:t>
            </a:r>
            <a:r>
              <a:rPr lang="en-SG" err="1">
                <a:solidFill>
                  <a:schemeClr val="dk1"/>
                </a:solidFill>
              </a:rPr>
              <a:t>Yakun</a:t>
            </a:r>
            <a:r>
              <a:rPr lang="en-SG">
                <a:solidFill>
                  <a:schemeClr val="dk1"/>
                </a:solidFill>
              </a:rPr>
              <a:t> (U1920578C)</a:t>
            </a:r>
          </a:p>
        </p:txBody>
      </p:sp>
      <p:grpSp>
        <p:nvGrpSpPr>
          <p:cNvPr id="278" name="Google Shape;278;p37"/>
          <p:cNvGrpSpPr/>
          <p:nvPr/>
        </p:nvGrpSpPr>
        <p:grpSpPr>
          <a:xfrm>
            <a:off x="192327" y="335373"/>
            <a:ext cx="239095" cy="171413"/>
            <a:chOff x="-1593925" y="-140225"/>
            <a:chExt cx="331800" cy="237875"/>
          </a:xfrm>
        </p:grpSpPr>
        <p:cxnSp>
          <p:nvCxnSpPr>
            <p:cNvPr id="279" name="Google Shape;279;p37"/>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0" name="Google Shape;280;p37"/>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1" name="Google Shape;281;p37"/>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83" name="Google Shape;283;p37"/>
          <p:cNvGrpSpPr/>
          <p:nvPr/>
        </p:nvGrpSpPr>
        <p:grpSpPr>
          <a:xfrm>
            <a:off x="192331" y="1823751"/>
            <a:ext cx="239088" cy="182056"/>
            <a:chOff x="192331" y="1823751"/>
            <a:chExt cx="239088" cy="182056"/>
          </a:xfrm>
        </p:grpSpPr>
        <p:grpSp>
          <p:nvGrpSpPr>
            <p:cNvPr id="284" name="Google Shape;284;p37"/>
            <p:cNvGrpSpPr/>
            <p:nvPr/>
          </p:nvGrpSpPr>
          <p:grpSpPr>
            <a:xfrm>
              <a:off x="192331" y="1823751"/>
              <a:ext cx="239088" cy="73047"/>
              <a:chOff x="648300" y="324950"/>
              <a:chExt cx="255300" cy="78000"/>
            </a:xfrm>
          </p:grpSpPr>
          <p:cxnSp>
            <p:nvCxnSpPr>
              <p:cNvPr id="285" name="Google Shape;285;p37"/>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86" name="Google Shape;286;p37"/>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87" name="Google Shape;287;p37"/>
            <p:cNvSpPr/>
            <p:nvPr/>
          </p:nvSpPr>
          <p:spPr>
            <a:xfrm>
              <a:off x="234988" y="1823751"/>
              <a:ext cx="155927" cy="182056"/>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88" name="Google Shape;288;p37"/>
          <p:cNvGrpSpPr/>
          <p:nvPr/>
        </p:nvGrpSpPr>
        <p:grpSpPr>
          <a:xfrm>
            <a:off x="223704" y="2465582"/>
            <a:ext cx="176342" cy="159500"/>
            <a:chOff x="223704" y="2465582"/>
            <a:chExt cx="176342" cy="159500"/>
          </a:xfrm>
        </p:grpSpPr>
        <p:cxnSp>
          <p:nvCxnSpPr>
            <p:cNvPr id="289" name="Google Shape;289;p37">
              <a:hlinkClick r:id="" action="ppaction://noaction"/>
            </p:cNvPr>
            <p:cNvCxnSpPr/>
            <p:nvPr/>
          </p:nvCxnSpPr>
          <p:spPr>
            <a:xfrm>
              <a:off x="223704" y="2561182"/>
              <a:ext cx="0" cy="63900"/>
            </a:xfrm>
            <a:prstGeom prst="straightConnector1">
              <a:avLst/>
            </a:prstGeom>
            <a:noFill/>
            <a:ln w="28575" cap="rnd" cmpd="sng">
              <a:solidFill>
                <a:schemeClr val="lt1"/>
              </a:solidFill>
              <a:prstDash val="solid"/>
              <a:round/>
              <a:headEnd type="none" w="med" len="med"/>
              <a:tailEnd type="none" w="med" len="med"/>
            </a:ln>
          </p:spPr>
        </p:cxnSp>
        <p:cxnSp>
          <p:nvCxnSpPr>
            <p:cNvPr id="290" name="Google Shape;290;p37">
              <a:hlinkClick r:id="" action="ppaction://noaction"/>
            </p:cNvPr>
            <p:cNvCxnSpPr/>
            <p:nvPr/>
          </p:nvCxnSpPr>
          <p:spPr>
            <a:xfrm>
              <a:off x="311875" y="2514982"/>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91" name="Google Shape;291;p37">
              <a:hlinkClick r:id="" action="ppaction://noaction"/>
            </p:cNvPr>
            <p:cNvCxnSpPr/>
            <p:nvPr/>
          </p:nvCxnSpPr>
          <p:spPr>
            <a:xfrm>
              <a:off x="400046" y="2465582"/>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92" name="Google Shape;292;p37"/>
          <p:cNvGrpSpPr/>
          <p:nvPr/>
        </p:nvGrpSpPr>
        <p:grpSpPr>
          <a:xfrm>
            <a:off x="223675" y="3084858"/>
            <a:ext cx="176400" cy="263091"/>
            <a:chOff x="519725" y="1778180"/>
            <a:chExt cx="176400" cy="263091"/>
          </a:xfrm>
        </p:grpSpPr>
        <p:sp>
          <p:nvSpPr>
            <p:cNvPr id="293" name="Google Shape;293;p37"/>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7"/>
          <p:cNvGrpSpPr/>
          <p:nvPr/>
        </p:nvGrpSpPr>
        <p:grpSpPr>
          <a:xfrm>
            <a:off x="218275" y="3807724"/>
            <a:ext cx="187200" cy="159600"/>
            <a:chOff x="508825" y="2429151"/>
            <a:chExt cx="187200" cy="159600"/>
          </a:xfrm>
        </p:grpSpPr>
        <p:sp>
          <p:nvSpPr>
            <p:cNvPr id="296" name="Google Shape;296;p37"/>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98" name="Google Shape;298;p37"/>
          <p:cNvGrpSpPr/>
          <p:nvPr/>
        </p:nvGrpSpPr>
        <p:grpSpPr>
          <a:xfrm>
            <a:off x="223675" y="4427100"/>
            <a:ext cx="176400" cy="176400"/>
            <a:chOff x="514225" y="2875375"/>
            <a:chExt cx="176400" cy="176400"/>
          </a:xfrm>
        </p:grpSpPr>
        <p:sp>
          <p:nvSpPr>
            <p:cNvPr id="299" name="Google Shape;299;p37"/>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37"/>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01" name="Google Shape;301;p37"/>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03" name="Google Shape;303;p37">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7"/>
          <p:cNvGrpSpPr/>
          <p:nvPr/>
        </p:nvGrpSpPr>
        <p:grpSpPr>
          <a:xfrm rot="10800000">
            <a:off x="8745326" y="4425438"/>
            <a:ext cx="119400" cy="54900"/>
            <a:chOff x="8645564" y="4373138"/>
            <a:chExt cx="119400" cy="54900"/>
          </a:xfrm>
        </p:grpSpPr>
        <p:cxnSp>
          <p:nvCxnSpPr>
            <p:cNvPr id="305" name="Google Shape;305;p37"/>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306" name="Google Shape;306;p37"/>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07" name="Google Shape;307;p37">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1648690" y="2087615"/>
            <a:ext cx="6234545" cy="1040743"/>
          </a:xfrm>
          <a:prstGeom prst="rect">
            <a:avLst/>
          </a:prstGeom>
        </p:spPr>
        <p:txBody>
          <a:bodyPr>
            <a:prstTxWarp prst="textPlain">
              <a:avLst>
                <a:gd name="adj" fmla="val 50164"/>
              </a:avLst>
            </a:prstTxWarp>
          </a:bodyPr>
          <a:lstStyle/>
          <a:p>
            <a:pPr lvl="0" algn="ctr"/>
            <a:r>
              <a:rPr lang="en-US" sz="2400" b="1" i="0">
                <a:ln>
                  <a:noFill/>
                </a:ln>
                <a:gradFill>
                  <a:gsLst>
                    <a:gs pos="0">
                      <a:schemeClr val="lt2"/>
                    </a:gs>
                    <a:gs pos="100000">
                      <a:schemeClr val="accent1"/>
                    </a:gs>
                  </a:gsLst>
                  <a:lin ang="0" scaled="0"/>
                </a:gradFill>
                <a:latin typeface="Open Sans"/>
              </a:rPr>
              <a:t>AT&amp;T Customer Churn Reduction and Increasing Revenue through CLTV</a:t>
            </a:r>
          </a:p>
        </p:txBody>
      </p:sp>
      <p:pic>
        <p:nvPicPr>
          <p:cNvPr id="1026" name="Picture 2" descr="AT&amp;T adds nearly 900,000 wireless subscribers in fourth quarter | Reuters">
            <a:extLst>
              <a:ext uri="{FF2B5EF4-FFF2-40B4-BE49-F238E27FC236}">
                <a16:creationId xmlns:a16="http://schemas.microsoft.com/office/drawing/2014/main" id="{C587EC2C-AF92-4BBA-8FDA-7F85522A9F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402" b="16201"/>
          <a:stretch/>
        </p:blipFill>
        <p:spPr bwMode="auto">
          <a:xfrm>
            <a:off x="3486519" y="784150"/>
            <a:ext cx="2558886" cy="1130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56" name="Google Shape;470;p41">
            <a:extLst>
              <a:ext uri="{FF2B5EF4-FFF2-40B4-BE49-F238E27FC236}">
                <a16:creationId xmlns:a16="http://schemas.microsoft.com/office/drawing/2014/main" id="{9C06F914-2680-45E6-A622-4068C158DA41}"/>
              </a:ext>
            </a:extLst>
          </p:cNvPr>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192327" y="335373"/>
            <a:ext cx="239095" cy="171413"/>
            <a:chOff x="-1593925" y="-140225"/>
            <a:chExt cx="331800" cy="237875"/>
          </a:xfrm>
        </p:grpSpPr>
        <p:cxnSp>
          <p:nvCxnSpPr>
            <p:cNvPr id="646" name="Google Shape;646;p4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7" name="Google Shape;647;p4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8" name="Google Shape;648;p4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649" name="Google Shape;649;p45"/>
          <p:cNvGrpSpPr/>
          <p:nvPr/>
        </p:nvGrpSpPr>
        <p:grpSpPr>
          <a:xfrm>
            <a:off x="192331" y="1823751"/>
            <a:ext cx="239088" cy="182056"/>
            <a:chOff x="359175" y="637250"/>
            <a:chExt cx="255300" cy="194400"/>
          </a:xfrm>
        </p:grpSpPr>
        <p:grpSp>
          <p:nvGrpSpPr>
            <p:cNvPr id="650" name="Google Shape;650;p45"/>
            <p:cNvGrpSpPr/>
            <p:nvPr/>
          </p:nvGrpSpPr>
          <p:grpSpPr>
            <a:xfrm>
              <a:off x="359175" y="637250"/>
              <a:ext cx="255300" cy="78000"/>
              <a:chOff x="648300" y="324950"/>
              <a:chExt cx="255300" cy="78000"/>
            </a:xfrm>
          </p:grpSpPr>
          <p:cxnSp>
            <p:nvCxnSpPr>
              <p:cNvPr id="651" name="Google Shape;651;p4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52" name="Google Shape;652;p4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53" name="Google Shape;653;p4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54" name="Google Shape;654;p45"/>
          <p:cNvGrpSpPr/>
          <p:nvPr/>
        </p:nvGrpSpPr>
        <p:grpSpPr>
          <a:xfrm>
            <a:off x="223704" y="2465582"/>
            <a:ext cx="176342" cy="159500"/>
            <a:chOff x="518158" y="1088300"/>
            <a:chExt cx="176342" cy="159500"/>
          </a:xfrm>
        </p:grpSpPr>
        <p:cxnSp>
          <p:nvCxnSpPr>
            <p:cNvPr id="655" name="Google Shape;655;p4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56" name="Google Shape;656;p4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57" name="Google Shape;657;p4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58" name="Google Shape;658;p45"/>
          <p:cNvGrpSpPr/>
          <p:nvPr/>
        </p:nvGrpSpPr>
        <p:grpSpPr>
          <a:xfrm>
            <a:off x="223675" y="3084858"/>
            <a:ext cx="176400" cy="263091"/>
            <a:chOff x="519725" y="1778180"/>
            <a:chExt cx="176400" cy="263091"/>
          </a:xfrm>
        </p:grpSpPr>
        <p:sp>
          <p:nvSpPr>
            <p:cNvPr id="659" name="Google Shape;659;p4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5"/>
          <p:cNvGrpSpPr/>
          <p:nvPr/>
        </p:nvGrpSpPr>
        <p:grpSpPr>
          <a:xfrm>
            <a:off x="218275" y="3807724"/>
            <a:ext cx="187200" cy="159600"/>
            <a:chOff x="508825" y="2429151"/>
            <a:chExt cx="187200" cy="159600"/>
          </a:xfrm>
        </p:grpSpPr>
        <p:sp>
          <p:nvSpPr>
            <p:cNvPr id="662" name="Google Shape;662;p4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64" name="Google Shape;664;p45"/>
          <p:cNvGrpSpPr/>
          <p:nvPr/>
        </p:nvGrpSpPr>
        <p:grpSpPr>
          <a:xfrm>
            <a:off x="223675" y="4427100"/>
            <a:ext cx="176400" cy="176400"/>
            <a:chOff x="514225" y="2875375"/>
            <a:chExt cx="176400" cy="176400"/>
          </a:xfrm>
        </p:grpSpPr>
        <p:sp>
          <p:nvSpPr>
            <p:cNvPr id="665" name="Google Shape;665;p4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7" name="Google Shape;667;p4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71" name="Google Shape;671;p45"/>
          <p:cNvSpPr txBox="1">
            <a:spLocks noGrp="1"/>
          </p:cNvSpPr>
          <p:nvPr>
            <p:ph type="title"/>
          </p:nvPr>
        </p:nvSpPr>
        <p:spPr>
          <a:xfrm>
            <a:off x="648000" y="171150"/>
            <a:ext cx="849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Correlation of Services and Data</a:t>
            </a:r>
            <a:endParaRPr/>
          </a:p>
        </p:txBody>
      </p:sp>
      <p:sp>
        <p:nvSpPr>
          <p:cNvPr id="672" name="Google Shape;672;p45">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5"/>
          <p:cNvGrpSpPr/>
          <p:nvPr/>
        </p:nvGrpSpPr>
        <p:grpSpPr>
          <a:xfrm rot="10800000">
            <a:off x="8745326" y="4425438"/>
            <a:ext cx="119400" cy="54900"/>
            <a:chOff x="8645564" y="4373138"/>
            <a:chExt cx="119400" cy="54900"/>
          </a:xfrm>
        </p:grpSpPr>
        <p:cxnSp>
          <p:nvCxnSpPr>
            <p:cNvPr id="674" name="Google Shape;674;p4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75" name="Google Shape;675;p4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6" name="Google Shape;676;p4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5"/>
          <p:cNvGrpSpPr/>
          <p:nvPr/>
        </p:nvGrpSpPr>
        <p:grpSpPr>
          <a:xfrm>
            <a:off x="8745348" y="3979338"/>
            <a:ext cx="119400" cy="54900"/>
            <a:chOff x="8745348" y="3979338"/>
            <a:chExt cx="119400" cy="54900"/>
          </a:xfrm>
        </p:grpSpPr>
        <p:cxnSp>
          <p:nvCxnSpPr>
            <p:cNvPr id="683" name="Google Shape;683;p4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84" name="Google Shape;684;p4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8" name="Google Shape;1498;p60">
            <a:extLst>
              <a:ext uri="{FF2B5EF4-FFF2-40B4-BE49-F238E27FC236}">
                <a16:creationId xmlns:a16="http://schemas.microsoft.com/office/drawing/2014/main" id="{13CCE10A-1183-4093-8F41-7E7F5F9A0924}"/>
              </a:ext>
            </a:extLst>
          </p:cNvPr>
          <p:cNvSpPr/>
          <p:nvPr/>
        </p:nvSpPr>
        <p:spPr>
          <a:xfrm>
            <a:off x="942218" y="989103"/>
            <a:ext cx="3556849" cy="2386873"/>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Picture 61">
            <a:extLst>
              <a:ext uri="{FF2B5EF4-FFF2-40B4-BE49-F238E27FC236}">
                <a16:creationId xmlns:a16="http://schemas.microsoft.com/office/drawing/2014/main" id="{608B883F-3D8E-46F4-8BDD-AA0504CB07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307" y="1154938"/>
            <a:ext cx="3189399" cy="2079382"/>
          </a:xfrm>
          <a:prstGeom prst="rect">
            <a:avLst/>
          </a:prstGeom>
        </p:spPr>
      </p:pic>
      <p:sp>
        <p:nvSpPr>
          <p:cNvPr id="63" name="Google Shape;1498;p60">
            <a:extLst>
              <a:ext uri="{FF2B5EF4-FFF2-40B4-BE49-F238E27FC236}">
                <a16:creationId xmlns:a16="http://schemas.microsoft.com/office/drawing/2014/main" id="{9B3457F8-07CB-4775-BC4A-284E8B19409E}"/>
              </a:ext>
            </a:extLst>
          </p:cNvPr>
          <p:cNvSpPr/>
          <p:nvPr/>
        </p:nvSpPr>
        <p:spPr>
          <a:xfrm>
            <a:off x="4724400" y="997527"/>
            <a:ext cx="3650672" cy="2386873"/>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Picture 63">
            <a:extLst>
              <a:ext uri="{FF2B5EF4-FFF2-40B4-BE49-F238E27FC236}">
                <a16:creationId xmlns:a16="http://schemas.microsoft.com/office/drawing/2014/main" id="{589C801D-B2F9-429D-9175-89917FAFF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1684" y="1162263"/>
            <a:ext cx="3165475" cy="2057400"/>
          </a:xfrm>
          <a:prstGeom prst="rect">
            <a:avLst/>
          </a:prstGeom>
        </p:spPr>
      </p:pic>
      <p:sp>
        <p:nvSpPr>
          <p:cNvPr id="65" name="Google Shape;1498;p60">
            <a:extLst>
              <a:ext uri="{FF2B5EF4-FFF2-40B4-BE49-F238E27FC236}">
                <a16:creationId xmlns:a16="http://schemas.microsoft.com/office/drawing/2014/main" id="{81AB79E9-9BE3-45B5-94ED-C8CE81F86469}"/>
              </a:ext>
            </a:extLst>
          </p:cNvPr>
          <p:cNvSpPr/>
          <p:nvPr/>
        </p:nvSpPr>
        <p:spPr>
          <a:xfrm>
            <a:off x="902590" y="3570596"/>
            <a:ext cx="3678519" cy="1207014"/>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SG" sz="1200" b="1">
                <a:solidFill>
                  <a:schemeClr val="bg1"/>
                </a:solidFill>
                <a:latin typeface="Open Sans" panose="020B0606030504020204" pitchFamily="34" charset="0"/>
                <a:ea typeface="Open Sans" panose="020B0606030504020204" pitchFamily="34" charset="0"/>
                <a:cs typeface="Open Sans" panose="020B0606030504020204" pitchFamily="34" charset="0"/>
              </a:rPr>
              <a:t>Expenditure of Consumers positively correlated with tenure with AT&amp;T</a:t>
            </a:r>
          </a:p>
          <a:p>
            <a:pPr marL="0" lvl="0" indent="0" algn="just" rtl="0">
              <a:spcBef>
                <a:spcPts val="0"/>
              </a:spcBef>
              <a:spcAft>
                <a:spcPts val="0"/>
              </a:spcAft>
              <a:buNone/>
            </a:pPr>
            <a:endParaRPr lang="en-SG" sz="12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lvl="0" indent="0" algn="just" rtl="0">
              <a:spcBef>
                <a:spcPts val="0"/>
              </a:spcBef>
              <a:spcAft>
                <a:spcPts val="0"/>
              </a:spcAft>
              <a:buNone/>
            </a:pPr>
            <a:r>
              <a:rPr lang="en-SG" sz="12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Churn has a high correlative direction towards Service Requests signalling better customer service as a differentiating factor</a:t>
            </a:r>
          </a:p>
        </p:txBody>
      </p:sp>
      <p:sp>
        <p:nvSpPr>
          <p:cNvPr id="66" name="Google Shape;1498;p60">
            <a:extLst>
              <a:ext uri="{FF2B5EF4-FFF2-40B4-BE49-F238E27FC236}">
                <a16:creationId xmlns:a16="http://schemas.microsoft.com/office/drawing/2014/main" id="{741B4F85-DF38-4A97-8247-49921B2F90EF}"/>
              </a:ext>
            </a:extLst>
          </p:cNvPr>
          <p:cNvSpPr/>
          <p:nvPr/>
        </p:nvSpPr>
        <p:spPr>
          <a:xfrm>
            <a:off x="4724400" y="3570596"/>
            <a:ext cx="3627564" cy="1207014"/>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T</a:t>
            </a:r>
            <a:r>
              <a:rPr lang="en-US" sz="12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enure, total long-distance charges and total regular charges are strong direct influences of the revenue (CLTV) obtainable by AT&amp;T with strong correlations</a:t>
            </a:r>
            <a:endParaRPr lang="en-US" sz="7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 name="Straight Arrow Connector 3">
            <a:extLst>
              <a:ext uri="{FF2B5EF4-FFF2-40B4-BE49-F238E27FC236}">
                <a16:creationId xmlns:a16="http://schemas.microsoft.com/office/drawing/2014/main" id="{2CEDAFED-50FE-4934-8A43-0661F1424E91}"/>
              </a:ext>
            </a:extLst>
          </p:cNvPr>
          <p:cNvCxnSpPr/>
          <p:nvPr/>
        </p:nvCxnSpPr>
        <p:spPr>
          <a:xfrm flipH="1">
            <a:off x="5805055" y="2126275"/>
            <a:ext cx="61652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9776F7B-2CEB-424E-A37A-09DDB87E9BCF}"/>
              </a:ext>
            </a:extLst>
          </p:cNvPr>
          <p:cNvCxnSpPr/>
          <p:nvPr/>
        </p:nvCxnSpPr>
        <p:spPr>
          <a:xfrm flipH="1">
            <a:off x="5805055" y="2243641"/>
            <a:ext cx="61652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AD9F71A-55D9-4ECD-BC7D-E98A58926BE5}"/>
              </a:ext>
            </a:extLst>
          </p:cNvPr>
          <p:cNvCxnSpPr/>
          <p:nvPr/>
        </p:nvCxnSpPr>
        <p:spPr>
          <a:xfrm flipH="1">
            <a:off x="5805055" y="2305986"/>
            <a:ext cx="61652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E79DB1A-E9CC-4D48-AB40-AF15321E1633}"/>
              </a:ext>
            </a:extLst>
          </p:cNvPr>
          <p:cNvCxnSpPr>
            <a:cxnSpLocks/>
          </p:cNvCxnSpPr>
          <p:nvPr/>
        </p:nvCxnSpPr>
        <p:spPr>
          <a:xfrm flipH="1">
            <a:off x="1738746" y="1260366"/>
            <a:ext cx="1676399"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51" name="Google Shape;1455;p59">
            <a:extLst>
              <a:ext uri="{FF2B5EF4-FFF2-40B4-BE49-F238E27FC236}">
                <a16:creationId xmlns:a16="http://schemas.microsoft.com/office/drawing/2014/main" id="{57BF977D-A1F5-492B-A8AC-117B69B639BF}"/>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Qing Rui</a:t>
            </a:r>
          </a:p>
        </p:txBody>
      </p:sp>
    </p:spTree>
    <p:extLst>
      <p:ext uri="{BB962C8B-B14F-4D97-AF65-F5344CB8AC3E}">
        <p14:creationId xmlns:p14="http://schemas.microsoft.com/office/powerpoint/2010/main" val="159512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56" name="Google Shape;470;p41">
            <a:extLst>
              <a:ext uri="{FF2B5EF4-FFF2-40B4-BE49-F238E27FC236}">
                <a16:creationId xmlns:a16="http://schemas.microsoft.com/office/drawing/2014/main" id="{9C06F914-2680-45E6-A622-4068C158DA41}"/>
              </a:ext>
            </a:extLst>
          </p:cNvPr>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192327" y="335373"/>
            <a:ext cx="239095" cy="171413"/>
            <a:chOff x="-1593925" y="-140225"/>
            <a:chExt cx="331800" cy="237875"/>
          </a:xfrm>
        </p:grpSpPr>
        <p:cxnSp>
          <p:nvCxnSpPr>
            <p:cNvPr id="646" name="Google Shape;646;p4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7" name="Google Shape;647;p4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8" name="Google Shape;648;p4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649" name="Google Shape;649;p45"/>
          <p:cNvGrpSpPr/>
          <p:nvPr/>
        </p:nvGrpSpPr>
        <p:grpSpPr>
          <a:xfrm>
            <a:off x="192331" y="1823751"/>
            <a:ext cx="239088" cy="182056"/>
            <a:chOff x="359175" y="637250"/>
            <a:chExt cx="255300" cy="194400"/>
          </a:xfrm>
        </p:grpSpPr>
        <p:grpSp>
          <p:nvGrpSpPr>
            <p:cNvPr id="650" name="Google Shape;650;p45"/>
            <p:cNvGrpSpPr/>
            <p:nvPr/>
          </p:nvGrpSpPr>
          <p:grpSpPr>
            <a:xfrm>
              <a:off x="359175" y="637250"/>
              <a:ext cx="255300" cy="78000"/>
              <a:chOff x="648300" y="324950"/>
              <a:chExt cx="255300" cy="78000"/>
            </a:xfrm>
          </p:grpSpPr>
          <p:cxnSp>
            <p:nvCxnSpPr>
              <p:cNvPr id="651" name="Google Shape;651;p4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52" name="Google Shape;652;p4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53" name="Google Shape;653;p4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54" name="Google Shape;654;p45"/>
          <p:cNvGrpSpPr/>
          <p:nvPr/>
        </p:nvGrpSpPr>
        <p:grpSpPr>
          <a:xfrm>
            <a:off x="223704" y="2465582"/>
            <a:ext cx="176342" cy="159500"/>
            <a:chOff x="518158" y="1088300"/>
            <a:chExt cx="176342" cy="159500"/>
          </a:xfrm>
        </p:grpSpPr>
        <p:cxnSp>
          <p:nvCxnSpPr>
            <p:cNvPr id="655" name="Google Shape;655;p4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56" name="Google Shape;656;p4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57" name="Google Shape;657;p4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58" name="Google Shape;658;p45"/>
          <p:cNvGrpSpPr/>
          <p:nvPr/>
        </p:nvGrpSpPr>
        <p:grpSpPr>
          <a:xfrm>
            <a:off x="223675" y="3084858"/>
            <a:ext cx="176400" cy="263091"/>
            <a:chOff x="519725" y="1778180"/>
            <a:chExt cx="176400" cy="263091"/>
          </a:xfrm>
        </p:grpSpPr>
        <p:sp>
          <p:nvSpPr>
            <p:cNvPr id="659" name="Google Shape;659;p4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5"/>
          <p:cNvGrpSpPr/>
          <p:nvPr/>
        </p:nvGrpSpPr>
        <p:grpSpPr>
          <a:xfrm>
            <a:off x="218275" y="3807724"/>
            <a:ext cx="187200" cy="159600"/>
            <a:chOff x="508825" y="2429151"/>
            <a:chExt cx="187200" cy="159600"/>
          </a:xfrm>
        </p:grpSpPr>
        <p:sp>
          <p:nvSpPr>
            <p:cNvPr id="662" name="Google Shape;662;p4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64" name="Google Shape;664;p45"/>
          <p:cNvGrpSpPr/>
          <p:nvPr/>
        </p:nvGrpSpPr>
        <p:grpSpPr>
          <a:xfrm>
            <a:off x="223675" y="4427100"/>
            <a:ext cx="176400" cy="176400"/>
            <a:chOff x="514225" y="2875375"/>
            <a:chExt cx="176400" cy="176400"/>
          </a:xfrm>
        </p:grpSpPr>
        <p:sp>
          <p:nvSpPr>
            <p:cNvPr id="665" name="Google Shape;665;p4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7" name="Google Shape;667;p4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71" name="Google Shape;671;p45"/>
          <p:cNvSpPr txBox="1">
            <a:spLocks noGrp="1"/>
          </p:cNvSpPr>
          <p:nvPr>
            <p:ph type="title"/>
          </p:nvPr>
        </p:nvSpPr>
        <p:spPr>
          <a:xfrm>
            <a:off x="648000" y="171150"/>
            <a:ext cx="849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Geospatial data with Churn and CLTV</a:t>
            </a:r>
            <a:endParaRPr/>
          </a:p>
        </p:txBody>
      </p:sp>
      <p:sp>
        <p:nvSpPr>
          <p:cNvPr id="672" name="Google Shape;672;p45">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5"/>
          <p:cNvGrpSpPr/>
          <p:nvPr/>
        </p:nvGrpSpPr>
        <p:grpSpPr>
          <a:xfrm rot="10800000">
            <a:off x="8745326" y="4425438"/>
            <a:ext cx="119400" cy="54900"/>
            <a:chOff x="8645564" y="4373138"/>
            <a:chExt cx="119400" cy="54900"/>
          </a:xfrm>
        </p:grpSpPr>
        <p:cxnSp>
          <p:nvCxnSpPr>
            <p:cNvPr id="674" name="Google Shape;674;p4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75" name="Google Shape;675;p4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6" name="Google Shape;676;p4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5"/>
          <p:cNvGrpSpPr/>
          <p:nvPr/>
        </p:nvGrpSpPr>
        <p:grpSpPr>
          <a:xfrm>
            <a:off x="8745348" y="3979338"/>
            <a:ext cx="119400" cy="54900"/>
            <a:chOff x="8745348" y="3979338"/>
            <a:chExt cx="119400" cy="54900"/>
          </a:xfrm>
        </p:grpSpPr>
        <p:cxnSp>
          <p:nvCxnSpPr>
            <p:cNvPr id="683" name="Google Shape;683;p4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84" name="Google Shape;684;p4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7" name="Google Shape;1537;p60">
            <a:extLst>
              <a:ext uri="{FF2B5EF4-FFF2-40B4-BE49-F238E27FC236}">
                <a16:creationId xmlns:a16="http://schemas.microsoft.com/office/drawing/2014/main" id="{BF6638EF-3F14-423D-A5BC-5FA6B56EEDA0}"/>
              </a:ext>
            </a:extLst>
          </p:cNvPr>
          <p:cNvSpPr/>
          <p:nvPr/>
        </p:nvSpPr>
        <p:spPr>
          <a:xfrm>
            <a:off x="4896000" y="893618"/>
            <a:ext cx="3469500" cy="2617713"/>
          </a:xfrm>
          <a:prstGeom prst="roundRect">
            <a:avLst>
              <a:gd name="adj" fmla="val 412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Picture 57">
            <a:extLst>
              <a:ext uri="{FF2B5EF4-FFF2-40B4-BE49-F238E27FC236}">
                <a16:creationId xmlns:a16="http://schemas.microsoft.com/office/drawing/2014/main" id="{47ED590D-FA35-4C0B-867A-56F5226B3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9120" y="1639634"/>
            <a:ext cx="3223260" cy="1690370"/>
          </a:xfrm>
          <a:prstGeom prst="rect">
            <a:avLst/>
          </a:prstGeom>
        </p:spPr>
      </p:pic>
      <p:sp>
        <p:nvSpPr>
          <p:cNvPr id="59" name="Google Shape;1537;p60">
            <a:extLst>
              <a:ext uri="{FF2B5EF4-FFF2-40B4-BE49-F238E27FC236}">
                <a16:creationId xmlns:a16="http://schemas.microsoft.com/office/drawing/2014/main" id="{FEED9144-959E-4EB6-A768-9D276D0B6530}"/>
              </a:ext>
            </a:extLst>
          </p:cNvPr>
          <p:cNvSpPr/>
          <p:nvPr/>
        </p:nvSpPr>
        <p:spPr>
          <a:xfrm>
            <a:off x="1153195" y="893618"/>
            <a:ext cx="3469500" cy="2617713"/>
          </a:xfrm>
          <a:prstGeom prst="roundRect">
            <a:avLst>
              <a:gd name="adj" fmla="val 412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 name="Picture 59">
            <a:extLst>
              <a:ext uri="{FF2B5EF4-FFF2-40B4-BE49-F238E27FC236}">
                <a16:creationId xmlns:a16="http://schemas.microsoft.com/office/drawing/2014/main" id="{F8315D2A-EC95-488E-8B7E-85E097737D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058" y="1646548"/>
            <a:ext cx="3202940" cy="1679575"/>
          </a:xfrm>
          <a:prstGeom prst="rect">
            <a:avLst/>
          </a:prstGeom>
        </p:spPr>
      </p:pic>
      <p:sp>
        <p:nvSpPr>
          <p:cNvPr id="67" name="Google Shape;1503;p60">
            <a:extLst>
              <a:ext uri="{FF2B5EF4-FFF2-40B4-BE49-F238E27FC236}">
                <a16:creationId xmlns:a16="http://schemas.microsoft.com/office/drawing/2014/main" id="{3423683E-4A77-49F6-A073-E66B060B0241}"/>
              </a:ext>
            </a:extLst>
          </p:cNvPr>
          <p:cNvSpPr/>
          <p:nvPr/>
        </p:nvSpPr>
        <p:spPr>
          <a:xfrm>
            <a:off x="1153195" y="3795359"/>
            <a:ext cx="3469500" cy="1034714"/>
          </a:xfrm>
          <a:prstGeom prst="roundRect">
            <a:avLst>
              <a:gd name="adj" fmla="val 16667"/>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In the top 10 cities for CLTV, AT&amp;T can focus on implementing services that results in a higher expenditure from residents in these areas to generate higher revenue</a:t>
            </a:r>
          </a:p>
        </p:txBody>
      </p:sp>
      <p:sp>
        <p:nvSpPr>
          <p:cNvPr id="71" name="Google Shape;1503;p60">
            <a:extLst>
              <a:ext uri="{FF2B5EF4-FFF2-40B4-BE49-F238E27FC236}">
                <a16:creationId xmlns:a16="http://schemas.microsoft.com/office/drawing/2014/main" id="{F396EF8D-76C6-4B9B-B9C8-47702F8538F4}"/>
              </a:ext>
            </a:extLst>
          </p:cNvPr>
          <p:cNvSpPr/>
          <p:nvPr/>
        </p:nvSpPr>
        <p:spPr>
          <a:xfrm>
            <a:off x="4946697" y="3795359"/>
            <a:ext cx="3418804" cy="1012650"/>
          </a:xfrm>
          <a:prstGeom prst="roundRect">
            <a:avLst>
              <a:gd name="adj" fmla="val 16667"/>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Churn reduction analysis can be performed in these cities to determine reasons for customer attrition, such as competitors or dissatisfactory customer service.</a:t>
            </a:r>
          </a:p>
        </p:txBody>
      </p:sp>
      <p:sp>
        <p:nvSpPr>
          <p:cNvPr id="72" name="Google Shape;671;p45">
            <a:extLst>
              <a:ext uri="{FF2B5EF4-FFF2-40B4-BE49-F238E27FC236}">
                <a16:creationId xmlns:a16="http://schemas.microsoft.com/office/drawing/2014/main" id="{EF20A916-6C5B-444D-B928-53428A6C085E}"/>
              </a:ext>
            </a:extLst>
          </p:cNvPr>
          <p:cNvSpPr txBox="1">
            <a:spLocks/>
          </p:cNvSpPr>
          <p:nvPr/>
        </p:nvSpPr>
        <p:spPr>
          <a:xfrm>
            <a:off x="1222265" y="1035104"/>
            <a:ext cx="3418805"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l"/>
            <a:r>
              <a:rPr lang="en-US" sz="1600">
                <a:solidFill>
                  <a:srgbClr val="002060"/>
                </a:solidFill>
              </a:rPr>
              <a:t>Top 10 Cities with Highest CLTV</a:t>
            </a:r>
          </a:p>
        </p:txBody>
      </p:sp>
      <p:sp>
        <p:nvSpPr>
          <p:cNvPr id="73" name="Google Shape;671;p45">
            <a:extLst>
              <a:ext uri="{FF2B5EF4-FFF2-40B4-BE49-F238E27FC236}">
                <a16:creationId xmlns:a16="http://schemas.microsoft.com/office/drawing/2014/main" id="{B043EE86-5796-402B-AAA4-03FCA4527BB4}"/>
              </a:ext>
            </a:extLst>
          </p:cNvPr>
          <p:cNvSpPr txBox="1">
            <a:spLocks/>
          </p:cNvSpPr>
          <p:nvPr/>
        </p:nvSpPr>
        <p:spPr>
          <a:xfrm>
            <a:off x="5003218" y="1049550"/>
            <a:ext cx="3418805" cy="572700"/>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l"/>
            <a:r>
              <a:rPr lang="en-US" sz="1600">
                <a:solidFill>
                  <a:srgbClr val="002060"/>
                </a:solidFill>
              </a:rPr>
              <a:t>Top 10 Cities with Highest Churn</a:t>
            </a:r>
          </a:p>
        </p:txBody>
      </p:sp>
      <p:sp>
        <p:nvSpPr>
          <p:cNvPr id="49" name="Google Shape;1455;p59">
            <a:extLst>
              <a:ext uri="{FF2B5EF4-FFF2-40B4-BE49-F238E27FC236}">
                <a16:creationId xmlns:a16="http://schemas.microsoft.com/office/drawing/2014/main" id="{59EF1F12-4904-41F4-9DE4-E77635CEB33D}"/>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Qing Rui</a:t>
            </a:r>
          </a:p>
        </p:txBody>
      </p:sp>
    </p:spTree>
    <p:extLst>
      <p:ext uri="{BB962C8B-B14F-4D97-AF65-F5344CB8AC3E}">
        <p14:creationId xmlns:p14="http://schemas.microsoft.com/office/powerpoint/2010/main" val="2253785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56" name="Google Shape;470;p41">
            <a:extLst>
              <a:ext uri="{FF2B5EF4-FFF2-40B4-BE49-F238E27FC236}">
                <a16:creationId xmlns:a16="http://schemas.microsoft.com/office/drawing/2014/main" id="{9C06F914-2680-45E6-A622-4068C158DA41}"/>
              </a:ext>
            </a:extLst>
          </p:cNvPr>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192327" y="335373"/>
            <a:ext cx="239095" cy="171413"/>
            <a:chOff x="-1593925" y="-140225"/>
            <a:chExt cx="331800" cy="237875"/>
          </a:xfrm>
        </p:grpSpPr>
        <p:cxnSp>
          <p:nvCxnSpPr>
            <p:cNvPr id="646" name="Google Shape;646;p4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7" name="Google Shape;647;p4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8" name="Google Shape;648;p4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649" name="Google Shape;649;p45"/>
          <p:cNvGrpSpPr/>
          <p:nvPr/>
        </p:nvGrpSpPr>
        <p:grpSpPr>
          <a:xfrm>
            <a:off x="192331" y="1823751"/>
            <a:ext cx="239088" cy="182056"/>
            <a:chOff x="359175" y="637250"/>
            <a:chExt cx="255300" cy="194400"/>
          </a:xfrm>
        </p:grpSpPr>
        <p:grpSp>
          <p:nvGrpSpPr>
            <p:cNvPr id="650" name="Google Shape;650;p45"/>
            <p:cNvGrpSpPr/>
            <p:nvPr/>
          </p:nvGrpSpPr>
          <p:grpSpPr>
            <a:xfrm>
              <a:off x="359175" y="637250"/>
              <a:ext cx="255300" cy="78000"/>
              <a:chOff x="648300" y="324950"/>
              <a:chExt cx="255300" cy="78000"/>
            </a:xfrm>
          </p:grpSpPr>
          <p:cxnSp>
            <p:nvCxnSpPr>
              <p:cNvPr id="651" name="Google Shape;651;p4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52" name="Google Shape;652;p4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53" name="Google Shape;653;p4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54" name="Google Shape;654;p45"/>
          <p:cNvGrpSpPr/>
          <p:nvPr/>
        </p:nvGrpSpPr>
        <p:grpSpPr>
          <a:xfrm>
            <a:off x="223704" y="2465582"/>
            <a:ext cx="176342" cy="159500"/>
            <a:chOff x="518158" y="1088300"/>
            <a:chExt cx="176342" cy="159500"/>
          </a:xfrm>
        </p:grpSpPr>
        <p:cxnSp>
          <p:nvCxnSpPr>
            <p:cNvPr id="655" name="Google Shape;655;p4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56" name="Google Shape;656;p4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57" name="Google Shape;657;p4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58" name="Google Shape;658;p45"/>
          <p:cNvGrpSpPr/>
          <p:nvPr/>
        </p:nvGrpSpPr>
        <p:grpSpPr>
          <a:xfrm>
            <a:off x="223675" y="3084858"/>
            <a:ext cx="176400" cy="263091"/>
            <a:chOff x="519725" y="1778180"/>
            <a:chExt cx="176400" cy="263091"/>
          </a:xfrm>
        </p:grpSpPr>
        <p:sp>
          <p:nvSpPr>
            <p:cNvPr id="659" name="Google Shape;659;p4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5"/>
          <p:cNvGrpSpPr/>
          <p:nvPr/>
        </p:nvGrpSpPr>
        <p:grpSpPr>
          <a:xfrm>
            <a:off x="218275" y="3807724"/>
            <a:ext cx="187200" cy="159600"/>
            <a:chOff x="508825" y="2429151"/>
            <a:chExt cx="187200" cy="159600"/>
          </a:xfrm>
        </p:grpSpPr>
        <p:sp>
          <p:nvSpPr>
            <p:cNvPr id="662" name="Google Shape;662;p4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64" name="Google Shape;664;p45"/>
          <p:cNvGrpSpPr/>
          <p:nvPr/>
        </p:nvGrpSpPr>
        <p:grpSpPr>
          <a:xfrm>
            <a:off x="223675" y="4427100"/>
            <a:ext cx="176400" cy="176400"/>
            <a:chOff x="514225" y="2875375"/>
            <a:chExt cx="176400" cy="176400"/>
          </a:xfrm>
        </p:grpSpPr>
        <p:sp>
          <p:nvSpPr>
            <p:cNvPr id="665" name="Google Shape;665;p4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7" name="Google Shape;667;p4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71" name="Google Shape;671;p45"/>
          <p:cNvSpPr txBox="1">
            <a:spLocks noGrp="1"/>
          </p:cNvSpPr>
          <p:nvPr>
            <p:ph type="title"/>
          </p:nvPr>
        </p:nvSpPr>
        <p:spPr>
          <a:xfrm>
            <a:off x="648000" y="171150"/>
            <a:ext cx="849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Churn as an Indicator</a:t>
            </a:r>
            <a:endParaRPr/>
          </a:p>
        </p:txBody>
      </p:sp>
      <p:sp>
        <p:nvSpPr>
          <p:cNvPr id="672" name="Google Shape;672;p45">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5"/>
          <p:cNvGrpSpPr/>
          <p:nvPr/>
        </p:nvGrpSpPr>
        <p:grpSpPr>
          <a:xfrm rot="10800000">
            <a:off x="8745326" y="4425438"/>
            <a:ext cx="119400" cy="54900"/>
            <a:chOff x="8645564" y="4373138"/>
            <a:chExt cx="119400" cy="54900"/>
          </a:xfrm>
        </p:grpSpPr>
        <p:cxnSp>
          <p:nvCxnSpPr>
            <p:cNvPr id="674" name="Google Shape;674;p4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75" name="Google Shape;675;p4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6" name="Google Shape;676;p4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5"/>
          <p:cNvGrpSpPr/>
          <p:nvPr/>
        </p:nvGrpSpPr>
        <p:grpSpPr>
          <a:xfrm>
            <a:off x="8745348" y="3979338"/>
            <a:ext cx="119400" cy="54900"/>
            <a:chOff x="8745348" y="3979338"/>
            <a:chExt cx="119400" cy="54900"/>
          </a:xfrm>
        </p:grpSpPr>
        <p:cxnSp>
          <p:nvCxnSpPr>
            <p:cNvPr id="683" name="Google Shape;683;p4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84" name="Google Shape;684;p4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7" name="Google Shape;1503;p60">
            <a:extLst>
              <a:ext uri="{FF2B5EF4-FFF2-40B4-BE49-F238E27FC236}">
                <a16:creationId xmlns:a16="http://schemas.microsoft.com/office/drawing/2014/main" id="{9A78451B-09E2-45B4-B2FE-197331581CDE}"/>
              </a:ext>
            </a:extLst>
          </p:cNvPr>
          <p:cNvSpPr/>
          <p:nvPr/>
        </p:nvSpPr>
        <p:spPr>
          <a:xfrm>
            <a:off x="1036639" y="1032506"/>
            <a:ext cx="3469500" cy="2227242"/>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sz="1200" b="1">
              <a:solidFill>
                <a:schemeClr val="bg1"/>
              </a:solidFill>
            </a:endParaRPr>
          </a:p>
        </p:txBody>
      </p:sp>
      <p:pic>
        <p:nvPicPr>
          <p:cNvPr id="58" name="Picture 57">
            <a:extLst>
              <a:ext uri="{FF2B5EF4-FFF2-40B4-BE49-F238E27FC236}">
                <a16:creationId xmlns:a16="http://schemas.microsoft.com/office/drawing/2014/main" id="{D791986B-A6B8-423E-AD5B-9EFD3A296074}"/>
              </a:ext>
            </a:extLst>
          </p:cNvPr>
          <p:cNvPicPr>
            <a:picLocks noChangeAspect="1"/>
          </p:cNvPicPr>
          <p:nvPr/>
        </p:nvPicPr>
        <p:blipFill>
          <a:blip r:embed="rId3"/>
          <a:stretch>
            <a:fillRect/>
          </a:stretch>
        </p:blipFill>
        <p:spPr>
          <a:xfrm>
            <a:off x="1226322" y="1149703"/>
            <a:ext cx="3047394" cy="1953144"/>
          </a:xfrm>
          <a:prstGeom prst="rect">
            <a:avLst/>
          </a:prstGeom>
        </p:spPr>
      </p:pic>
      <p:sp>
        <p:nvSpPr>
          <p:cNvPr id="59" name="Google Shape;1503;p60">
            <a:extLst>
              <a:ext uri="{FF2B5EF4-FFF2-40B4-BE49-F238E27FC236}">
                <a16:creationId xmlns:a16="http://schemas.microsoft.com/office/drawing/2014/main" id="{7258536D-3E9A-4179-9416-F4D416FA9D48}"/>
              </a:ext>
            </a:extLst>
          </p:cNvPr>
          <p:cNvSpPr/>
          <p:nvPr/>
        </p:nvSpPr>
        <p:spPr>
          <a:xfrm>
            <a:off x="4822033" y="506786"/>
            <a:ext cx="3362368" cy="143414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sz="1200" b="1">
              <a:solidFill>
                <a:schemeClr val="bg1"/>
              </a:solidFill>
            </a:endParaRPr>
          </a:p>
        </p:txBody>
      </p:sp>
      <p:pic>
        <p:nvPicPr>
          <p:cNvPr id="60" name="Picture 59">
            <a:extLst>
              <a:ext uri="{FF2B5EF4-FFF2-40B4-BE49-F238E27FC236}">
                <a16:creationId xmlns:a16="http://schemas.microsoft.com/office/drawing/2014/main" id="{536C7DF0-C42A-47B9-8DA7-5816044409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11305" y="567599"/>
            <a:ext cx="2760214" cy="1319334"/>
          </a:xfrm>
          <a:prstGeom prst="rect">
            <a:avLst/>
          </a:prstGeom>
          <a:noFill/>
        </p:spPr>
      </p:pic>
      <p:sp>
        <p:nvSpPr>
          <p:cNvPr id="62" name="Google Shape;1503;p60">
            <a:extLst>
              <a:ext uri="{FF2B5EF4-FFF2-40B4-BE49-F238E27FC236}">
                <a16:creationId xmlns:a16="http://schemas.microsoft.com/office/drawing/2014/main" id="{8DA5A3C6-3574-4754-A4FA-7C439A7B6F63}"/>
              </a:ext>
            </a:extLst>
          </p:cNvPr>
          <p:cNvSpPr/>
          <p:nvPr/>
        </p:nvSpPr>
        <p:spPr>
          <a:xfrm>
            <a:off x="4822478" y="2066953"/>
            <a:ext cx="3362368" cy="1414061"/>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just" rtl="0">
              <a:spcBef>
                <a:spcPts val="0"/>
              </a:spcBef>
              <a:spcAft>
                <a:spcPts val="0"/>
              </a:spcAft>
              <a:buNone/>
            </a:pPr>
            <a:endParaRPr sz="1200" b="1">
              <a:solidFill>
                <a:schemeClr val="bg1"/>
              </a:solidFill>
            </a:endParaRPr>
          </a:p>
        </p:txBody>
      </p:sp>
      <p:pic>
        <p:nvPicPr>
          <p:cNvPr id="61" name="Picture 60">
            <a:extLst>
              <a:ext uri="{FF2B5EF4-FFF2-40B4-BE49-F238E27FC236}">
                <a16:creationId xmlns:a16="http://schemas.microsoft.com/office/drawing/2014/main" id="{C42FB794-3CDC-4BAF-B734-BE53C4709A92}"/>
              </a:ext>
            </a:extLst>
          </p:cNvPr>
          <p:cNvPicPr>
            <a:picLocks noChangeAspect="1"/>
          </p:cNvPicPr>
          <p:nvPr/>
        </p:nvPicPr>
        <p:blipFill>
          <a:blip r:embed="rId5"/>
          <a:stretch>
            <a:fillRect/>
          </a:stretch>
        </p:blipFill>
        <p:spPr>
          <a:xfrm>
            <a:off x="5149528" y="2116225"/>
            <a:ext cx="2729942" cy="1304231"/>
          </a:xfrm>
          <a:prstGeom prst="rect">
            <a:avLst/>
          </a:prstGeom>
        </p:spPr>
      </p:pic>
      <p:sp>
        <p:nvSpPr>
          <p:cNvPr id="63" name="Google Shape;1537;p60">
            <a:extLst>
              <a:ext uri="{FF2B5EF4-FFF2-40B4-BE49-F238E27FC236}">
                <a16:creationId xmlns:a16="http://schemas.microsoft.com/office/drawing/2014/main" id="{8EB3A4C9-246C-450A-91EA-BBEFD871B09D}"/>
              </a:ext>
            </a:extLst>
          </p:cNvPr>
          <p:cNvSpPr/>
          <p:nvPr/>
        </p:nvSpPr>
        <p:spPr>
          <a:xfrm>
            <a:off x="1119440" y="3622599"/>
            <a:ext cx="3386699" cy="1237117"/>
          </a:xfrm>
          <a:prstGeom prst="roundRect">
            <a:avLst>
              <a:gd name="adj" fmla="val 4125"/>
            </a:avLst>
          </a:prstGeom>
          <a:gradFill>
            <a:gsLst>
              <a:gs pos="0">
                <a:schemeClr val="lt2"/>
              </a:gs>
              <a:gs pos="100000">
                <a:schemeClr val="accent1"/>
              </a:gs>
            </a:gsLst>
            <a:lin ang="0" scaled="0"/>
          </a:gra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SG" sz="1200" b="1">
                <a:solidFill>
                  <a:schemeClr val="bg1"/>
                </a:solidFill>
                <a:effectLst/>
                <a:latin typeface="Arial" panose="020B0604020202020204" pitchFamily="34" charset="0"/>
                <a:ea typeface="DengXian" panose="02010600030101010101" pitchFamily="2" charset="-122"/>
                <a:cs typeface="Arial" panose="020B0604020202020204" pitchFamily="34" charset="0"/>
              </a:rPr>
              <a:t>Equal distribution of service requests amongst churn and tenure</a:t>
            </a:r>
          </a:p>
          <a:p>
            <a:pPr marL="0" lvl="0" indent="0" algn="just" rtl="0">
              <a:spcBef>
                <a:spcPts val="0"/>
              </a:spcBef>
              <a:spcAft>
                <a:spcPts val="0"/>
              </a:spcAft>
              <a:buNone/>
            </a:pPr>
            <a:endParaRPr lang="en-SG" sz="1200" b="1">
              <a:solidFill>
                <a:schemeClr val="bg1"/>
              </a:solidFill>
              <a:effectLst/>
              <a:latin typeface="Arial" panose="020B0604020202020204" pitchFamily="34" charset="0"/>
              <a:ea typeface="DengXian" panose="02010600030101010101" pitchFamily="2" charset="-122"/>
              <a:cs typeface="Arial" panose="020B0604020202020204" pitchFamily="34" charset="0"/>
            </a:endParaRPr>
          </a:p>
          <a:p>
            <a:pPr marL="0" lvl="0" indent="0" algn="just" rtl="0">
              <a:spcBef>
                <a:spcPts val="0"/>
              </a:spcBef>
              <a:spcAft>
                <a:spcPts val="0"/>
              </a:spcAft>
              <a:buNone/>
            </a:pPr>
            <a:r>
              <a:rPr lang="en-SG" sz="1200" b="1">
                <a:solidFill>
                  <a:schemeClr val="bg1"/>
                </a:solidFill>
                <a:effectLst/>
                <a:latin typeface="Arial" panose="020B0604020202020204" pitchFamily="34" charset="0"/>
                <a:ea typeface="DengXian" panose="02010600030101010101" pitchFamily="2" charset="-122"/>
                <a:cs typeface="Arial" panose="020B0604020202020204" pitchFamily="34" charset="0"/>
              </a:rPr>
              <a:t>Customers with Churn displayed greater amount of service requests at all tenure durations</a:t>
            </a:r>
            <a:endParaRPr lang="en-SG" sz="1050" b="1">
              <a:solidFill>
                <a:schemeClr val="bg1"/>
              </a:solidFill>
              <a:latin typeface="Arial" panose="020B0604020202020204" pitchFamily="34" charset="0"/>
              <a:cs typeface="Arial" panose="020B0604020202020204" pitchFamily="34" charset="0"/>
            </a:endParaRPr>
          </a:p>
        </p:txBody>
      </p:sp>
      <p:sp>
        <p:nvSpPr>
          <p:cNvPr id="64" name="Google Shape;1537;p60">
            <a:extLst>
              <a:ext uri="{FF2B5EF4-FFF2-40B4-BE49-F238E27FC236}">
                <a16:creationId xmlns:a16="http://schemas.microsoft.com/office/drawing/2014/main" id="{7D35FC81-A496-495C-8033-3269B57638C1}"/>
              </a:ext>
            </a:extLst>
          </p:cNvPr>
          <p:cNvSpPr/>
          <p:nvPr/>
        </p:nvSpPr>
        <p:spPr>
          <a:xfrm>
            <a:off x="4808880" y="3622599"/>
            <a:ext cx="3469500" cy="1237118"/>
          </a:xfrm>
          <a:prstGeom prst="roundRect">
            <a:avLst>
              <a:gd name="adj" fmla="val 4125"/>
            </a:avLst>
          </a:prstGeom>
          <a:gradFill>
            <a:gsLst>
              <a:gs pos="0">
                <a:schemeClr val="lt2"/>
              </a:gs>
              <a:gs pos="100000">
                <a:schemeClr val="accent1"/>
              </a:gs>
            </a:gsLst>
            <a:lin ang="0" scaled="0"/>
          </a:grad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SG" sz="1200" b="1">
                <a:solidFill>
                  <a:schemeClr val="bg1"/>
                </a:solidFill>
                <a:effectLst/>
                <a:latin typeface="Arial" panose="020B0604020202020204" pitchFamily="34" charset="0"/>
                <a:ea typeface="DengXian" panose="02010600030101010101" pitchFamily="2" charset="-122"/>
                <a:cs typeface="Arial" panose="020B0604020202020204" pitchFamily="34" charset="0"/>
              </a:rPr>
              <a:t>Total Charges with Churn customers are higher</a:t>
            </a:r>
            <a:r>
              <a:rPr lang="en-SG" sz="1200" b="1">
                <a:solidFill>
                  <a:schemeClr val="bg1"/>
                </a:solidFill>
                <a:effectLst/>
                <a:latin typeface="Arial" panose="020B0604020202020204" pitchFamily="34" charset="0"/>
                <a:ea typeface="DengXian" panose="02010600030101010101" pitchFamily="2" charset="-122"/>
                <a:cs typeface="Arial" panose="020B0604020202020204" pitchFamily="34" charset="0"/>
                <a:sym typeface="Wingdings" panose="05000000000000000000" pitchFamily="2" charset="2"/>
              </a:rPr>
              <a:t> AT&amp;T can focus on these areas to determine why little churn occurs</a:t>
            </a:r>
          </a:p>
          <a:p>
            <a:pPr marL="0" lvl="0" indent="0" algn="just" rtl="0">
              <a:spcBef>
                <a:spcPts val="0"/>
              </a:spcBef>
              <a:spcAft>
                <a:spcPts val="0"/>
              </a:spcAft>
              <a:buNone/>
            </a:pPr>
            <a:endParaRPr lang="en-SG" sz="1200" b="1">
              <a:solidFill>
                <a:schemeClr val="bg1"/>
              </a:solidFill>
              <a:latin typeface="Arial" panose="020B0604020202020204" pitchFamily="34" charset="0"/>
              <a:ea typeface="DengXian" panose="02010600030101010101" pitchFamily="2" charset="-122"/>
              <a:cs typeface="Arial" panose="020B0604020202020204" pitchFamily="34" charset="0"/>
              <a:sym typeface="Wingdings" panose="05000000000000000000" pitchFamily="2" charset="2"/>
            </a:endParaRPr>
          </a:p>
          <a:p>
            <a:pPr marL="0" lvl="0" indent="0" algn="just" rtl="0">
              <a:spcBef>
                <a:spcPts val="0"/>
              </a:spcBef>
              <a:spcAft>
                <a:spcPts val="0"/>
              </a:spcAft>
              <a:buNone/>
            </a:pPr>
            <a:r>
              <a:rPr lang="en-SG" sz="1200" b="1">
                <a:solidFill>
                  <a:schemeClr val="bg1"/>
                </a:solidFill>
                <a:latin typeface="Arial" panose="020B0604020202020204" pitchFamily="34" charset="0"/>
                <a:ea typeface="DengXian" panose="02010600030101010101" pitchFamily="2" charset="-122"/>
                <a:cs typeface="Arial" panose="020B0604020202020204" pitchFamily="34" charset="0"/>
                <a:sym typeface="Wingdings" panose="05000000000000000000" pitchFamily="2" charset="2"/>
              </a:rPr>
              <a:t>Churn customers show higher Monthly Charges which is unfair Possible price sensitivity</a:t>
            </a:r>
            <a:endParaRPr lang="en-SG" sz="1050" b="1">
              <a:solidFill>
                <a:schemeClr val="bg1"/>
              </a:solidFill>
              <a:latin typeface="Arial" panose="020B0604020202020204" pitchFamily="34" charset="0"/>
              <a:cs typeface="Arial" panose="020B0604020202020204" pitchFamily="34" charset="0"/>
            </a:endParaRPr>
          </a:p>
        </p:txBody>
      </p:sp>
      <p:sp>
        <p:nvSpPr>
          <p:cNvPr id="50" name="Google Shape;1455;p59">
            <a:extLst>
              <a:ext uri="{FF2B5EF4-FFF2-40B4-BE49-F238E27FC236}">
                <a16:creationId xmlns:a16="http://schemas.microsoft.com/office/drawing/2014/main" id="{F0DDA908-CB25-457F-B071-8387B4B87867}"/>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Qing Rui</a:t>
            </a:r>
          </a:p>
        </p:txBody>
      </p:sp>
    </p:spTree>
    <p:extLst>
      <p:ext uri="{BB962C8B-B14F-4D97-AF65-F5344CB8AC3E}">
        <p14:creationId xmlns:p14="http://schemas.microsoft.com/office/powerpoint/2010/main" val="2598408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56" name="Google Shape;470;p41">
            <a:extLst>
              <a:ext uri="{FF2B5EF4-FFF2-40B4-BE49-F238E27FC236}">
                <a16:creationId xmlns:a16="http://schemas.microsoft.com/office/drawing/2014/main" id="{9C06F914-2680-45E6-A622-4068C158DA41}"/>
              </a:ext>
            </a:extLst>
          </p:cNvPr>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192327" y="335373"/>
            <a:ext cx="239095" cy="171413"/>
            <a:chOff x="-1593925" y="-140225"/>
            <a:chExt cx="331800" cy="237875"/>
          </a:xfrm>
        </p:grpSpPr>
        <p:cxnSp>
          <p:nvCxnSpPr>
            <p:cNvPr id="646" name="Google Shape;646;p4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7" name="Google Shape;647;p4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8" name="Google Shape;648;p4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649" name="Google Shape;649;p45"/>
          <p:cNvGrpSpPr/>
          <p:nvPr/>
        </p:nvGrpSpPr>
        <p:grpSpPr>
          <a:xfrm>
            <a:off x="192331" y="1823751"/>
            <a:ext cx="239088" cy="182056"/>
            <a:chOff x="359175" y="637250"/>
            <a:chExt cx="255300" cy="194400"/>
          </a:xfrm>
        </p:grpSpPr>
        <p:grpSp>
          <p:nvGrpSpPr>
            <p:cNvPr id="650" name="Google Shape;650;p45"/>
            <p:cNvGrpSpPr/>
            <p:nvPr/>
          </p:nvGrpSpPr>
          <p:grpSpPr>
            <a:xfrm>
              <a:off x="359175" y="637250"/>
              <a:ext cx="255300" cy="78000"/>
              <a:chOff x="648300" y="324950"/>
              <a:chExt cx="255300" cy="78000"/>
            </a:xfrm>
          </p:grpSpPr>
          <p:cxnSp>
            <p:nvCxnSpPr>
              <p:cNvPr id="651" name="Google Shape;651;p4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52" name="Google Shape;652;p4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53" name="Google Shape;653;p4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54" name="Google Shape;654;p45"/>
          <p:cNvGrpSpPr/>
          <p:nvPr/>
        </p:nvGrpSpPr>
        <p:grpSpPr>
          <a:xfrm>
            <a:off x="223704" y="2465582"/>
            <a:ext cx="176342" cy="159500"/>
            <a:chOff x="518158" y="1088300"/>
            <a:chExt cx="176342" cy="159500"/>
          </a:xfrm>
        </p:grpSpPr>
        <p:cxnSp>
          <p:nvCxnSpPr>
            <p:cNvPr id="655" name="Google Shape;655;p4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56" name="Google Shape;656;p4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57" name="Google Shape;657;p4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58" name="Google Shape;658;p45"/>
          <p:cNvGrpSpPr/>
          <p:nvPr/>
        </p:nvGrpSpPr>
        <p:grpSpPr>
          <a:xfrm>
            <a:off x="223675" y="3084858"/>
            <a:ext cx="176400" cy="263091"/>
            <a:chOff x="519725" y="1778180"/>
            <a:chExt cx="176400" cy="263091"/>
          </a:xfrm>
        </p:grpSpPr>
        <p:sp>
          <p:nvSpPr>
            <p:cNvPr id="659" name="Google Shape;659;p4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5"/>
          <p:cNvGrpSpPr/>
          <p:nvPr/>
        </p:nvGrpSpPr>
        <p:grpSpPr>
          <a:xfrm>
            <a:off x="218275" y="3807724"/>
            <a:ext cx="187200" cy="159600"/>
            <a:chOff x="508825" y="2429151"/>
            <a:chExt cx="187200" cy="159600"/>
          </a:xfrm>
        </p:grpSpPr>
        <p:sp>
          <p:nvSpPr>
            <p:cNvPr id="662" name="Google Shape;662;p4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64" name="Google Shape;664;p45"/>
          <p:cNvGrpSpPr/>
          <p:nvPr/>
        </p:nvGrpSpPr>
        <p:grpSpPr>
          <a:xfrm>
            <a:off x="223675" y="4427100"/>
            <a:ext cx="176400" cy="176400"/>
            <a:chOff x="514225" y="2875375"/>
            <a:chExt cx="176400" cy="176400"/>
          </a:xfrm>
        </p:grpSpPr>
        <p:sp>
          <p:nvSpPr>
            <p:cNvPr id="665" name="Google Shape;665;p4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7" name="Google Shape;667;p4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71" name="Google Shape;671;p45"/>
          <p:cNvSpPr txBox="1">
            <a:spLocks noGrp="1"/>
          </p:cNvSpPr>
          <p:nvPr>
            <p:ph type="title"/>
          </p:nvPr>
        </p:nvSpPr>
        <p:spPr>
          <a:xfrm>
            <a:off x="648000" y="171150"/>
            <a:ext cx="849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Trends in CLTV</a:t>
            </a:r>
            <a:endParaRPr/>
          </a:p>
        </p:txBody>
      </p:sp>
      <p:sp>
        <p:nvSpPr>
          <p:cNvPr id="672" name="Google Shape;672;p45">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5"/>
          <p:cNvGrpSpPr/>
          <p:nvPr/>
        </p:nvGrpSpPr>
        <p:grpSpPr>
          <a:xfrm rot="10800000">
            <a:off x="8745326" y="4425438"/>
            <a:ext cx="119400" cy="54900"/>
            <a:chOff x="8645564" y="4373138"/>
            <a:chExt cx="119400" cy="54900"/>
          </a:xfrm>
        </p:grpSpPr>
        <p:cxnSp>
          <p:nvCxnSpPr>
            <p:cNvPr id="674" name="Google Shape;674;p4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75" name="Google Shape;675;p4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6" name="Google Shape;676;p4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5"/>
          <p:cNvGrpSpPr/>
          <p:nvPr/>
        </p:nvGrpSpPr>
        <p:grpSpPr>
          <a:xfrm>
            <a:off x="8745348" y="3979338"/>
            <a:ext cx="119400" cy="54900"/>
            <a:chOff x="8745348" y="3979338"/>
            <a:chExt cx="119400" cy="54900"/>
          </a:xfrm>
        </p:grpSpPr>
        <p:cxnSp>
          <p:nvCxnSpPr>
            <p:cNvPr id="683" name="Google Shape;683;p4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84" name="Google Shape;684;p4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1" name="Google Shape;1011;p52">
            <a:extLst>
              <a:ext uri="{FF2B5EF4-FFF2-40B4-BE49-F238E27FC236}">
                <a16:creationId xmlns:a16="http://schemas.microsoft.com/office/drawing/2014/main" id="{76701BA1-2473-468A-BA23-F63084096810}"/>
              </a:ext>
            </a:extLst>
          </p:cNvPr>
          <p:cNvSpPr txBox="1">
            <a:spLocks/>
          </p:cNvSpPr>
          <p:nvPr/>
        </p:nvSpPr>
        <p:spPr>
          <a:xfrm>
            <a:off x="1346592" y="1769006"/>
            <a:ext cx="1958400" cy="835194"/>
          </a:xfrm>
          <a:prstGeom prst="rect">
            <a:avLst/>
          </a:prstGeom>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1600" b="1">
                <a:solidFill>
                  <a:schemeClr val="dk1"/>
                </a:solidFill>
                <a:latin typeface="Open Sans" panose="020B0606030504020204" pitchFamily="34" charset="0"/>
                <a:ea typeface="Open Sans" panose="020B0606030504020204" pitchFamily="34" charset="0"/>
                <a:cs typeface="Open Sans" panose="020B0606030504020204" pitchFamily="34" charset="0"/>
              </a:rPr>
              <a:t>Pivoting towards customer centric business models and reducing cost of Churn</a:t>
            </a:r>
          </a:p>
        </p:txBody>
      </p:sp>
      <p:sp>
        <p:nvSpPr>
          <p:cNvPr id="93" name="Google Shape;1013;p52">
            <a:extLst>
              <a:ext uri="{FF2B5EF4-FFF2-40B4-BE49-F238E27FC236}">
                <a16:creationId xmlns:a16="http://schemas.microsoft.com/office/drawing/2014/main" id="{174A688D-BA63-42A2-9ECA-9D73BB8B8806}"/>
              </a:ext>
            </a:extLst>
          </p:cNvPr>
          <p:cNvSpPr txBox="1">
            <a:spLocks/>
          </p:cNvSpPr>
          <p:nvPr/>
        </p:nvSpPr>
        <p:spPr>
          <a:xfrm>
            <a:off x="1131545" y="2627808"/>
            <a:ext cx="1846800" cy="1001100"/>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dirty="0">
                <a:solidFill>
                  <a:schemeClr val="dk1"/>
                </a:solidFill>
              </a:rPr>
              <a:t>You can explain your product or your service</a:t>
            </a:r>
          </a:p>
        </p:txBody>
      </p:sp>
      <p:sp>
        <p:nvSpPr>
          <p:cNvPr id="60" name="Google Shape;1528;p60">
            <a:extLst>
              <a:ext uri="{FF2B5EF4-FFF2-40B4-BE49-F238E27FC236}">
                <a16:creationId xmlns:a16="http://schemas.microsoft.com/office/drawing/2014/main" id="{94D3009B-D3AA-4F3F-980D-2219BE189694}"/>
              </a:ext>
            </a:extLst>
          </p:cNvPr>
          <p:cNvSpPr/>
          <p:nvPr/>
        </p:nvSpPr>
        <p:spPr>
          <a:xfrm>
            <a:off x="4849091" y="886793"/>
            <a:ext cx="3440455" cy="2268485"/>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Picture 56">
            <a:extLst>
              <a:ext uri="{FF2B5EF4-FFF2-40B4-BE49-F238E27FC236}">
                <a16:creationId xmlns:a16="http://schemas.microsoft.com/office/drawing/2014/main" id="{70EB887A-7668-4A22-994D-11B56449160F}"/>
              </a:ext>
            </a:extLst>
          </p:cNvPr>
          <p:cNvPicPr>
            <a:picLocks noChangeAspect="1"/>
          </p:cNvPicPr>
          <p:nvPr/>
        </p:nvPicPr>
        <p:blipFill>
          <a:blip r:embed="rId3"/>
          <a:stretch>
            <a:fillRect/>
          </a:stretch>
        </p:blipFill>
        <p:spPr>
          <a:xfrm>
            <a:off x="5045635" y="1042340"/>
            <a:ext cx="3047365" cy="1953260"/>
          </a:xfrm>
          <a:prstGeom prst="rect">
            <a:avLst/>
          </a:prstGeom>
        </p:spPr>
      </p:pic>
      <p:sp>
        <p:nvSpPr>
          <p:cNvPr id="64" name="Google Shape;1528;p60">
            <a:extLst>
              <a:ext uri="{FF2B5EF4-FFF2-40B4-BE49-F238E27FC236}">
                <a16:creationId xmlns:a16="http://schemas.microsoft.com/office/drawing/2014/main" id="{67D81EAE-F4B7-422A-9E15-7F3A4190C343}"/>
              </a:ext>
            </a:extLst>
          </p:cNvPr>
          <p:cNvSpPr/>
          <p:nvPr/>
        </p:nvSpPr>
        <p:spPr>
          <a:xfrm>
            <a:off x="1140072" y="913921"/>
            <a:ext cx="3440455" cy="2268485"/>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Picture 57">
            <a:extLst>
              <a:ext uri="{FF2B5EF4-FFF2-40B4-BE49-F238E27FC236}">
                <a16:creationId xmlns:a16="http://schemas.microsoft.com/office/drawing/2014/main" id="{0AB09374-3787-4194-B984-ED0B0B465D0B}"/>
              </a:ext>
            </a:extLst>
          </p:cNvPr>
          <p:cNvPicPr>
            <a:picLocks noChangeAspect="1"/>
          </p:cNvPicPr>
          <p:nvPr/>
        </p:nvPicPr>
        <p:blipFill>
          <a:blip r:embed="rId4"/>
          <a:stretch>
            <a:fillRect/>
          </a:stretch>
        </p:blipFill>
        <p:spPr>
          <a:xfrm>
            <a:off x="1257241" y="993321"/>
            <a:ext cx="3206115" cy="2054860"/>
          </a:xfrm>
          <a:prstGeom prst="rect">
            <a:avLst/>
          </a:prstGeom>
        </p:spPr>
      </p:pic>
      <p:sp>
        <p:nvSpPr>
          <p:cNvPr id="65" name="Google Shape;1528;p60">
            <a:extLst>
              <a:ext uri="{FF2B5EF4-FFF2-40B4-BE49-F238E27FC236}">
                <a16:creationId xmlns:a16="http://schemas.microsoft.com/office/drawing/2014/main" id="{6A02B99F-73D5-4F54-BB51-707F94BEC287}"/>
              </a:ext>
            </a:extLst>
          </p:cNvPr>
          <p:cNvSpPr/>
          <p:nvPr/>
        </p:nvSpPr>
        <p:spPr>
          <a:xfrm>
            <a:off x="1140072" y="3378398"/>
            <a:ext cx="7166587" cy="1356638"/>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a:solidFill>
                  <a:schemeClr val="bg1"/>
                </a:solidFill>
                <a:latin typeface="Open Sans" panose="020B0606030504020204" pitchFamily="34" charset="0"/>
                <a:ea typeface="Open Sans" panose="020B0606030504020204" pitchFamily="34" charset="0"/>
                <a:cs typeface="Open Sans" panose="020B0606030504020204" pitchFamily="34" charset="0"/>
              </a:rPr>
              <a:t>Customers with Churn Outcomes display lower tenures (Months &lt; 1) and lower CLTV on average.</a:t>
            </a:r>
          </a:p>
          <a:p>
            <a:pPr marL="0" lvl="0" indent="0" algn="l" rtl="0">
              <a:spcBef>
                <a:spcPts val="0"/>
              </a:spcBef>
              <a:spcAft>
                <a:spcPts val="0"/>
              </a:spcAft>
              <a:buNone/>
            </a:pPr>
            <a:endParaRPr lang="en-US" sz="11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lvl="0" indent="0" algn="just" rtl="0">
              <a:spcBef>
                <a:spcPts val="0"/>
              </a:spcBef>
              <a:spcAft>
                <a:spcPts val="0"/>
              </a:spcAft>
              <a:buNone/>
            </a:pPr>
            <a:r>
              <a:rPr lang="en-US" sz="1100" b="1">
                <a:solidFill>
                  <a:schemeClr val="bg1"/>
                </a:solidFill>
                <a:latin typeface="Open Sans" panose="020B0606030504020204" pitchFamily="34" charset="0"/>
                <a:ea typeface="Open Sans" panose="020B0606030504020204" pitchFamily="34" charset="0"/>
                <a:cs typeface="Open Sans" panose="020B0606030504020204" pitchFamily="34" charset="0"/>
              </a:rPr>
              <a:t>Customers without Churn display high concentrations at extreme tenure durations and should be AT&amp;T can focus on investigating methods to increase tenures at lower churn outcomes (red box).</a:t>
            </a:r>
          </a:p>
          <a:p>
            <a:pPr marL="0" lvl="0" indent="0" algn="l" rtl="0">
              <a:spcBef>
                <a:spcPts val="0"/>
              </a:spcBef>
              <a:spcAft>
                <a:spcPts val="0"/>
              </a:spcAft>
              <a:buNone/>
            </a:pPr>
            <a:endParaRPr lang="en-US" sz="11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n-SG" sz="1100" b="1">
                <a:solidFill>
                  <a:schemeClr val="bg1"/>
                </a:solidFill>
                <a:latin typeface="Open Sans" panose="020B0606030504020204" pitchFamily="34" charset="0"/>
                <a:ea typeface="Open Sans" panose="020B0606030504020204" pitchFamily="34" charset="0"/>
                <a:cs typeface="Open Sans" panose="020B0606030504020204" pitchFamily="34" charset="0"/>
              </a:rPr>
              <a:t>C</a:t>
            </a:r>
            <a:r>
              <a:rPr lang="en-SG" sz="11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hurn value decreases after age of 40 years old (orange box), and AT&amp;T can focus less on customer acquisition within this age group</a:t>
            </a:r>
            <a:endParaRPr lang="en-US" sz="11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8D237D76-457C-4486-8854-371718A1CF81}"/>
              </a:ext>
            </a:extLst>
          </p:cNvPr>
          <p:cNvSpPr/>
          <p:nvPr/>
        </p:nvSpPr>
        <p:spPr>
          <a:xfrm>
            <a:off x="1607301" y="2604199"/>
            <a:ext cx="893444" cy="1573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SG" sz="1050">
                <a:effectLst/>
                <a:latin typeface="Times New Roman" panose="02020603050405020304" pitchFamily="18" charset="0"/>
                <a:ea typeface="DengXian" panose="02010600030101010101" pitchFamily="2" charset="-122"/>
                <a:cs typeface="Arial" panose="020B0604020202020204" pitchFamily="34" charset="0"/>
              </a:rPr>
              <a:t> </a:t>
            </a:r>
          </a:p>
        </p:txBody>
      </p:sp>
      <p:sp>
        <p:nvSpPr>
          <p:cNvPr id="68" name="Rectangle 67">
            <a:extLst>
              <a:ext uri="{FF2B5EF4-FFF2-40B4-BE49-F238E27FC236}">
                <a16:creationId xmlns:a16="http://schemas.microsoft.com/office/drawing/2014/main" id="{F782E4E6-8D53-4382-99D0-A71117ED29C2}"/>
              </a:ext>
            </a:extLst>
          </p:cNvPr>
          <p:cNvSpPr/>
          <p:nvPr/>
        </p:nvSpPr>
        <p:spPr>
          <a:xfrm>
            <a:off x="5989965" y="1837078"/>
            <a:ext cx="438544" cy="2006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SG" sz="1050">
                <a:effectLst/>
                <a:latin typeface="Times New Roman" panose="02020603050405020304" pitchFamily="18" charset="0"/>
                <a:ea typeface="DengXian" panose="02010600030101010101" pitchFamily="2" charset="-122"/>
                <a:cs typeface="Arial" panose="020B0604020202020204" pitchFamily="34" charset="0"/>
              </a:rPr>
              <a:t> </a:t>
            </a:r>
          </a:p>
        </p:txBody>
      </p:sp>
      <p:sp>
        <p:nvSpPr>
          <p:cNvPr id="69" name="Rectangle 68">
            <a:extLst>
              <a:ext uri="{FF2B5EF4-FFF2-40B4-BE49-F238E27FC236}">
                <a16:creationId xmlns:a16="http://schemas.microsoft.com/office/drawing/2014/main" id="{A8676F95-4D5B-4971-A5E0-5384948A8737}"/>
              </a:ext>
            </a:extLst>
          </p:cNvPr>
          <p:cNvSpPr/>
          <p:nvPr/>
        </p:nvSpPr>
        <p:spPr>
          <a:xfrm>
            <a:off x="7209165" y="2469702"/>
            <a:ext cx="438544" cy="2006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SG" sz="1050">
                <a:effectLst/>
                <a:latin typeface="Times New Roman" panose="02020603050405020304" pitchFamily="18" charset="0"/>
                <a:ea typeface="DengXian" panose="02010600030101010101" pitchFamily="2" charset="-122"/>
                <a:cs typeface="Arial" panose="020B0604020202020204" pitchFamily="34" charset="0"/>
              </a:rPr>
              <a:t> </a:t>
            </a:r>
          </a:p>
        </p:txBody>
      </p:sp>
      <p:sp>
        <p:nvSpPr>
          <p:cNvPr id="71" name="Google Shape;1455;p59">
            <a:extLst>
              <a:ext uri="{FF2B5EF4-FFF2-40B4-BE49-F238E27FC236}">
                <a16:creationId xmlns:a16="http://schemas.microsoft.com/office/drawing/2014/main" id="{D3096548-810D-4724-A258-98242BC801F7}"/>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Qing Rui</a:t>
            </a:r>
          </a:p>
        </p:txBody>
      </p:sp>
    </p:spTree>
    <p:extLst>
      <p:ext uri="{BB962C8B-B14F-4D97-AF65-F5344CB8AC3E}">
        <p14:creationId xmlns:p14="http://schemas.microsoft.com/office/powerpoint/2010/main" val="1989446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3"/>
          <p:cNvSpPr/>
          <p:nvPr/>
        </p:nvSpPr>
        <p:spPr>
          <a:xfrm>
            <a:off x="1686950" y="3261575"/>
            <a:ext cx="5774100" cy="617100"/>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txBox="1">
            <a:spLocks noGrp="1"/>
          </p:cNvSpPr>
          <p:nvPr>
            <p:ph type="title"/>
          </p:nvPr>
        </p:nvSpPr>
        <p:spPr>
          <a:xfrm>
            <a:off x="1168613" y="1705324"/>
            <a:ext cx="6813918" cy="841800"/>
          </a:xfrm>
          <a:prstGeom prst="rect">
            <a:avLst/>
          </a:prstGeom>
        </p:spPr>
        <p:txBody>
          <a:bodyPr spcFirstLastPara="1" wrap="square" lIns="91425" tIns="91425" rIns="91425" bIns="91425" anchor="ctr" anchorCtr="0">
            <a:noAutofit/>
          </a:bodyPr>
          <a:lstStyle/>
          <a:p>
            <a:r>
              <a:rPr lang="en" sz="4800"/>
              <a:t>Business Problem #1</a:t>
            </a:r>
            <a:endParaRPr sz="4800"/>
          </a:p>
        </p:txBody>
      </p:sp>
      <p:sp>
        <p:nvSpPr>
          <p:cNvPr id="558" name="Google Shape;558;p43"/>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Autofit/>
          </a:bodyPr>
          <a:lstStyle/>
          <a:p>
            <a:pPr marL="0" indent="0"/>
            <a:r>
              <a:rPr lang="en"/>
              <a:t>Which services we can </a:t>
            </a:r>
            <a:r>
              <a:rPr lang="en-ID"/>
              <a:t>group together?</a:t>
            </a:r>
          </a:p>
        </p:txBody>
      </p:sp>
      <p:grpSp>
        <p:nvGrpSpPr>
          <p:cNvPr id="560" name="Google Shape;560;p43"/>
          <p:cNvGrpSpPr/>
          <p:nvPr/>
        </p:nvGrpSpPr>
        <p:grpSpPr>
          <a:xfrm>
            <a:off x="192327" y="335373"/>
            <a:ext cx="239095" cy="171413"/>
            <a:chOff x="-1593925" y="-140225"/>
            <a:chExt cx="331800" cy="237875"/>
          </a:xfrm>
        </p:grpSpPr>
        <p:cxnSp>
          <p:nvCxnSpPr>
            <p:cNvPr id="561" name="Google Shape;561;p43"/>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62" name="Google Shape;562;p43"/>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63" name="Google Shape;563;p43"/>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564" name="Google Shape;564;p43"/>
          <p:cNvGrpSpPr/>
          <p:nvPr/>
        </p:nvGrpSpPr>
        <p:grpSpPr>
          <a:xfrm>
            <a:off x="192331" y="1823751"/>
            <a:ext cx="239088" cy="182056"/>
            <a:chOff x="359175" y="637250"/>
            <a:chExt cx="255300" cy="194400"/>
          </a:xfrm>
        </p:grpSpPr>
        <p:grpSp>
          <p:nvGrpSpPr>
            <p:cNvPr id="565" name="Google Shape;565;p43"/>
            <p:cNvGrpSpPr/>
            <p:nvPr/>
          </p:nvGrpSpPr>
          <p:grpSpPr>
            <a:xfrm>
              <a:off x="359175" y="637250"/>
              <a:ext cx="255300" cy="78000"/>
              <a:chOff x="648300" y="324950"/>
              <a:chExt cx="255300" cy="78000"/>
            </a:xfrm>
          </p:grpSpPr>
          <p:cxnSp>
            <p:nvCxnSpPr>
              <p:cNvPr id="566" name="Google Shape;566;p43"/>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567" name="Google Shape;567;p43"/>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568" name="Google Shape;568;p43"/>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69" name="Google Shape;569;p43"/>
          <p:cNvGrpSpPr/>
          <p:nvPr/>
        </p:nvGrpSpPr>
        <p:grpSpPr>
          <a:xfrm>
            <a:off x="223704" y="2465582"/>
            <a:ext cx="176342" cy="159500"/>
            <a:chOff x="518158" y="1088300"/>
            <a:chExt cx="176342" cy="159500"/>
          </a:xfrm>
        </p:grpSpPr>
        <p:cxnSp>
          <p:nvCxnSpPr>
            <p:cNvPr id="570" name="Google Shape;570;p43"/>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571" name="Google Shape;571;p43"/>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572" name="Google Shape;572;p43"/>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573" name="Google Shape;573;p43"/>
          <p:cNvGrpSpPr/>
          <p:nvPr/>
        </p:nvGrpSpPr>
        <p:grpSpPr>
          <a:xfrm>
            <a:off x="223675" y="3084858"/>
            <a:ext cx="176400" cy="263091"/>
            <a:chOff x="519725" y="1778180"/>
            <a:chExt cx="176400" cy="263091"/>
          </a:xfrm>
        </p:grpSpPr>
        <p:sp>
          <p:nvSpPr>
            <p:cNvPr id="574" name="Google Shape;574;p43"/>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3"/>
          <p:cNvGrpSpPr/>
          <p:nvPr/>
        </p:nvGrpSpPr>
        <p:grpSpPr>
          <a:xfrm>
            <a:off x="218275" y="3807724"/>
            <a:ext cx="187200" cy="159600"/>
            <a:chOff x="508825" y="2429151"/>
            <a:chExt cx="187200" cy="159600"/>
          </a:xfrm>
        </p:grpSpPr>
        <p:sp>
          <p:nvSpPr>
            <p:cNvPr id="577" name="Google Shape;577;p43"/>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579" name="Google Shape;579;p43"/>
          <p:cNvGrpSpPr/>
          <p:nvPr/>
        </p:nvGrpSpPr>
        <p:grpSpPr>
          <a:xfrm>
            <a:off x="223675" y="4427100"/>
            <a:ext cx="176400" cy="176400"/>
            <a:chOff x="514225" y="2875375"/>
            <a:chExt cx="176400" cy="176400"/>
          </a:xfrm>
        </p:grpSpPr>
        <p:sp>
          <p:nvSpPr>
            <p:cNvPr id="580" name="Google Shape;580;p43"/>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 name="Google Shape;581;p43"/>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582" name="Google Shape;582;p43"/>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583" name="Google Shape;583;p43">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43"/>
          <p:cNvGrpSpPr/>
          <p:nvPr/>
        </p:nvGrpSpPr>
        <p:grpSpPr>
          <a:xfrm rot="10800000">
            <a:off x="8745326" y="4425438"/>
            <a:ext cx="119400" cy="54900"/>
            <a:chOff x="8645564" y="4373138"/>
            <a:chExt cx="119400" cy="54900"/>
          </a:xfrm>
        </p:grpSpPr>
        <p:cxnSp>
          <p:nvCxnSpPr>
            <p:cNvPr id="585" name="Google Shape;585;p43"/>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86" name="Google Shape;586;p43"/>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87" name="Google Shape;587;p43">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43"/>
          <p:cNvGrpSpPr/>
          <p:nvPr/>
        </p:nvGrpSpPr>
        <p:grpSpPr>
          <a:xfrm>
            <a:off x="8745348" y="3979338"/>
            <a:ext cx="119400" cy="54900"/>
            <a:chOff x="8745348" y="3979338"/>
            <a:chExt cx="119400" cy="54900"/>
          </a:xfrm>
        </p:grpSpPr>
        <p:cxnSp>
          <p:nvCxnSpPr>
            <p:cNvPr id="594" name="Google Shape;594;p43">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95" name="Google Shape;595;p43">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1" name="Google Shape;1455;p59">
            <a:extLst>
              <a:ext uri="{FF2B5EF4-FFF2-40B4-BE49-F238E27FC236}">
                <a16:creationId xmlns:a16="http://schemas.microsoft.com/office/drawing/2014/main" id="{594B4E9A-3E23-4F25-8833-CB7585EB87CE}"/>
              </a:ext>
            </a:extLst>
          </p:cNvPr>
          <p:cNvSpPr txBox="1">
            <a:spLocks/>
          </p:cNvSpPr>
          <p:nvPr/>
        </p:nvSpPr>
        <p:spPr>
          <a:xfrm>
            <a:off x="7905750" y="4826620"/>
            <a:ext cx="1312970"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David</a:t>
            </a:r>
          </a:p>
        </p:txBody>
      </p:sp>
    </p:spTree>
    <p:extLst>
      <p:ext uri="{BB962C8B-B14F-4D97-AF65-F5344CB8AC3E}">
        <p14:creationId xmlns:p14="http://schemas.microsoft.com/office/powerpoint/2010/main" val="2126547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1" name="Google Shape;982;p52">
            <a:extLst>
              <a:ext uri="{FF2B5EF4-FFF2-40B4-BE49-F238E27FC236}">
                <a16:creationId xmlns:a16="http://schemas.microsoft.com/office/drawing/2014/main" id="{24207DC1-DEA4-413B-8214-1DA9E3215B0B}"/>
              </a:ext>
            </a:extLst>
          </p:cNvPr>
          <p:cNvSpPr/>
          <p:nvPr/>
        </p:nvSpPr>
        <p:spPr>
          <a:xfrm>
            <a:off x="5955836" y="1741925"/>
            <a:ext cx="2287513" cy="3009505"/>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18;p56">
            <a:extLst>
              <a:ext uri="{FF2B5EF4-FFF2-40B4-BE49-F238E27FC236}">
                <a16:creationId xmlns:a16="http://schemas.microsoft.com/office/drawing/2014/main" id="{8A8D658D-F771-4E40-830B-3645AAF7659D}"/>
              </a:ext>
            </a:extLst>
          </p:cNvPr>
          <p:cNvSpPr/>
          <p:nvPr/>
        </p:nvSpPr>
        <p:spPr>
          <a:xfrm>
            <a:off x="5954563" y="1738125"/>
            <a:ext cx="2291825" cy="1055504"/>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83;p52">
            <a:extLst>
              <a:ext uri="{FF2B5EF4-FFF2-40B4-BE49-F238E27FC236}">
                <a16:creationId xmlns:a16="http://schemas.microsoft.com/office/drawing/2014/main" id="{C57F57F3-91AB-40D8-B345-534963B66842}"/>
              </a:ext>
            </a:extLst>
          </p:cNvPr>
          <p:cNvSpPr/>
          <p:nvPr/>
        </p:nvSpPr>
        <p:spPr>
          <a:xfrm>
            <a:off x="3520999" y="1745358"/>
            <a:ext cx="2287513" cy="3009505"/>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17;p56">
            <a:extLst>
              <a:ext uri="{FF2B5EF4-FFF2-40B4-BE49-F238E27FC236}">
                <a16:creationId xmlns:a16="http://schemas.microsoft.com/office/drawing/2014/main" id="{20049725-71AF-4F6D-A36E-8C904FFC5471}"/>
              </a:ext>
            </a:extLst>
          </p:cNvPr>
          <p:cNvSpPr/>
          <p:nvPr/>
        </p:nvSpPr>
        <p:spPr>
          <a:xfrm>
            <a:off x="3519788" y="1731222"/>
            <a:ext cx="2288724" cy="1069283"/>
          </a:xfrm>
          <a:prstGeom prst="roundRect">
            <a:avLst>
              <a:gd name="adj" fmla="val 16667"/>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84;p52">
            <a:extLst>
              <a:ext uri="{FF2B5EF4-FFF2-40B4-BE49-F238E27FC236}">
                <a16:creationId xmlns:a16="http://schemas.microsoft.com/office/drawing/2014/main" id="{FE801E0E-A770-4DEA-8440-BA60E8228D98}"/>
              </a:ext>
            </a:extLst>
          </p:cNvPr>
          <p:cNvSpPr/>
          <p:nvPr/>
        </p:nvSpPr>
        <p:spPr>
          <a:xfrm>
            <a:off x="1086224" y="1745358"/>
            <a:ext cx="2287513" cy="3009505"/>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16;p56">
            <a:extLst>
              <a:ext uri="{FF2B5EF4-FFF2-40B4-BE49-F238E27FC236}">
                <a16:creationId xmlns:a16="http://schemas.microsoft.com/office/drawing/2014/main" id="{FAE26D43-582D-4616-BB8E-E67EE4235648}"/>
              </a:ext>
            </a:extLst>
          </p:cNvPr>
          <p:cNvSpPr/>
          <p:nvPr/>
        </p:nvSpPr>
        <p:spPr>
          <a:xfrm>
            <a:off x="1088183" y="1731222"/>
            <a:ext cx="2284951" cy="1035494"/>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5"/>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192327" y="335373"/>
            <a:ext cx="239095" cy="171413"/>
            <a:chOff x="-1593925" y="-140225"/>
            <a:chExt cx="331800" cy="237875"/>
          </a:xfrm>
        </p:grpSpPr>
        <p:cxnSp>
          <p:nvCxnSpPr>
            <p:cNvPr id="646" name="Google Shape;646;p4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7" name="Google Shape;647;p4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8" name="Google Shape;648;p4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649" name="Google Shape;649;p45"/>
          <p:cNvGrpSpPr/>
          <p:nvPr/>
        </p:nvGrpSpPr>
        <p:grpSpPr>
          <a:xfrm>
            <a:off x="192331" y="1823751"/>
            <a:ext cx="239088" cy="182056"/>
            <a:chOff x="359175" y="637250"/>
            <a:chExt cx="255300" cy="194400"/>
          </a:xfrm>
        </p:grpSpPr>
        <p:grpSp>
          <p:nvGrpSpPr>
            <p:cNvPr id="650" name="Google Shape;650;p45"/>
            <p:cNvGrpSpPr/>
            <p:nvPr/>
          </p:nvGrpSpPr>
          <p:grpSpPr>
            <a:xfrm>
              <a:off x="359175" y="637250"/>
              <a:ext cx="255300" cy="78000"/>
              <a:chOff x="648300" y="324950"/>
              <a:chExt cx="255300" cy="78000"/>
            </a:xfrm>
          </p:grpSpPr>
          <p:cxnSp>
            <p:nvCxnSpPr>
              <p:cNvPr id="651" name="Google Shape;651;p4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52" name="Google Shape;652;p4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53" name="Google Shape;653;p4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54" name="Google Shape;654;p45"/>
          <p:cNvGrpSpPr/>
          <p:nvPr/>
        </p:nvGrpSpPr>
        <p:grpSpPr>
          <a:xfrm>
            <a:off x="223704" y="2465582"/>
            <a:ext cx="176342" cy="159500"/>
            <a:chOff x="518158" y="1088300"/>
            <a:chExt cx="176342" cy="159500"/>
          </a:xfrm>
        </p:grpSpPr>
        <p:cxnSp>
          <p:nvCxnSpPr>
            <p:cNvPr id="655" name="Google Shape;655;p4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56" name="Google Shape;656;p4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57" name="Google Shape;657;p4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58" name="Google Shape;658;p45"/>
          <p:cNvGrpSpPr/>
          <p:nvPr/>
        </p:nvGrpSpPr>
        <p:grpSpPr>
          <a:xfrm>
            <a:off x="223675" y="3084858"/>
            <a:ext cx="176400" cy="263091"/>
            <a:chOff x="519725" y="1778180"/>
            <a:chExt cx="176400" cy="263091"/>
          </a:xfrm>
        </p:grpSpPr>
        <p:sp>
          <p:nvSpPr>
            <p:cNvPr id="659" name="Google Shape;659;p4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5"/>
          <p:cNvGrpSpPr/>
          <p:nvPr/>
        </p:nvGrpSpPr>
        <p:grpSpPr>
          <a:xfrm>
            <a:off x="218275" y="3807724"/>
            <a:ext cx="187200" cy="159600"/>
            <a:chOff x="508825" y="2429151"/>
            <a:chExt cx="187200" cy="159600"/>
          </a:xfrm>
        </p:grpSpPr>
        <p:sp>
          <p:nvSpPr>
            <p:cNvPr id="662" name="Google Shape;662;p4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64" name="Google Shape;664;p45"/>
          <p:cNvGrpSpPr/>
          <p:nvPr/>
        </p:nvGrpSpPr>
        <p:grpSpPr>
          <a:xfrm>
            <a:off x="223675" y="4427100"/>
            <a:ext cx="176400" cy="176400"/>
            <a:chOff x="514225" y="2875375"/>
            <a:chExt cx="176400" cy="176400"/>
          </a:xfrm>
        </p:grpSpPr>
        <p:sp>
          <p:nvSpPr>
            <p:cNvPr id="665" name="Google Shape;665;p4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7" name="Google Shape;667;p4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71" name="Google Shape;671;p45"/>
          <p:cNvSpPr txBox="1">
            <a:spLocks noGrp="1"/>
          </p:cNvSpPr>
          <p:nvPr>
            <p:ph type="title"/>
          </p:nvPr>
        </p:nvSpPr>
        <p:spPr>
          <a:xfrm>
            <a:off x="648000" y="171150"/>
            <a:ext cx="849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Solutions Methodology and Analytics Tools Used</a:t>
            </a:r>
            <a:endParaRPr/>
          </a:p>
        </p:txBody>
      </p:sp>
      <p:sp>
        <p:nvSpPr>
          <p:cNvPr id="672" name="Google Shape;672;p45">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5"/>
          <p:cNvGrpSpPr/>
          <p:nvPr/>
        </p:nvGrpSpPr>
        <p:grpSpPr>
          <a:xfrm rot="10800000">
            <a:off x="8745326" y="4425438"/>
            <a:ext cx="119400" cy="54900"/>
            <a:chOff x="8645564" y="4373138"/>
            <a:chExt cx="119400" cy="54900"/>
          </a:xfrm>
        </p:grpSpPr>
        <p:cxnSp>
          <p:nvCxnSpPr>
            <p:cNvPr id="674" name="Google Shape;674;p4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75" name="Google Shape;675;p4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6" name="Google Shape;676;p4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5"/>
          <p:cNvGrpSpPr/>
          <p:nvPr/>
        </p:nvGrpSpPr>
        <p:grpSpPr>
          <a:xfrm>
            <a:off x="8745348" y="3979338"/>
            <a:ext cx="119400" cy="54900"/>
            <a:chOff x="8745348" y="3979338"/>
            <a:chExt cx="119400" cy="54900"/>
          </a:xfrm>
        </p:grpSpPr>
        <p:cxnSp>
          <p:nvCxnSpPr>
            <p:cNvPr id="683" name="Google Shape;683;p4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84" name="Google Shape;684;p4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4" name="Google Shape;1010;p52">
            <a:extLst>
              <a:ext uri="{FF2B5EF4-FFF2-40B4-BE49-F238E27FC236}">
                <a16:creationId xmlns:a16="http://schemas.microsoft.com/office/drawing/2014/main" id="{4BF77D92-6159-48B0-B3F3-F4C2162ECCC8}"/>
              </a:ext>
            </a:extLst>
          </p:cNvPr>
          <p:cNvSpPr txBox="1">
            <a:spLocks/>
          </p:cNvSpPr>
          <p:nvPr/>
        </p:nvSpPr>
        <p:spPr>
          <a:xfrm>
            <a:off x="3616254" y="1745358"/>
            <a:ext cx="2127574" cy="1104366"/>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a:solidFill>
                  <a:schemeClr val="dk1"/>
                </a:solidFill>
                <a:latin typeface="Open Sans" panose="020B0606030504020204" pitchFamily="34" charset="0"/>
                <a:ea typeface="Open Sans" panose="020B0606030504020204" pitchFamily="34" charset="0"/>
                <a:cs typeface="Open Sans" panose="020B0606030504020204" pitchFamily="34" charset="0"/>
              </a:rPr>
              <a:t>Create the association rules using </a:t>
            </a:r>
            <a:r>
              <a:rPr lang="en-US" sz="1300" b="1" err="1">
                <a:solidFill>
                  <a:schemeClr val="dk1"/>
                </a:solidFill>
                <a:latin typeface="Open Sans" panose="020B0606030504020204" pitchFamily="34" charset="0"/>
                <a:ea typeface="Open Sans" panose="020B0606030504020204" pitchFamily="34" charset="0"/>
                <a:cs typeface="Open Sans" panose="020B0606030504020204" pitchFamily="34" charset="0"/>
              </a:rPr>
              <a:t>apriori</a:t>
            </a:r>
            <a:r>
              <a:rPr lang="en-US" sz="1300" b="1">
                <a:solidFill>
                  <a:schemeClr val="dk1"/>
                </a:solidFill>
                <a:latin typeface="Open Sans" panose="020B0606030504020204" pitchFamily="34" charset="0"/>
                <a:ea typeface="Open Sans" panose="020B0606030504020204" pitchFamily="34" charset="0"/>
                <a:cs typeface="Open Sans" panose="020B0606030504020204" pitchFamily="34" charset="0"/>
              </a:rPr>
              <a:t> and pick out noticeable rules</a:t>
            </a:r>
            <a:endParaRPr lang="en-ID" sz="1300" b="1">
              <a:solidFill>
                <a:schemeClr val="dk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1011;p52">
            <a:extLst>
              <a:ext uri="{FF2B5EF4-FFF2-40B4-BE49-F238E27FC236}">
                <a16:creationId xmlns:a16="http://schemas.microsoft.com/office/drawing/2014/main" id="{0368E00D-64F2-4236-9ED3-B654D334EA89}"/>
              </a:ext>
            </a:extLst>
          </p:cNvPr>
          <p:cNvSpPr txBox="1">
            <a:spLocks/>
          </p:cNvSpPr>
          <p:nvPr/>
        </p:nvSpPr>
        <p:spPr>
          <a:xfrm>
            <a:off x="1181416" y="1745858"/>
            <a:ext cx="2127574" cy="10965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i="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Sliced the dataset by service categories and churn type</a:t>
            </a:r>
            <a:endParaRPr lang="en-ID" sz="130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1013;p52">
            <a:extLst>
              <a:ext uri="{FF2B5EF4-FFF2-40B4-BE49-F238E27FC236}">
                <a16:creationId xmlns:a16="http://schemas.microsoft.com/office/drawing/2014/main" id="{DD2B746B-F438-4E86-AE69-3859CB2195FB}"/>
              </a:ext>
            </a:extLst>
          </p:cNvPr>
          <p:cNvSpPr txBox="1">
            <a:spLocks/>
          </p:cNvSpPr>
          <p:nvPr/>
        </p:nvSpPr>
        <p:spPr>
          <a:xfrm>
            <a:off x="1229262" y="2857023"/>
            <a:ext cx="2010971" cy="2115327"/>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sz="1300">
                <a:solidFill>
                  <a:schemeClr val="dk1"/>
                </a:solidFill>
              </a:rPr>
              <a:t>Classifies all services into 3 main service types: internet, phone and others. Then sliced the data further into all cases, only cases where churn == 1 and churn == 0</a:t>
            </a:r>
          </a:p>
        </p:txBody>
      </p:sp>
      <p:sp>
        <p:nvSpPr>
          <p:cNvPr id="69" name="Google Shape;1015;p52">
            <a:extLst>
              <a:ext uri="{FF2B5EF4-FFF2-40B4-BE49-F238E27FC236}">
                <a16:creationId xmlns:a16="http://schemas.microsoft.com/office/drawing/2014/main" id="{C9125285-72D7-4B74-BF3A-8B01BD409632}"/>
              </a:ext>
            </a:extLst>
          </p:cNvPr>
          <p:cNvSpPr txBox="1">
            <a:spLocks/>
          </p:cNvSpPr>
          <p:nvPr/>
        </p:nvSpPr>
        <p:spPr>
          <a:xfrm>
            <a:off x="6067929" y="1745358"/>
            <a:ext cx="2127574" cy="1104366"/>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300" b="1">
                <a:solidFill>
                  <a:schemeClr val="dk1"/>
                </a:solidFill>
                <a:latin typeface="Open Sans" panose="020B0606030504020204" pitchFamily="34" charset="0"/>
                <a:ea typeface="Open Sans" panose="020B0606030504020204" pitchFamily="34" charset="0"/>
                <a:cs typeface="Open Sans" panose="020B0606030504020204" pitchFamily="34" charset="0"/>
              </a:rPr>
              <a:t>Turning those findings into recommendations</a:t>
            </a:r>
            <a:endParaRPr lang="en-ID" sz="1300" b="1">
              <a:solidFill>
                <a:schemeClr val="dk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1016;p52">
            <a:extLst>
              <a:ext uri="{FF2B5EF4-FFF2-40B4-BE49-F238E27FC236}">
                <a16:creationId xmlns:a16="http://schemas.microsoft.com/office/drawing/2014/main" id="{94FC72F1-02D9-48FB-8612-470686FC6079}"/>
              </a:ext>
            </a:extLst>
          </p:cNvPr>
          <p:cNvSpPr txBox="1">
            <a:spLocks/>
          </p:cNvSpPr>
          <p:nvPr/>
        </p:nvSpPr>
        <p:spPr>
          <a:xfrm>
            <a:off x="6086158" y="2849724"/>
            <a:ext cx="1971618" cy="1753776"/>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sz="1300">
                <a:solidFill>
                  <a:schemeClr val="dk1"/>
                </a:solidFill>
              </a:rPr>
              <a:t>Translating findings into the contextual scenario and try to find ways we can value add AT&amp;T from those findings</a:t>
            </a:r>
          </a:p>
        </p:txBody>
      </p:sp>
      <p:sp>
        <p:nvSpPr>
          <p:cNvPr id="60" name="Google Shape;984;p52">
            <a:extLst>
              <a:ext uri="{FF2B5EF4-FFF2-40B4-BE49-F238E27FC236}">
                <a16:creationId xmlns:a16="http://schemas.microsoft.com/office/drawing/2014/main" id="{2E23D4B6-C1E1-4D30-99E2-EB02BE86994A}"/>
              </a:ext>
            </a:extLst>
          </p:cNvPr>
          <p:cNvSpPr/>
          <p:nvPr/>
        </p:nvSpPr>
        <p:spPr>
          <a:xfrm>
            <a:off x="1086161" y="798497"/>
            <a:ext cx="1320155" cy="757537"/>
          </a:xfrm>
          <a:prstGeom prst="roundRect">
            <a:avLst>
              <a:gd name="adj" fmla="val 839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Tools Used</a:t>
            </a:r>
            <a:endParaRPr b="1"/>
          </a:p>
        </p:txBody>
      </p:sp>
      <p:sp>
        <p:nvSpPr>
          <p:cNvPr id="68" name="Google Shape;984;p52">
            <a:extLst>
              <a:ext uri="{FF2B5EF4-FFF2-40B4-BE49-F238E27FC236}">
                <a16:creationId xmlns:a16="http://schemas.microsoft.com/office/drawing/2014/main" id="{6C2908A7-496E-4B8A-8BB2-34A56FF1E324}"/>
              </a:ext>
            </a:extLst>
          </p:cNvPr>
          <p:cNvSpPr/>
          <p:nvPr/>
        </p:nvSpPr>
        <p:spPr>
          <a:xfrm>
            <a:off x="2261937" y="800620"/>
            <a:ext cx="5933566" cy="755414"/>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r>
              <a:rPr lang="en-US" err="1"/>
              <a:t>apriori</a:t>
            </a:r>
            <a:r>
              <a:rPr lang="en-US"/>
              <a:t> algorithm from the </a:t>
            </a:r>
            <a:r>
              <a:rPr lang="en-US" err="1"/>
              <a:t>mlxtend’s</a:t>
            </a:r>
            <a:r>
              <a:rPr lang="en-US"/>
              <a:t> library</a:t>
            </a:r>
          </a:p>
        </p:txBody>
      </p:sp>
      <p:sp>
        <p:nvSpPr>
          <p:cNvPr id="59" name="Google Shape;1013;p52">
            <a:extLst>
              <a:ext uri="{FF2B5EF4-FFF2-40B4-BE49-F238E27FC236}">
                <a16:creationId xmlns:a16="http://schemas.microsoft.com/office/drawing/2014/main" id="{29079B7F-4861-4CA3-B541-C6044CCFFEE3}"/>
              </a:ext>
            </a:extLst>
          </p:cNvPr>
          <p:cNvSpPr txBox="1">
            <a:spLocks/>
          </p:cNvSpPr>
          <p:nvPr/>
        </p:nvSpPr>
        <p:spPr>
          <a:xfrm>
            <a:off x="3674555" y="2863860"/>
            <a:ext cx="2010971" cy="2115327"/>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sz="1300">
                <a:solidFill>
                  <a:schemeClr val="dk1"/>
                </a:solidFill>
              </a:rPr>
              <a:t>Ran the </a:t>
            </a:r>
            <a:r>
              <a:rPr lang="en-US" sz="1300" err="1">
                <a:solidFill>
                  <a:schemeClr val="dk1"/>
                </a:solidFill>
              </a:rPr>
              <a:t>apriori</a:t>
            </a:r>
            <a:r>
              <a:rPr lang="en-US" sz="1300">
                <a:solidFill>
                  <a:schemeClr val="dk1"/>
                </a:solidFill>
              </a:rPr>
              <a:t> algorithm to all permutations of the dataset, with minimum support and confidence of 0.4, then sort the rules by lift. Interesting rules need to be significant (lift != 1.0)</a:t>
            </a:r>
          </a:p>
        </p:txBody>
      </p:sp>
      <p:sp>
        <p:nvSpPr>
          <p:cNvPr id="54" name="Google Shape;1455;p59">
            <a:extLst>
              <a:ext uri="{FF2B5EF4-FFF2-40B4-BE49-F238E27FC236}">
                <a16:creationId xmlns:a16="http://schemas.microsoft.com/office/drawing/2014/main" id="{32F30F2D-3115-418A-ABAB-B228A2A08194}"/>
              </a:ext>
            </a:extLst>
          </p:cNvPr>
          <p:cNvSpPr txBox="1">
            <a:spLocks/>
          </p:cNvSpPr>
          <p:nvPr/>
        </p:nvSpPr>
        <p:spPr>
          <a:xfrm>
            <a:off x="7905750" y="4826620"/>
            <a:ext cx="1312970"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David</a:t>
            </a:r>
          </a:p>
        </p:txBody>
      </p:sp>
    </p:spTree>
    <p:extLst>
      <p:ext uri="{BB962C8B-B14F-4D97-AF65-F5344CB8AC3E}">
        <p14:creationId xmlns:p14="http://schemas.microsoft.com/office/powerpoint/2010/main" val="3981157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Google Shape;644;p45">
            <a:extLst>
              <a:ext uri="{FF2B5EF4-FFF2-40B4-BE49-F238E27FC236}">
                <a16:creationId xmlns:a16="http://schemas.microsoft.com/office/drawing/2014/main" id="{DCECDFF6-A80B-FB9A-F55B-0D02AC822BC0}"/>
              </a:ext>
            </a:extLst>
          </p:cNvPr>
          <p:cNvSpPr/>
          <p:nvPr/>
        </p:nvSpPr>
        <p:spPr>
          <a:xfrm rot="162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C0990D9F-83B6-48DA-824E-D64349843913}"/>
              </a:ext>
            </a:extLst>
          </p:cNvPr>
          <p:cNvSpPr>
            <a:spLocks noGrp="1"/>
          </p:cNvSpPr>
          <p:nvPr>
            <p:ph type="title"/>
          </p:nvPr>
        </p:nvSpPr>
        <p:spPr/>
        <p:txBody>
          <a:bodyPr/>
          <a:lstStyle/>
          <a:p>
            <a:r>
              <a:rPr lang="en-US"/>
              <a:t>Association Rules</a:t>
            </a:r>
            <a:endParaRPr lang="en-ID"/>
          </a:p>
        </p:txBody>
      </p:sp>
      <p:sp>
        <p:nvSpPr>
          <p:cNvPr id="33" name="Google Shape;1735;p62">
            <a:extLst>
              <a:ext uri="{FF2B5EF4-FFF2-40B4-BE49-F238E27FC236}">
                <a16:creationId xmlns:a16="http://schemas.microsoft.com/office/drawing/2014/main" id="{98C84A76-01B2-4FFA-96AF-85E4688A52F2}"/>
              </a:ext>
            </a:extLst>
          </p:cNvPr>
          <p:cNvSpPr/>
          <p:nvPr/>
        </p:nvSpPr>
        <p:spPr>
          <a:xfrm>
            <a:off x="4832050" y="1914308"/>
            <a:ext cx="3482100" cy="555725"/>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45;p62">
            <a:extLst>
              <a:ext uri="{FF2B5EF4-FFF2-40B4-BE49-F238E27FC236}">
                <a16:creationId xmlns:a16="http://schemas.microsoft.com/office/drawing/2014/main" id="{082AED96-AA1E-469B-B04E-D9E30A1EEFA2}"/>
              </a:ext>
            </a:extLst>
          </p:cNvPr>
          <p:cNvSpPr/>
          <p:nvPr/>
        </p:nvSpPr>
        <p:spPr>
          <a:xfrm>
            <a:off x="1085886" y="1901933"/>
            <a:ext cx="3469564" cy="555725"/>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46;p62">
            <a:extLst>
              <a:ext uri="{FF2B5EF4-FFF2-40B4-BE49-F238E27FC236}">
                <a16:creationId xmlns:a16="http://schemas.microsoft.com/office/drawing/2014/main" id="{6AD5F05D-3A31-4CEA-BDAD-102812A9BC4E}"/>
              </a:ext>
            </a:extLst>
          </p:cNvPr>
          <p:cNvSpPr txBox="1"/>
          <p:nvPr/>
        </p:nvSpPr>
        <p:spPr>
          <a:xfrm>
            <a:off x="5388687" y="2013552"/>
            <a:ext cx="2368500" cy="3651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100">
                <a:solidFill>
                  <a:schemeClr val="lt1"/>
                </a:solidFill>
                <a:latin typeface="Open Sans SemiBold"/>
                <a:ea typeface="Open Sans SemiBold"/>
                <a:cs typeface="Open Sans SemiBold"/>
                <a:sym typeface="Open Sans SemiBold"/>
              </a:rPr>
              <a:t>Rules Evaluation</a:t>
            </a:r>
            <a:endParaRPr sz="2100">
              <a:solidFill>
                <a:schemeClr val="lt1"/>
              </a:solidFill>
              <a:latin typeface="Open Sans SemiBold"/>
              <a:ea typeface="Open Sans SemiBold"/>
              <a:cs typeface="Open Sans SemiBold"/>
              <a:sym typeface="Open Sans SemiBold"/>
            </a:endParaRPr>
          </a:p>
        </p:txBody>
      </p:sp>
      <p:sp>
        <p:nvSpPr>
          <p:cNvPr id="41" name="Google Shape;1847;p62">
            <a:extLst>
              <a:ext uri="{FF2B5EF4-FFF2-40B4-BE49-F238E27FC236}">
                <a16:creationId xmlns:a16="http://schemas.microsoft.com/office/drawing/2014/main" id="{190E38CD-AE43-45DB-A049-C9F88AAE28AA}"/>
              </a:ext>
            </a:extLst>
          </p:cNvPr>
          <p:cNvSpPr txBox="1"/>
          <p:nvPr/>
        </p:nvSpPr>
        <p:spPr>
          <a:xfrm>
            <a:off x="1534556" y="1982127"/>
            <a:ext cx="2572224" cy="3651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latin typeface="Open Sans SemiBold"/>
                <a:ea typeface="Open Sans SemiBold"/>
                <a:cs typeface="Open Sans SemiBold"/>
                <a:sym typeface="Open Sans SemiBold"/>
              </a:rPr>
              <a:t>Model Parameters</a:t>
            </a:r>
            <a:endParaRPr sz="2100">
              <a:solidFill>
                <a:schemeClr val="lt1"/>
              </a:solidFill>
              <a:latin typeface="Open Sans SemiBold"/>
              <a:ea typeface="Open Sans SemiBold"/>
              <a:cs typeface="Open Sans SemiBold"/>
              <a:sym typeface="Open Sans SemiBold"/>
            </a:endParaRPr>
          </a:p>
        </p:txBody>
      </p:sp>
      <p:sp>
        <p:nvSpPr>
          <p:cNvPr id="42" name="Google Shape;2169;p68">
            <a:extLst>
              <a:ext uri="{FF2B5EF4-FFF2-40B4-BE49-F238E27FC236}">
                <a16:creationId xmlns:a16="http://schemas.microsoft.com/office/drawing/2014/main" id="{92E792A5-0D99-4C81-96D7-37130C3EACBA}"/>
              </a:ext>
            </a:extLst>
          </p:cNvPr>
          <p:cNvSpPr/>
          <p:nvPr/>
        </p:nvSpPr>
        <p:spPr>
          <a:xfrm>
            <a:off x="4831887" y="2571750"/>
            <a:ext cx="3482100" cy="2259329"/>
          </a:xfrm>
          <a:prstGeom prst="roundRect">
            <a:avLst>
              <a:gd name="adj" fmla="val 806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&gt;Lift is the main metric that we look out for when combing through all the rules created</a:t>
            </a:r>
          </a:p>
          <a:p>
            <a:pPr marL="0" lvl="0" indent="0" algn="l" rtl="0">
              <a:spcBef>
                <a:spcPts val="0"/>
              </a:spcBef>
              <a:spcAft>
                <a:spcPts val="0"/>
              </a:spcAft>
              <a:buNone/>
            </a:pPr>
            <a:r>
              <a:rPr lang="en-US"/>
              <a:t>&gt;We disregarded any rules that have lift = 1.0 or any that is only slightly above / below 1.0</a:t>
            </a:r>
            <a:endParaRPr/>
          </a:p>
        </p:txBody>
      </p:sp>
      <p:sp>
        <p:nvSpPr>
          <p:cNvPr id="43" name="Google Shape;2194;p68">
            <a:extLst>
              <a:ext uri="{FF2B5EF4-FFF2-40B4-BE49-F238E27FC236}">
                <a16:creationId xmlns:a16="http://schemas.microsoft.com/office/drawing/2014/main" id="{E4C42FC9-ABC1-425B-BBD6-F963BD68EC9F}"/>
              </a:ext>
            </a:extLst>
          </p:cNvPr>
          <p:cNvSpPr/>
          <p:nvPr/>
        </p:nvSpPr>
        <p:spPr>
          <a:xfrm>
            <a:off x="1114726" y="2571750"/>
            <a:ext cx="3457274" cy="2259329"/>
          </a:xfrm>
          <a:prstGeom prst="roundRect">
            <a:avLst>
              <a:gd name="adj" fmla="val 726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&gt;The threshold for both support and confidence is 0.4.</a:t>
            </a:r>
          </a:p>
          <a:p>
            <a:pPr marL="0" lvl="0" indent="0" algn="l" rtl="0">
              <a:spcBef>
                <a:spcPts val="0"/>
              </a:spcBef>
              <a:spcAft>
                <a:spcPts val="0"/>
              </a:spcAft>
              <a:buNone/>
            </a:pPr>
            <a:r>
              <a:rPr lang="en-US"/>
              <a:t>&gt;This means that all the rules have at least &gt;  0.4 support and confidence</a:t>
            </a:r>
          </a:p>
          <a:p>
            <a:pPr marL="0" lvl="0" indent="0" algn="l" rtl="0">
              <a:spcBef>
                <a:spcPts val="0"/>
              </a:spcBef>
              <a:spcAft>
                <a:spcPts val="0"/>
              </a:spcAft>
              <a:buNone/>
            </a:pPr>
            <a:r>
              <a:rPr lang="en-US"/>
              <a:t>&gt;This is to prune out the irrelevant rules</a:t>
            </a:r>
            <a:endParaRPr/>
          </a:p>
        </p:txBody>
      </p:sp>
      <p:sp>
        <p:nvSpPr>
          <p:cNvPr id="44" name="Google Shape;2194;p68">
            <a:extLst>
              <a:ext uri="{FF2B5EF4-FFF2-40B4-BE49-F238E27FC236}">
                <a16:creationId xmlns:a16="http://schemas.microsoft.com/office/drawing/2014/main" id="{87EE61B9-BDD6-48BF-8019-D376FC4A2F60}"/>
              </a:ext>
            </a:extLst>
          </p:cNvPr>
          <p:cNvSpPr/>
          <p:nvPr/>
        </p:nvSpPr>
        <p:spPr>
          <a:xfrm>
            <a:off x="931985" y="993378"/>
            <a:ext cx="7570176" cy="744443"/>
          </a:xfrm>
          <a:prstGeom prst="roundRect">
            <a:avLst>
              <a:gd name="adj" fmla="val 726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err="1"/>
              <a:t>item_all</a:t>
            </a:r>
            <a:r>
              <a:rPr lang="en-US"/>
              <a:t> = </a:t>
            </a:r>
            <a:r>
              <a:rPr lang="en-US" err="1"/>
              <a:t>apriori</a:t>
            </a:r>
            <a:r>
              <a:rPr lang="en-US"/>
              <a:t>(</a:t>
            </a:r>
            <a:r>
              <a:rPr lang="en-US" err="1"/>
              <a:t>assoc_rule_data_all</a:t>
            </a:r>
            <a:r>
              <a:rPr lang="en-US"/>
              <a:t>, </a:t>
            </a:r>
            <a:r>
              <a:rPr lang="en-US" err="1"/>
              <a:t>use_colnames</a:t>
            </a:r>
            <a:r>
              <a:rPr lang="en-US"/>
              <a:t>=</a:t>
            </a:r>
            <a:r>
              <a:rPr lang="en-US">
                <a:solidFill>
                  <a:srgbClr val="FF0000"/>
                </a:solidFill>
              </a:rPr>
              <a:t>True</a:t>
            </a:r>
            <a:r>
              <a:rPr lang="en-US"/>
              <a:t>, </a:t>
            </a:r>
            <a:r>
              <a:rPr lang="en-US" err="1"/>
              <a:t>min_support</a:t>
            </a:r>
            <a:r>
              <a:rPr lang="en-US"/>
              <a:t>=</a:t>
            </a:r>
            <a:r>
              <a:rPr lang="en-US" err="1">
                <a:highlight>
                  <a:srgbClr val="FFFF00"/>
                </a:highlight>
              </a:rPr>
              <a:t>min_sup</a:t>
            </a:r>
            <a:r>
              <a:rPr lang="en-US"/>
              <a:t>)</a:t>
            </a:r>
          </a:p>
          <a:p>
            <a:pPr marL="0" lvl="0" indent="0" algn="l" rtl="0">
              <a:spcBef>
                <a:spcPts val="0"/>
              </a:spcBef>
              <a:spcAft>
                <a:spcPts val="0"/>
              </a:spcAft>
              <a:buNone/>
            </a:pPr>
            <a:r>
              <a:rPr lang="en-US" err="1"/>
              <a:t>assoc_rule_all</a:t>
            </a:r>
            <a:r>
              <a:rPr lang="en-US"/>
              <a:t> = </a:t>
            </a:r>
            <a:r>
              <a:rPr lang="en-US" err="1"/>
              <a:t>association_rules</a:t>
            </a:r>
            <a:r>
              <a:rPr lang="en-US"/>
              <a:t>(</a:t>
            </a:r>
            <a:r>
              <a:rPr lang="en-US" err="1"/>
              <a:t>item_all</a:t>
            </a:r>
            <a:r>
              <a:rPr lang="en-US"/>
              <a:t>, metric = 'confidence', </a:t>
            </a:r>
            <a:r>
              <a:rPr lang="en-US" err="1"/>
              <a:t>min_threshold</a:t>
            </a:r>
            <a:r>
              <a:rPr lang="en-US"/>
              <a:t>=</a:t>
            </a:r>
            <a:r>
              <a:rPr lang="en-US" err="1">
                <a:highlight>
                  <a:srgbClr val="FFFF00"/>
                </a:highlight>
              </a:rPr>
              <a:t>min_thres</a:t>
            </a:r>
            <a:r>
              <a:rPr lang="en-US"/>
              <a:t>)</a:t>
            </a:r>
          </a:p>
        </p:txBody>
      </p:sp>
      <p:pic>
        <p:nvPicPr>
          <p:cNvPr id="46" name="Picture 45">
            <a:extLst>
              <a:ext uri="{FF2B5EF4-FFF2-40B4-BE49-F238E27FC236}">
                <a16:creationId xmlns:a16="http://schemas.microsoft.com/office/drawing/2014/main" id="{BBD6C05B-0095-4002-BB12-694353E82C6A}"/>
              </a:ext>
            </a:extLst>
          </p:cNvPr>
          <p:cNvPicPr>
            <a:picLocks noChangeAspect="1"/>
          </p:cNvPicPr>
          <p:nvPr/>
        </p:nvPicPr>
        <p:blipFill>
          <a:blip r:embed="rId2"/>
          <a:stretch>
            <a:fillRect/>
          </a:stretch>
        </p:blipFill>
        <p:spPr>
          <a:xfrm>
            <a:off x="2003648" y="2660360"/>
            <a:ext cx="1495634" cy="676369"/>
          </a:xfrm>
          <a:prstGeom prst="rect">
            <a:avLst/>
          </a:prstGeom>
        </p:spPr>
      </p:pic>
      <p:grpSp>
        <p:nvGrpSpPr>
          <p:cNvPr id="2" name="Google Shape;649;p45">
            <a:extLst>
              <a:ext uri="{FF2B5EF4-FFF2-40B4-BE49-F238E27FC236}">
                <a16:creationId xmlns:a16="http://schemas.microsoft.com/office/drawing/2014/main" id="{7CC44A8B-1AF3-2A32-855F-DA304C6978BD}"/>
              </a:ext>
            </a:extLst>
          </p:cNvPr>
          <p:cNvGrpSpPr/>
          <p:nvPr/>
        </p:nvGrpSpPr>
        <p:grpSpPr>
          <a:xfrm>
            <a:off x="192329" y="1823751"/>
            <a:ext cx="239087" cy="182056"/>
            <a:chOff x="359175" y="637250"/>
            <a:chExt cx="255300" cy="194400"/>
          </a:xfrm>
        </p:grpSpPr>
        <p:grpSp>
          <p:nvGrpSpPr>
            <p:cNvPr id="12" name="Google Shape;650;p45">
              <a:extLst>
                <a:ext uri="{FF2B5EF4-FFF2-40B4-BE49-F238E27FC236}">
                  <a16:creationId xmlns:a16="http://schemas.microsoft.com/office/drawing/2014/main" id="{A3451F00-3B19-F382-8A40-A5712AC2433E}"/>
                </a:ext>
              </a:extLst>
            </p:cNvPr>
            <p:cNvGrpSpPr/>
            <p:nvPr/>
          </p:nvGrpSpPr>
          <p:grpSpPr>
            <a:xfrm>
              <a:off x="359175" y="637250"/>
              <a:ext cx="255300" cy="78000"/>
              <a:chOff x="648300" y="324950"/>
              <a:chExt cx="255300" cy="78000"/>
            </a:xfrm>
          </p:grpSpPr>
          <p:cxnSp>
            <p:nvCxnSpPr>
              <p:cNvPr id="14" name="Google Shape;651;p45">
                <a:extLst>
                  <a:ext uri="{FF2B5EF4-FFF2-40B4-BE49-F238E27FC236}">
                    <a16:creationId xmlns:a16="http://schemas.microsoft.com/office/drawing/2014/main" id="{704615C2-6A7C-BD93-1163-5E03CC5A3C42}"/>
                  </a:ext>
                </a:extLst>
              </p:cNvPr>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5" name="Google Shape;652;p45">
                <a:extLst>
                  <a:ext uri="{FF2B5EF4-FFF2-40B4-BE49-F238E27FC236}">
                    <a16:creationId xmlns:a16="http://schemas.microsoft.com/office/drawing/2014/main" id="{E28141D6-B95C-73BA-ACB7-442DC998CF81}"/>
                  </a:ext>
                </a:extLst>
              </p:cNvPr>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3" name="Google Shape;653;p45">
              <a:extLst>
                <a:ext uri="{FF2B5EF4-FFF2-40B4-BE49-F238E27FC236}">
                  <a16:creationId xmlns:a16="http://schemas.microsoft.com/office/drawing/2014/main" id="{1460A550-2CE3-52B9-A9F7-73210A9CEA99}"/>
                </a:ext>
              </a:extLst>
            </p:cNvPr>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4" name="Google Shape;654;p45">
            <a:extLst>
              <a:ext uri="{FF2B5EF4-FFF2-40B4-BE49-F238E27FC236}">
                <a16:creationId xmlns:a16="http://schemas.microsoft.com/office/drawing/2014/main" id="{E5D3B368-ED08-7D45-426E-9737C17514AC}"/>
              </a:ext>
            </a:extLst>
          </p:cNvPr>
          <p:cNvGrpSpPr/>
          <p:nvPr/>
        </p:nvGrpSpPr>
        <p:grpSpPr>
          <a:xfrm>
            <a:off x="223704" y="2465582"/>
            <a:ext cx="176342" cy="159500"/>
            <a:chOff x="518158" y="1088300"/>
            <a:chExt cx="176342" cy="159500"/>
          </a:xfrm>
        </p:grpSpPr>
        <p:cxnSp>
          <p:nvCxnSpPr>
            <p:cNvPr id="18" name="Google Shape;655;p45">
              <a:extLst>
                <a:ext uri="{FF2B5EF4-FFF2-40B4-BE49-F238E27FC236}">
                  <a16:creationId xmlns:a16="http://schemas.microsoft.com/office/drawing/2014/main" id="{46C624A0-C40F-DC55-BA76-6FB2B2C63E2B}"/>
                </a:ext>
              </a:extLst>
            </p:cNvPr>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9" name="Google Shape;656;p45">
              <a:extLst>
                <a:ext uri="{FF2B5EF4-FFF2-40B4-BE49-F238E27FC236}">
                  <a16:creationId xmlns:a16="http://schemas.microsoft.com/office/drawing/2014/main" id="{511525D4-AD3F-01B8-CB52-F8D89D83B1A7}"/>
                </a:ext>
              </a:extLst>
            </p:cNvPr>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 name="Google Shape;657;p45">
              <a:extLst>
                <a:ext uri="{FF2B5EF4-FFF2-40B4-BE49-F238E27FC236}">
                  <a16:creationId xmlns:a16="http://schemas.microsoft.com/office/drawing/2014/main" id="{B9EDD9EE-AFD0-1AC7-1BA8-7C29773D577A}"/>
                </a:ext>
              </a:extLst>
            </p:cNvPr>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5" name="Google Shape;658;p45">
            <a:extLst>
              <a:ext uri="{FF2B5EF4-FFF2-40B4-BE49-F238E27FC236}">
                <a16:creationId xmlns:a16="http://schemas.microsoft.com/office/drawing/2014/main" id="{CE1D4781-1045-6494-5DA5-4E74FC3F08B1}"/>
              </a:ext>
            </a:extLst>
          </p:cNvPr>
          <p:cNvGrpSpPr/>
          <p:nvPr/>
        </p:nvGrpSpPr>
        <p:grpSpPr>
          <a:xfrm>
            <a:off x="223675" y="3084858"/>
            <a:ext cx="176400" cy="263090"/>
            <a:chOff x="519725" y="1778180"/>
            <a:chExt cx="176400" cy="263090"/>
          </a:xfrm>
        </p:grpSpPr>
        <p:sp>
          <p:nvSpPr>
            <p:cNvPr id="23" name="Google Shape;659;p45">
              <a:extLst>
                <a:ext uri="{FF2B5EF4-FFF2-40B4-BE49-F238E27FC236}">
                  <a16:creationId xmlns:a16="http://schemas.microsoft.com/office/drawing/2014/main" id="{CBC24B06-40EE-7AC3-CC87-C2B7182E8401}"/>
                </a:ext>
              </a:extLst>
            </p:cNvPr>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0;p45">
              <a:extLst>
                <a:ext uri="{FF2B5EF4-FFF2-40B4-BE49-F238E27FC236}">
                  <a16:creationId xmlns:a16="http://schemas.microsoft.com/office/drawing/2014/main" id="{7CC443CD-7EE8-2FE5-76C2-D921FE4BB7C9}"/>
                </a:ext>
              </a:extLst>
            </p:cNvPr>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661;p45">
            <a:extLst>
              <a:ext uri="{FF2B5EF4-FFF2-40B4-BE49-F238E27FC236}">
                <a16:creationId xmlns:a16="http://schemas.microsoft.com/office/drawing/2014/main" id="{AEAB71B9-7B6A-B5B6-3702-A90B07E4EDB7}"/>
              </a:ext>
            </a:extLst>
          </p:cNvPr>
          <p:cNvGrpSpPr/>
          <p:nvPr/>
        </p:nvGrpSpPr>
        <p:grpSpPr>
          <a:xfrm>
            <a:off x="218275" y="3807724"/>
            <a:ext cx="187200" cy="159600"/>
            <a:chOff x="508825" y="2429151"/>
            <a:chExt cx="187200" cy="159600"/>
          </a:xfrm>
        </p:grpSpPr>
        <p:sp>
          <p:nvSpPr>
            <p:cNvPr id="27" name="Google Shape;662;p45">
              <a:extLst>
                <a:ext uri="{FF2B5EF4-FFF2-40B4-BE49-F238E27FC236}">
                  <a16:creationId xmlns:a16="http://schemas.microsoft.com/office/drawing/2014/main" id="{E1EF6CBE-3591-7162-0F7B-BF7B82564E83}"/>
                </a:ext>
              </a:extLst>
            </p:cNvPr>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3;p45">
              <a:extLst>
                <a:ext uri="{FF2B5EF4-FFF2-40B4-BE49-F238E27FC236}">
                  <a16:creationId xmlns:a16="http://schemas.microsoft.com/office/drawing/2014/main" id="{B11C1726-7098-21FA-23C0-DF601BA7B7B8}"/>
                </a:ext>
              </a:extLst>
            </p:cNvPr>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7" name="Google Shape;664;p45">
            <a:extLst>
              <a:ext uri="{FF2B5EF4-FFF2-40B4-BE49-F238E27FC236}">
                <a16:creationId xmlns:a16="http://schemas.microsoft.com/office/drawing/2014/main" id="{A420E444-ACF8-1682-899F-B5F5CD8B80CC}"/>
              </a:ext>
            </a:extLst>
          </p:cNvPr>
          <p:cNvGrpSpPr/>
          <p:nvPr/>
        </p:nvGrpSpPr>
        <p:grpSpPr>
          <a:xfrm>
            <a:off x="223675" y="4427100"/>
            <a:ext cx="176400" cy="176400"/>
            <a:chOff x="514225" y="2875375"/>
            <a:chExt cx="176400" cy="176400"/>
          </a:xfrm>
        </p:grpSpPr>
        <p:sp>
          <p:nvSpPr>
            <p:cNvPr id="31" name="Google Shape;665;p45">
              <a:extLst>
                <a:ext uri="{FF2B5EF4-FFF2-40B4-BE49-F238E27FC236}">
                  <a16:creationId xmlns:a16="http://schemas.microsoft.com/office/drawing/2014/main" id="{8F07DEBF-35E7-30FB-0B6E-9DEF56042AD7}"/>
                </a:ext>
              </a:extLst>
            </p:cNvPr>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666;p45">
              <a:extLst>
                <a:ext uri="{FF2B5EF4-FFF2-40B4-BE49-F238E27FC236}">
                  <a16:creationId xmlns:a16="http://schemas.microsoft.com/office/drawing/2014/main" id="{87AE25C5-10C4-F16F-6673-A3E635C794DE}"/>
                </a:ext>
              </a:extLst>
            </p:cNvPr>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5" name="Google Shape;667;p45">
              <a:extLst>
                <a:ext uri="{FF2B5EF4-FFF2-40B4-BE49-F238E27FC236}">
                  <a16:creationId xmlns:a16="http://schemas.microsoft.com/office/drawing/2014/main" id="{7CC114B4-7BB2-4A07-A09A-690C7CC52098}"/>
                </a:ext>
              </a:extLst>
            </p:cNvPr>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8" name="Google Shape;676;p45">
            <a:hlinkClick r:id="" action="ppaction://noaction"/>
            <a:extLst>
              <a:ext uri="{FF2B5EF4-FFF2-40B4-BE49-F238E27FC236}">
                <a16:creationId xmlns:a16="http://schemas.microsoft.com/office/drawing/2014/main" id="{83011A6E-7638-648E-9719-0DC2984E8C65}"/>
              </a:ext>
            </a:extLst>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77;p45">
            <a:hlinkClick r:id="" action="ppaction://noaction"/>
            <a:extLst>
              <a:ext uri="{FF2B5EF4-FFF2-40B4-BE49-F238E27FC236}">
                <a16:creationId xmlns:a16="http://schemas.microsoft.com/office/drawing/2014/main" id="{0651EDE6-FB78-7F0A-729C-AC4B61946B25}"/>
              </a:ext>
            </a:extLst>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78;p45">
            <a:hlinkClick r:id="" action="ppaction://noaction"/>
            <a:extLst>
              <a:ext uri="{FF2B5EF4-FFF2-40B4-BE49-F238E27FC236}">
                <a16:creationId xmlns:a16="http://schemas.microsoft.com/office/drawing/2014/main" id="{342CAA82-12CF-D685-22B5-4E1AE6AEDFBF}"/>
              </a:ext>
            </a:extLst>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9;p45">
            <a:hlinkClick r:id="" action="ppaction://noaction"/>
            <a:extLst>
              <a:ext uri="{FF2B5EF4-FFF2-40B4-BE49-F238E27FC236}">
                <a16:creationId xmlns:a16="http://schemas.microsoft.com/office/drawing/2014/main" id="{47677A25-BB54-B8B5-17B6-DD713A631850}"/>
              </a:ext>
            </a:extLst>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80;p45">
            <a:hlinkClick r:id="" action="ppaction://noaction"/>
            <a:extLst>
              <a:ext uri="{FF2B5EF4-FFF2-40B4-BE49-F238E27FC236}">
                <a16:creationId xmlns:a16="http://schemas.microsoft.com/office/drawing/2014/main" id="{BA5F38A6-888F-614B-8DF4-48B99083C376}"/>
              </a:ext>
            </a:extLst>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5">
            <a:hlinkClick r:id="" action="ppaction://hlinkshowjump?jump=nextslide"/>
            <a:extLst>
              <a:ext uri="{FF2B5EF4-FFF2-40B4-BE49-F238E27FC236}">
                <a16:creationId xmlns:a16="http://schemas.microsoft.com/office/drawing/2014/main" id="{4F2C6D0A-1A54-1481-1AAA-0AD1E150A468}"/>
              </a:ext>
            </a:extLst>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673;p45">
            <a:extLst>
              <a:ext uri="{FF2B5EF4-FFF2-40B4-BE49-F238E27FC236}">
                <a16:creationId xmlns:a16="http://schemas.microsoft.com/office/drawing/2014/main" id="{B4BCCA08-4A91-0792-ED1C-2CBB1B8E92F2}"/>
              </a:ext>
            </a:extLst>
          </p:cNvPr>
          <p:cNvGrpSpPr/>
          <p:nvPr/>
        </p:nvGrpSpPr>
        <p:grpSpPr>
          <a:xfrm rot="10800000">
            <a:off x="8745326" y="4425438"/>
            <a:ext cx="119400" cy="54900"/>
            <a:chOff x="8645564" y="4373138"/>
            <a:chExt cx="119400" cy="54900"/>
          </a:xfrm>
        </p:grpSpPr>
        <p:cxnSp>
          <p:nvCxnSpPr>
            <p:cNvPr id="51" name="Google Shape;674;p45">
              <a:extLst>
                <a:ext uri="{FF2B5EF4-FFF2-40B4-BE49-F238E27FC236}">
                  <a16:creationId xmlns:a16="http://schemas.microsoft.com/office/drawing/2014/main" id="{799BA0A8-DEC3-DA28-E4F3-402C14076462}"/>
                </a:ext>
              </a:extLst>
            </p:cNvPr>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2" name="Google Shape;675;p45">
              <a:extLst>
                <a:ext uri="{FF2B5EF4-FFF2-40B4-BE49-F238E27FC236}">
                  <a16:creationId xmlns:a16="http://schemas.microsoft.com/office/drawing/2014/main" id="{91BB9338-AA93-F1D4-1A35-32B8136CFFFE}"/>
                </a:ext>
              </a:extLst>
            </p:cNvPr>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4" name="Google Shape;681;p45">
            <a:hlinkClick r:id="" action="ppaction://hlinkshowjump?jump=previousslide"/>
            <a:extLst>
              <a:ext uri="{FF2B5EF4-FFF2-40B4-BE49-F238E27FC236}">
                <a16:creationId xmlns:a16="http://schemas.microsoft.com/office/drawing/2014/main" id="{E4E203DA-9453-6BA3-F017-67AD0BDE09E3}"/>
              </a:ext>
            </a:extLst>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682;p45">
            <a:extLst>
              <a:ext uri="{FF2B5EF4-FFF2-40B4-BE49-F238E27FC236}">
                <a16:creationId xmlns:a16="http://schemas.microsoft.com/office/drawing/2014/main" id="{E0AAE316-EBC6-9A6B-A517-16A0F9CC8584}"/>
              </a:ext>
            </a:extLst>
          </p:cNvPr>
          <p:cNvGrpSpPr/>
          <p:nvPr/>
        </p:nvGrpSpPr>
        <p:grpSpPr>
          <a:xfrm>
            <a:off x="8745348" y="3979338"/>
            <a:ext cx="119400" cy="54900"/>
            <a:chOff x="8745348" y="3979338"/>
            <a:chExt cx="119400" cy="54900"/>
          </a:xfrm>
        </p:grpSpPr>
        <p:cxnSp>
          <p:nvCxnSpPr>
            <p:cNvPr id="56" name="Google Shape;683;p45">
              <a:hlinkClick r:id="" action="ppaction://hlinkshowjump?jump=previousslide"/>
              <a:extLst>
                <a:ext uri="{FF2B5EF4-FFF2-40B4-BE49-F238E27FC236}">
                  <a16:creationId xmlns:a16="http://schemas.microsoft.com/office/drawing/2014/main" id="{13207728-D63E-F293-2C27-F1AAA5B4ADDB}"/>
                </a:ext>
              </a:extLst>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7" name="Google Shape;684;p45">
              <a:hlinkClick r:id="" action="ppaction://hlinkshowjump?jump=previousslide"/>
              <a:extLst>
                <a:ext uri="{FF2B5EF4-FFF2-40B4-BE49-F238E27FC236}">
                  <a16:creationId xmlns:a16="http://schemas.microsoft.com/office/drawing/2014/main" id="{B212091D-9B0B-C46D-75B0-C21E79400DC4}"/>
                </a:ext>
              </a:extLst>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7" name="Google Shape;1455;p59">
            <a:extLst>
              <a:ext uri="{FF2B5EF4-FFF2-40B4-BE49-F238E27FC236}">
                <a16:creationId xmlns:a16="http://schemas.microsoft.com/office/drawing/2014/main" id="{16E85DBC-25C8-44E5-A5B1-EC148A81BB5D}"/>
              </a:ext>
            </a:extLst>
          </p:cNvPr>
          <p:cNvSpPr txBox="1">
            <a:spLocks/>
          </p:cNvSpPr>
          <p:nvPr/>
        </p:nvSpPr>
        <p:spPr>
          <a:xfrm>
            <a:off x="7905750" y="4826620"/>
            <a:ext cx="1312970"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David</a:t>
            </a:r>
          </a:p>
        </p:txBody>
      </p:sp>
    </p:spTree>
    <p:extLst>
      <p:ext uri="{BB962C8B-B14F-4D97-AF65-F5344CB8AC3E}">
        <p14:creationId xmlns:p14="http://schemas.microsoft.com/office/powerpoint/2010/main" val="2567837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Google Shape;644;p45">
            <a:extLst>
              <a:ext uri="{FF2B5EF4-FFF2-40B4-BE49-F238E27FC236}">
                <a16:creationId xmlns:a16="http://schemas.microsoft.com/office/drawing/2014/main" id="{AEB4C9E8-A8AE-CE9C-13D3-2EA30148902C}"/>
              </a:ext>
            </a:extLst>
          </p:cNvPr>
          <p:cNvSpPr/>
          <p:nvPr/>
        </p:nvSpPr>
        <p:spPr>
          <a:xfrm rot="162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2">
            <a:extLst>
              <a:ext uri="{FF2B5EF4-FFF2-40B4-BE49-F238E27FC236}">
                <a16:creationId xmlns:a16="http://schemas.microsoft.com/office/drawing/2014/main" id="{66D248DA-194F-4E3C-9B2F-1D19B06B6AE5}"/>
              </a:ext>
            </a:extLst>
          </p:cNvPr>
          <p:cNvSpPr txBox="1">
            <a:spLocks/>
          </p:cNvSpPr>
          <p:nvPr/>
        </p:nvSpPr>
        <p:spPr>
          <a:xfrm>
            <a:off x="648000" y="261669"/>
            <a:ext cx="84960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l"/>
            <a:r>
              <a:rPr lang="en-US"/>
              <a:t>Noticeable associations from all services</a:t>
            </a:r>
          </a:p>
        </p:txBody>
      </p:sp>
      <p:pic>
        <p:nvPicPr>
          <p:cNvPr id="3" name="Picture 2">
            <a:extLst>
              <a:ext uri="{FF2B5EF4-FFF2-40B4-BE49-F238E27FC236}">
                <a16:creationId xmlns:a16="http://schemas.microsoft.com/office/drawing/2014/main" id="{C8121B3A-E712-42FC-A5A7-C0EC6EEAE44D}"/>
              </a:ext>
            </a:extLst>
          </p:cNvPr>
          <p:cNvPicPr>
            <a:picLocks noChangeAspect="1"/>
          </p:cNvPicPr>
          <p:nvPr/>
        </p:nvPicPr>
        <p:blipFill>
          <a:blip r:embed="rId2"/>
          <a:stretch>
            <a:fillRect/>
          </a:stretch>
        </p:blipFill>
        <p:spPr>
          <a:xfrm>
            <a:off x="3356619" y="875065"/>
            <a:ext cx="5177781" cy="1854286"/>
          </a:xfrm>
          <a:prstGeom prst="rect">
            <a:avLst/>
          </a:prstGeom>
        </p:spPr>
      </p:pic>
      <p:sp>
        <p:nvSpPr>
          <p:cNvPr id="5" name="Google Shape;984;p52">
            <a:extLst>
              <a:ext uri="{FF2B5EF4-FFF2-40B4-BE49-F238E27FC236}">
                <a16:creationId xmlns:a16="http://schemas.microsoft.com/office/drawing/2014/main" id="{341BCB38-E12B-4BB0-8E9C-F542349C4904}"/>
              </a:ext>
            </a:extLst>
          </p:cNvPr>
          <p:cNvSpPr/>
          <p:nvPr/>
        </p:nvSpPr>
        <p:spPr>
          <a:xfrm>
            <a:off x="860376" y="1097792"/>
            <a:ext cx="2429567" cy="1631559"/>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13;p52">
            <a:extLst>
              <a:ext uri="{FF2B5EF4-FFF2-40B4-BE49-F238E27FC236}">
                <a16:creationId xmlns:a16="http://schemas.microsoft.com/office/drawing/2014/main" id="{20B578D6-A2C6-4771-9CDA-8363C69E3F64}"/>
              </a:ext>
            </a:extLst>
          </p:cNvPr>
          <p:cNvSpPr txBox="1">
            <a:spLocks/>
          </p:cNvSpPr>
          <p:nvPr/>
        </p:nvSpPr>
        <p:spPr>
          <a:xfrm>
            <a:off x="868885" y="1138207"/>
            <a:ext cx="2429567" cy="1631558"/>
          </a:xfrm>
          <a:prstGeom prst="rect">
            <a:avLst/>
          </a:prstGeom>
        </p:spPr>
        <p:txBody>
          <a:bodyPr spcFirstLastPara="1" wrap="square" lIns="91425" tIns="91425" rIns="91425" bIns="91425" anchor="ctr"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err="1">
                <a:solidFill>
                  <a:schemeClr val="dk1"/>
                </a:solidFill>
              </a:rPr>
              <a:t>InternetService</a:t>
            </a:r>
            <a:r>
              <a:rPr lang="en-US">
                <a:solidFill>
                  <a:schemeClr val="dk1"/>
                </a:solidFill>
              </a:rPr>
              <a:t>, </a:t>
            </a:r>
            <a:r>
              <a:rPr lang="en-US" err="1">
                <a:solidFill>
                  <a:schemeClr val="dk1"/>
                </a:solidFill>
              </a:rPr>
              <a:t>PaperlessBilling</a:t>
            </a:r>
            <a:r>
              <a:rPr lang="en-US">
                <a:solidFill>
                  <a:schemeClr val="dk1"/>
                </a:solidFill>
              </a:rPr>
              <a:t> and </a:t>
            </a:r>
            <a:r>
              <a:rPr lang="en-US" err="1">
                <a:solidFill>
                  <a:schemeClr val="dk1"/>
                </a:solidFill>
              </a:rPr>
              <a:t>PhoneService</a:t>
            </a:r>
            <a:r>
              <a:rPr lang="en-US">
                <a:solidFill>
                  <a:schemeClr val="dk1"/>
                </a:solidFill>
              </a:rPr>
              <a:t> are heavily connected to each other, UNLESS </a:t>
            </a:r>
            <a:r>
              <a:rPr lang="en-US" err="1">
                <a:solidFill>
                  <a:schemeClr val="dk1"/>
                </a:solidFill>
              </a:rPr>
              <a:t>InternetService</a:t>
            </a:r>
            <a:r>
              <a:rPr lang="en-US">
                <a:solidFill>
                  <a:schemeClr val="dk1"/>
                </a:solidFill>
              </a:rPr>
              <a:t> </a:t>
            </a:r>
            <a:r>
              <a:rPr lang="en-US">
                <a:solidFill>
                  <a:schemeClr val="dk1"/>
                </a:solidFill>
                <a:sym typeface="Wingdings" panose="05000000000000000000" pitchFamily="2" charset="2"/>
              </a:rPr>
              <a:t> </a:t>
            </a:r>
            <a:r>
              <a:rPr lang="en-US" err="1">
                <a:solidFill>
                  <a:schemeClr val="dk1"/>
                </a:solidFill>
                <a:sym typeface="Wingdings" panose="05000000000000000000" pitchFamily="2" charset="2"/>
              </a:rPr>
              <a:t>PhoneService</a:t>
            </a:r>
            <a:r>
              <a:rPr lang="en-US">
                <a:solidFill>
                  <a:schemeClr val="dk1"/>
                </a:solidFill>
                <a:sym typeface="Wingdings" panose="05000000000000000000" pitchFamily="2" charset="2"/>
              </a:rPr>
              <a:t> and vice versa</a:t>
            </a:r>
            <a:endParaRPr lang="en-US">
              <a:solidFill>
                <a:schemeClr val="dk1"/>
              </a:solidFill>
            </a:endParaRPr>
          </a:p>
        </p:txBody>
      </p:sp>
      <p:pic>
        <p:nvPicPr>
          <p:cNvPr id="7" name="Picture 6">
            <a:extLst>
              <a:ext uri="{FF2B5EF4-FFF2-40B4-BE49-F238E27FC236}">
                <a16:creationId xmlns:a16="http://schemas.microsoft.com/office/drawing/2014/main" id="{61DAB96B-A3C3-4145-AD74-EEE3A516DB67}"/>
              </a:ext>
            </a:extLst>
          </p:cNvPr>
          <p:cNvPicPr>
            <a:picLocks noChangeAspect="1"/>
          </p:cNvPicPr>
          <p:nvPr/>
        </p:nvPicPr>
        <p:blipFill>
          <a:blip r:embed="rId3"/>
          <a:stretch>
            <a:fillRect/>
          </a:stretch>
        </p:blipFill>
        <p:spPr>
          <a:xfrm>
            <a:off x="3356620" y="2506624"/>
            <a:ext cx="5177780" cy="360402"/>
          </a:xfrm>
          <a:prstGeom prst="rect">
            <a:avLst/>
          </a:prstGeom>
        </p:spPr>
      </p:pic>
      <p:sp>
        <p:nvSpPr>
          <p:cNvPr id="8" name="Rectangle 7">
            <a:extLst>
              <a:ext uri="{FF2B5EF4-FFF2-40B4-BE49-F238E27FC236}">
                <a16:creationId xmlns:a16="http://schemas.microsoft.com/office/drawing/2014/main" id="{E461697D-9F9F-403A-9F63-EB05BDB92F87}"/>
              </a:ext>
            </a:extLst>
          </p:cNvPr>
          <p:cNvSpPr/>
          <p:nvPr/>
        </p:nvSpPr>
        <p:spPr>
          <a:xfrm>
            <a:off x="8124825" y="834369"/>
            <a:ext cx="342900" cy="20326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E502C628-0E23-4D25-99E6-22C86A6E26E8}"/>
              </a:ext>
            </a:extLst>
          </p:cNvPr>
          <p:cNvPicPr>
            <a:picLocks noChangeAspect="1"/>
          </p:cNvPicPr>
          <p:nvPr/>
        </p:nvPicPr>
        <p:blipFill>
          <a:blip r:embed="rId4"/>
          <a:stretch>
            <a:fillRect/>
          </a:stretch>
        </p:blipFill>
        <p:spPr>
          <a:xfrm>
            <a:off x="861606" y="3943442"/>
            <a:ext cx="7890530" cy="572700"/>
          </a:xfrm>
          <a:prstGeom prst="rect">
            <a:avLst/>
          </a:prstGeom>
        </p:spPr>
      </p:pic>
      <p:sp>
        <p:nvSpPr>
          <p:cNvPr id="11" name="Google Shape;984;p52">
            <a:extLst>
              <a:ext uri="{FF2B5EF4-FFF2-40B4-BE49-F238E27FC236}">
                <a16:creationId xmlns:a16="http://schemas.microsoft.com/office/drawing/2014/main" id="{A82DB589-CC85-41C9-B57F-C5727FCEB2B3}"/>
              </a:ext>
            </a:extLst>
          </p:cNvPr>
          <p:cNvSpPr/>
          <p:nvPr/>
        </p:nvSpPr>
        <p:spPr>
          <a:xfrm>
            <a:off x="861606" y="3305389"/>
            <a:ext cx="7890530" cy="486040"/>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Customers subscribed to phone service is likely to get multiple lines</a:t>
            </a:r>
            <a:endParaRPr/>
          </a:p>
        </p:txBody>
      </p:sp>
      <p:sp>
        <p:nvSpPr>
          <p:cNvPr id="12" name="Rectangle 11">
            <a:extLst>
              <a:ext uri="{FF2B5EF4-FFF2-40B4-BE49-F238E27FC236}">
                <a16:creationId xmlns:a16="http://schemas.microsoft.com/office/drawing/2014/main" id="{F5A927FC-52AC-4ABF-AD79-564AEBBB85E1}"/>
              </a:ext>
            </a:extLst>
          </p:cNvPr>
          <p:cNvSpPr/>
          <p:nvPr/>
        </p:nvSpPr>
        <p:spPr>
          <a:xfrm>
            <a:off x="8191500" y="3872257"/>
            <a:ext cx="560636" cy="626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 name="Google Shape;649;p45">
            <a:extLst>
              <a:ext uri="{FF2B5EF4-FFF2-40B4-BE49-F238E27FC236}">
                <a16:creationId xmlns:a16="http://schemas.microsoft.com/office/drawing/2014/main" id="{79359EAC-ECA1-5393-2892-87397C1F4D92}"/>
              </a:ext>
            </a:extLst>
          </p:cNvPr>
          <p:cNvGrpSpPr/>
          <p:nvPr/>
        </p:nvGrpSpPr>
        <p:grpSpPr>
          <a:xfrm>
            <a:off x="192329" y="1823751"/>
            <a:ext cx="239087" cy="182056"/>
            <a:chOff x="359175" y="637250"/>
            <a:chExt cx="255300" cy="194400"/>
          </a:xfrm>
        </p:grpSpPr>
        <p:grpSp>
          <p:nvGrpSpPr>
            <p:cNvPr id="14" name="Google Shape;650;p45">
              <a:extLst>
                <a:ext uri="{FF2B5EF4-FFF2-40B4-BE49-F238E27FC236}">
                  <a16:creationId xmlns:a16="http://schemas.microsoft.com/office/drawing/2014/main" id="{435B5070-D9FD-E028-F592-E9DBE9E182F2}"/>
                </a:ext>
              </a:extLst>
            </p:cNvPr>
            <p:cNvGrpSpPr/>
            <p:nvPr/>
          </p:nvGrpSpPr>
          <p:grpSpPr>
            <a:xfrm>
              <a:off x="359175" y="637250"/>
              <a:ext cx="255300" cy="78000"/>
              <a:chOff x="648300" y="324950"/>
              <a:chExt cx="255300" cy="78000"/>
            </a:xfrm>
          </p:grpSpPr>
          <p:cxnSp>
            <p:nvCxnSpPr>
              <p:cNvPr id="16" name="Google Shape;651;p45">
                <a:extLst>
                  <a:ext uri="{FF2B5EF4-FFF2-40B4-BE49-F238E27FC236}">
                    <a16:creationId xmlns:a16="http://schemas.microsoft.com/office/drawing/2014/main" id="{0178208D-B62D-9349-B571-C6F33EA2DC25}"/>
                  </a:ext>
                </a:extLst>
              </p:cNvPr>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7" name="Google Shape;652;p45">
                <a:extLst>
                  <a:ext uri="{FF2B5EF4-FFF2-40B4-BE49-F238E27FC236}">
                    <a16:creationId xmlns:a16="http://schemas.microsoft.com/office/drawing/2014/main" id="{86427267-2B7C-3E5B-E2D3-0FD73A21C0BF}"/>
                  </a:ext>
                </a:extLst>
              </p:cNvPr>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5" name="Google Shape;653;p45">
              <a:extLst>
                <a:ext uri="{FF2B5EF4-FFF2-40B4-BE49-F238E27FC236}">
                  <a16:creationId xmlns:a16="http://schemas.microsoft.com/office/drawing/2014/main" id="{F6655133-89BB-38D8-735E-A66E5B7935FF}"/>
                </a:ext>
              </a:extLst>
            </p:cNvPr>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9" name="Google Shape;654;p45">
            <a:extLst>
              <a:ext uri="{FF2B5EF4-FFF2-40B4-BE49-F238E27FC236}">
                <a16:creationId xmlns:a16="http://schemas.microsoft.com/office/drawing/2014/main" id="{96D0F5C0-5612-F30A-51C2-A5DEAE2DF11C}"/>
              </a:ext>
            </a:extLst>
          </p:cNvPr>
          <p:cNvGrpSpPr/>
          <p:nvPr/>
        </p:nvGrpSpPr>
        <p:grpSpPr>
          <a:xfrm>
            <a:off x="223704" y="2465582"/>
            <a:ext cx="176342" cy="159500"/>
            <a:chOff x="518158" y="1088300"/>
            <a:chExt cx="176342" cy="159500"/>
          </a:xfrm>
        </p:grpSpPr>
        <p:cxnSp>
          <p:nvCxnSpPr>
            <p:cNvPr id="19" name="Google Shape;655;p45">
              <a:extLst>
                <a:ext uri="{FF2B5EF4-FFF2-40B4-BE49-F238E27FC236}">
                  <a16:creationId xmlns:a16="http://schemas.microsoft.com/office/drawing/2014/main" id="{DAA623F2-83F8-D848-A3EB-7F061C25D4BE}"/>
                </a:ext>
              </a:extLst>
            </p:cNvPr>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 name="Google Shape;656;p45">
              <a:extLst>
                <a:ext uri="{FF2B5EF4-FFF2-40B4-BE49-F238E27FC236}">
                  <a16:creationId xmlns:a16="http://schemas.microsoft.com/office/drawing/2014/main" id="{41C51225-A688-66F5-0B8C-7588E1564A92}"/>
                </a:ext>
              </a:extLst>
            </p:cNvPr>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1" name="Google Shape;657;p45">
              <a:extLst>
                <a:ext uri="{FF2B5EF4-FFF2-40B4-BE49-F238E27FC236}">
                  <a16:creationId xmlns:a16="http://schemas.microsoft.com/office/drawing/2014/main" id="{581F2086-6632-78A6-66B8-C21E1EF7CEBD}"/>
                </a:ext>
              </a:extLst>
            </p:cNvPr>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5" name="Google Shape;658;p45">
            <a:extLst>
              <a:ext uri="{FF2B5EF4-FFF2-40B4-BE49-F238E27FC236}">
                <a16:creationId xmlns:a16="http://schemas.microsoft.com/office/drawing/2014/main" id="{B693AC32-6F26-8EF1-E5B9-CBFBE0D4FE84}"/>
              </a:ext>
            </a:extLst>
          </p:cNvPr>
          <p:cNvGrpSpPr/>
          <p:nvPr/>
        </p:nvGrpSpPr>
        <p:grpSpPr>
          <a:xfrm>
            <a:off x="223675" y="3084858"/>
            <a:ext cx="176400" cy="263090"/>
            <a:chOff x="519725" y="1778180"/>
            <a:chExt cx="176400" cy="263090"/>
          </a:xfrm>
        </p:grpSpPr>
        <p:sp>
          <p:nvSpPr>
            <p:cNvPr id="23" name="Google Shape;659;p45">
              <a:extLst>
                <a:ext uri="{FF2B5EF4-FFF2-40B4-BE49-F238E27FC236}">
                  <a16:creationId xmlns:a16="http://schemas.microsoft.com/office/drawing/2014/main" id="{BEA73BF0-5340-21ED-23AF-EA8CCB2D6591}"/>
                </a:ext>
              </a:extLst>
            </p:cNvPr>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0;p45">
              <a:extLst>
                <a:ext uri="{FF2B5EF4-FFF2-40B4-BE49-F238E27FC236}">
                  <a16:creationId xmlns:a16="http://schemas.microsoft.com/office/drawing/2014/main" id="{737C4E3D-6BE1-2068-4E9D-F7BBCB32D7C8}"/>
                </a:ext>
              </a:extLst>
            </p:cNvPr>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661;p45">
            <a:extLst>
              <a:ext uri="{FF2B5EF4-FFF2-40B4-BE49-F238E27FC236}">
                <a16:creationId xmlns:a16="http://schemas.microsoft.com/office/drawing/2014/main" id="{880AB696-FDB7-0F51-CAC8-C9249A049057}"/>
              </a:ext>
            </a:extLst>
          </p:cNvPr>
          <p:cNvGrpSpPr/>
          <p:nvPr/>
        </p:nvGrpSpPr>
        <p:grpSpPr>
          <a:xfrm>
            <a:off x="218275" y="3807724"/>
            <a:ext cx="187200" cy="159600"/>
            <a:chOff x="508825" y="2429151"/>
            <a:chExt cx="187200" cy="159600"/>
          </a:xfrm>
        </p:grpSpPr>
        <p:sp>
          <p:nvSpPr>
            <p:cNvPr id="27" name="Google Shape;662;p45">
              <a:extLst>
                <a:ext uri="{FF2B5EF4-FFF2-40B4-BE49-F238E27FC236}">
                  <a16:creationId xmlns:a16="http://schemas.microsoft.com/office/drawing/2014/main" id="{C09362B4-3062-529D-4577-0433853129FB}"/>
                </a:ext>
              </a:extLst>
            </p:cNvPr>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3;p45">
              <a:extLst>
                <a:ext uri="{FF2B5EF4-FFF2-40B4-BE49-F238E27FC236}">
                  <a16:creationId xmlns:a16="http://schemas.microsoft.com/office/drawing/2014/main" id="{0571991D-7F31-7612-3F70-C8002BBD1590}"/>
                </a:ext>
              </a:extLst>
            </p:cNvPr>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4" name="Google Shape;664;p45">
            <a:extLst>
              <a:ext uri="{FF2B5EF4-FFF2-40B4-BE49-F238E27FC236}">
                <a16:creationId xmlns:a16="http://schemas.microsoft.com/office/drawing/2014/main" id="{62726BA9-ED7B-A6AF-D888-CF70E1A920B8}"/>
              </a:ext>
            </a:extLst>
          </p:cNvPr>
          <p:cNvGrpSpPr/>
          <p:nvPr/>
        </p:nvGrpSpPr>
        <p:grpSpPr>
          <a:xfrm>
            <a:off x="223675" y="4427100"/>
            <a:ext cx="176400" cy="176400"/>
            <a:chOff x="514225" y="2875375"/>
            <a:chExt cx="176400" cy="176400"/>
          </a:xfrm>
        </p:grpSpPr>
        <p:sp>
          <p:nvSpPr>
            <p:cNvPr id="31" name="Google Shape;665;p45">
              <a:extLst>
                <a:ext uri="{FF2B5EF4-FFF2-40B4-BE49-F238E27FC236}">
                  <a16:creationId xmlns:a16="http://schemas.microsoft.com/office/drawing/2014/main" id="{9562ED6F-838E-E96F-AE47-53574F18E564}"/>
                </a:ext>
              </a:extLst>
            </p:cNvPr>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 name="Google Shape;666;p45">
              <a:extLst>
                <a:ext uri="{FF2B5EF4-FFF2-40B4-BE49-F238E27FC236}">
                  <a16:creationId xmlns:a16="http://schemas.microsoft.com/office/drawing/2014/main" id="{CC796751-7226-A4EA-C286-4832A5C9867F}"/>
                </a:ext>
              </a:extLst>
            </p:cNvPr>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3" name="Google Shape;667;p45">
              <a:extLst>
                <a:ext uri="{FF2B5EF4-FFF2-40B4-BE49-F238E27FC236}">
                  <a16:creationId xmlns:a16="http://schemas.microsoft.com/office/drawing/2014/main" id="{F8DA4650-EF61-2366-ABBE-F25156ABB7DA}"/>
                </a:ext>
              </a:extLst>
            </p:cNvPr>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6" name="Google Shape;676;p45">
            <a:hlinkClick r:id="" action="ppaction://noaction"/>
            <a:extLst>
              <a:ext uri="{FF2B5EF4-FFF2-40B4-BE49-F238E27FC236}">
                <a16:creationId xmlns:a16="http://schemas.microsoft.com/office/drawing/2014/main" id="{9C6ED130-EEB4-F347-8680-748544223A3E}"/>
              </a:ext>
            </a:extLst>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7;p45">
            <a:hlinkClick r:id="" action="ppaction://noaction"/>
            <a:extLst>
              <a:ext uri="{FF2B5EF4-FFF2-40B4-BE49-F238E27FC236}">
                <a16:creationId xmlns:a16="http://schemas.microsoft.com/office/drawing/2014/main" id="{DCAA2579-1568-ED6C-1BB7-7A2B559B64A9}"/>
              </a:ext>
            </a:extLst>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8;p45">
            <a:hlinkClick r:id="" action="ppaction://noaction"/>
            <a:extLst>
              <a:ext uri="{FF2B5EF4-FFF2-40B4-BE49-F238E27FC236}">
                <a16:creationId xmlns:a16="http://schemas.microsoft.com/office/drawing/2014/main" id="{702A9912-BADA-BEE4-21FA-445501C50DDD}"/>
              </a:ext>
            </a:extLst>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5">
            <a:hlinkClick r:id="" action="ppaction://noaction"/>
            <a:extLst>
              <a:ext uri="{FF2B5EF4-FFF2-40B4-BE49-F238E27FC236}">
                <a16:creationId xmlns:a16="http://schemas.microsoft.com/office/drawing/2014/main" id="{D1E3D5D0-C8C8-04CC-8C62-50F7C900160C}"/>
              </a:ext>
            </a:extLst>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0;p45">
            <a:hlinkClick r:id="" action="ppaction://noaction"/>
            <a:extLst>
              <a:ext uri="{FF2B5EF4-FFF2-40B4-BE49-F238E27FC236}">
                <a16:creationId xmlns:a16="http://schemas.microsoft.com/office/drawing/2014/main" id="{D142004C-F290-296B-F09F-639378A85451}"/>
              </a:ext>
            </a:extLst>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2;p45">
            <a:hlinkClick r:id="" action="ppaction://hlinkshowjump?jump=nextslide"/>
            <a:extLst>
              <a:ext uri="{FF2B5EF4-FFF2-40B4-BE49-F238E27FC236}">
                <a16:creationId xmlns:a16="http://schemas.microsoft.com/office/drawing/2014/main" id="{261ACD35-751D-922B-6CF5-8E4B394F92B6}"/>
              </a:ext>
            </a:extLst>
          </p:cNvPr>
          <p:cNvSpPr/>
          <p:nvPr/>
        </p:nvSpPr>
        <p:spPr>
          <a:xfrm rot="10800000">
            <a:off x="8811600" y="4316588"/>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673;p45">
            <a:extLst>
              <a:ext uri="{FF2B5EF4-FFF2-40B4-BE49-F238E27FC236}">
                <a16:creationId xmlns:a16="http://schemas.microsoft.com/office/drawing/2014/main" id="{47A7D3EC-D03B-B3E5-04FB-883B2ACD6558}"/>
              </a:ext>
            </a:extLst>
          </p:cNvPr>
          <p:cNvGrpSpPr/>
          <p:nvPr/>
        </p:nvGrpSpPr>
        <p:grpSpPr>
          <a:xfrm rot="10800000">
            <a:off x="8902489" y="4439725"/>
            <a:ext cx="119400" cy="54900"/>
            <a:chOff x="8645564" y="4373138"/>
            <a:chExt cx="119400" cy="54900"/>
          </a:xfrm>
        </p:grpSpPr>
        <p:cxnSp>
          <p:nvCxnSpPr>
            <p:cNvPr id="50" name="Google Shape;674;p45">
              <a:extLst>
                <a:ext uri="{FF2B5EF4-FFF2-40B4-BE49-F238E27FC236}">
                  <a16:creationId xmlns:a16="http://schemas.microsoft.com/office/drawing/2014/main" id="{702EFE24-824F-3B17-F3C0-2CA1A72A928D}"/>
                </a:ext>
              </a:extLst>
            </p:cNvPr>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1" name="Google Shape;675;p45">
              <a:extLst>
                <a:ext uri="{FF2B5EF4-FFF2-40B4-BE49-F238E27FC236}">
                  <a16:creationId xmlns:a16="http://schemas.microsoft.com/office/drawing/2014/main" id="{F82F5357-2D2E-40CD-63CA-0A32DDD1D3F5}"/>
                </a:ext>
              </a:extLst>
            </p:cNvPr>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4" name="Google Shape;681;p45">
            <a:hlinkClick r:id="" action="ppaction://hlinkshowjump?jump=previousslide"/>
            <a:extLst>
              <a:ext uri="{FF2B5EF4-FFF2-40B4-BE49-F238E27FC236}">
                <a16:creationId xmlns:a16="http://schemas.microsoft.com/office/drawing/2014/main" id="{C73022CF-4381-05BF-730C-3072D2C011A7}"/>
              </a:ext>
            </a:extLst>
          </p:cNvPr>
          <p:cNvSpPr/>
          <p:nvPr/>
        </p:nvSpPr>
        <p:spPr>
          <a:xfrm>
            <a:off x="8811600" y="388475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682;p45">
            <a:extLst>
              <a:ext uri="{FF2B5EF4-FFF2-40B4-BE49-F238E27FC236}">
                <a16:creationId xmlns:a16="http://schemas.microsoft.com/office/drawing/2014/main" id="{9BDEB181-0543-3C25-964D-E1DE82639A9E}"/>
              </a:ext>
            </a:extLst>
          </p:cNvPr>
          <p:cNvGrpSpPr/>
          <p:nvPr/>
        </p:nvGrpSpPr>
        <p:grpSpPr>
          <a:xfrm>
            <a:off x="8902511" y="3979338"/>
            <a:ext cx="119400" cy="54900"/>
            <a:chOff x="8745348" y="3979338"/>
            <a:chExt cx="119400" cy="54900"/>
          </a:xfrm>
        </p:grpSpPr>
        <p:cxnSp>
          <p:nvCxnSpPr>
            <p:cNvPr id="56" name="Google Shape;683;p45">
              <a:hlinkClick r:id="" action="ppaction://hlinkshowjump?jump=previousslide"/>
              <a:extLst>
                <a:ext uri="{FF2B5EF4-FFF2-40B4-BE49-F238E27FC236}">
                  <a16:creationId xmlns:a16="http://schemas.microsoft.com/office/drawing/2014/main" id="{7FE2BE2C-C074-F3A9-5841-0BA53D43EDC2}"/>
                </a:ext>
              </a:extLst>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7" name="Google Shape;684;p45">
              <a:hlinkClick r:id="" action="ppaction://hlinkshowjump?jump=previousslide"/>
              <a:extLst>
                <a:ext uri="{FF2B5EF4-FFF2-40B4-BE49-F238E27FC236}">
                  <a16:creationId xmlns:a16="http://schemas.microsoft.com/office/drawing/2014/main" id="{E4E79791-EB32-9D92-707F-73F8468A3801}"/>
                </a:ext>
              </a:extLst>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5" name="Google Shape;1455;p59">
            <a:extLst>
              <a:ext uri="{FF2B5EF4-FFF2-40B4-BE49-F238E27FC236}">
                <a16:creationId xmlns:a16="http://schemas.microsoft.com/office/drawing/2014/main" id="{5366E1AC-ACA6-465E-AA53-50D06A489749}"/>
              </a:ext>
            </a:extLst>
          </p:cNvPr>
          <p:cNvSpPr txBox="1">
            <a:spLocks/>
          </p:cNvSpPr>
          <p:nvPr/>
        </p:nvSpPr>
        <p:spPr>
          <a:xfrm>
            <a:off x="7905750" y="4826620"/>
            <a:ext cx="1312970"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David</a:t>
            </a:r>
          </a:p>
        </p:txBody>
      </p:sp>
    </p:spTree>
    <p:extLst>
      <p:ext uri="{BB962C8B-B14F-4D97-AF65-F5344CB8AC3E}">
        <p14:creationId xmlns:p14="http://schemas.microsoft.com/office/powerpoint/2010/main" val="2822635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6D248DA-194F-4E3C-9B2F-1D19B06B6AE5}"/>
              </a:ext>
            </a:extLst>
          </p:cNvPr>
          <p:cNvSpPr txBox="1">
            <a:spLocks/>
          </p:cNvSpPr>
          <p:nvPr/>
        </p:nvSpPr>
        <p:spPr>
          <a:xfrm>
            <a:off x="648000" y="261669"/>
            <a:ext cx="8496000" cy="572700"/>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l"/>
            <a:r>
              <a:rPr lang="en-US"/>
              <a:t>Noticeable associations from internet-related services </a:t>
            </a:r>
          </a:p>
        </p:txBody>
      </p:sp>
      <p:pic>
        <p:nvPicPr>
          <p:cNvPr id="3" name="Picture 2">
            <a:extLst>
              <a:ext uri="{FF2B5EF4-FFF2-40B4-BE49-F238E27FC236}">
                <a16:creationId xmlns:a16="http://schemas.microsoft.com/office/drawing/2014/main" id="{B5E9F87A-D6E9-47ED-87FB-6F0B4CACBFAE}"/>
              </a:ext>
            </a:extLst>
          </p:cNvPr>
          <p:cNvPicPr>
            <a:picLocks noChangeAspect="1"/>
          </p:cNvPicPr>
          <p:nvPr/>
        </p:nvPicPr>
        <p:blipFill rotWithShape="1">
          <a:blip r:embed="rId2"/>
          <a:srcRect b="18856"/>
          <a:stretch/>
        </p:blipFill>
        <p:spPr>
          <a:xfrm>
            <a:off x="1436467" y="2391932"/>
            <a:ext cx="6661961" cy="2521452"/>
          </a:xfrm>
          <a:prstGeom prst="rect">
            <a:avLst/>
          </a:prstGeom>
        </p:spPr>
      </p:pic>
      <p:sp>
        <p:nvSpPr>
          <p:cNvPr id="5" name="Google Shape;984;p52">
            <a:extLst>
              <a:ext uri="{FF2B5EF4-FFF2-40B4-BE49-F238E27FC236}">
                <a16:creationId xmlns:a16="http://schemas.microsoft.com/office/drawing/2014/main" id="{B4B328CF-BE61-4431-A0EB-0B7C10844FC8}"/>
              </a:ext>
            </a:extLst>
          </p:cNvPr>
          <p:cNvSpPr/>
          <p:nvPr/>
        </p:nvSpPr>
        <p:spPr>
          <a:xfrm>
            <a:off x="2682001" y="959710"/>
            <a:ext cx="3779997" cy="1351393"/>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13;p52">
            <a:extLst>
              <a:ext uri="{FF2B5EF4-FFF2-40B4-BE49-F238E27FC236}">
                <a16:creationId xmlns:a16="http://schemas.microsoft.com/office/drawing/2014/main" id="{E7507226-DE63-42B4-97FB-F20A51589AE0}"/>
              </a:ext>
            </a:extLst>
          </p:cNvPr>
          <p:cNvSpPr txBox="1">
            <a:spLocks/>
          </p:cNvSpPr>
          <p:nvPr/>
        </p:nvSpPr>
        <p:spPr>
          <a:xfrm>
            <a:off x="2654124" y="1000125"/>
            <a:ext cx="3820438" cy="1351392"/>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err="1">
                <a:solidFill>
                  <a:schemeClr val="dk1"/>
                </a:solidFill>
              </a:rPr>
              <a:t>StreamingMusic</a:t>
            </a:r>
            <a:r>
              <a:rPr lang="en-US">
                <a:solidFill>
                  <a:schemeClr val="dk1"/>
                </a:solidFill>
              </a:rPr>
              <a:t>, </a:t>
            </a:r>
            <a:r>
              <a:rPr lang="en-US" err="1">
                <a:solidFill>
                  <a:schemeClr val="dk1"/>
                </a:solidFill>
              </a:rPr>
              <a:t>StreamingMovies</a:t>
            </a:r>
            <a:r>
              <a:rPr lang="en-US">
                <a:solidFill>
                  <a:schemeClr val="dk1"/>
                </a:solidFill>
              </a:rPr>
              <a:t> and </a:t>
            </a:r>
            <a:r>
              <a:rPr lang="en-US" err="1">
                <a:solidFill>
                  <a:schemeClr val="dk1"/>
                </a:solidFill>
              </a:rPr>
              <a:t>InternetService</a:t>
            </a:r>
            <a:r>
              <a:rPr lang="en-US">
                <a:solidFill>
                  <a:schemeClr val="dk1"/>
                </a:solidFill>
              </a:rPr>
              <a:t> often grouped up together in rules that has a very high lift.</a:t>
            </a:r>
          </a:p>
        </p:txBody>
      </p:sp>
      <p:sp>
        <p:nvSpPr>
          <p:cNvPr id="2" name="Google Shape;644;p45">
            <a:extLst>
              <a:ext uri="{FF2B5EF4-FFF2-40B4-BE49-F238E27FC236}">
                <a16:creationId xmlns:a16="http://schemas.microsoft.com/office/drawing/2014/main" id="{2ECAAB54-F21C-61A9-B5CA-71DF02F67342}"/>
              </a:ext>
            </a:extLst>
          </p:cNvPr>
          <p:cNvSpPr/>
          <p:nvPr/>
        </p:nvSpPr>
        <p:spPr>
          <a:xfrm rot="162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649;p45">
            <a:extLst>
              <a:ext uri="{FF2B5EF4-FFF2-40B4-BE49-F238E27FC236}">
                <a16:creationId xmlns:a16="http://schemas.microsoft.com/office/drawing/2014/main" id="{6267CB09-6988-E540-DBAB-D1D62060154B}"/>
              </a:ext>
            </a:extLst>
          </p:cNvPr>
          <p:cNvGrpSpPr/>
          <p:nvPr/>
        </p:nvGrpSpPr>
        <p:grpSpPr>
          <a:xfrm>
            <a:off x="192329" y="1823751"/>
            <a:ext cx="239087" cy="182056"/>
            <a:chOff x="359175" y="637250"/>
            <a:chExt cx="255300" cy="194400"/>
          </a:xfrm>
        </p:grpSpPr>
        <p:grpSp>
          <p:nvGrpSpPr>
            <p:cNvPr id="9" name="Google Shape;650;p45">
              <a:extLst>
                <a:ext uri="{FF2B5EF4-FFF2-40B4-BE49-F238E27FC236}">
                  <a16:creationId xmlns:a16="http://schemas.microsoft.com/office/drawing/2014/main" id="{2DFBB3B7-CF69-8609-41CE-24C239FAFA72}"/>
                </a:ext>
              </a:extLst>
            </p:cNvPr>
            <p:cNvGrpSpPr/>
            <p:nvPr/>
          </p:nvGrpSpPr>
          <p:grpSpPr>
            <a:xfrm>
              <a:off x="359175" y="637250"/>
              <a:ext cx="255300" cy="78000"/>
              <a:chOff x="648300" y="324950"/>
              <a:chExt cx="255300" cy="78000"/>
            </a:xfrm>
          </p:grpSpPr>
          <p:cxnSp>
            <p:nvCxnSpPr>
              <p:cNvPr id="11" name="Google Shape;651;p45">
                <a:extLst>
                  <a:ext uri="{FF2B5EF4-FFF2-40B4-BE49-F238E27FC236}">
                    <a16:creationId xmlns:a16="http://schemas.microsoft.com/office/drawing/2014/main" id="{CF9442D5-BB00-C281-817F-63073DB60065}"/>
                  </a:ext>
                </a:extLst>
              </p:cNvPr>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2" name="Google Shape;652;p45">
                <a:extLst>
                  <a:ext uri="{FF2B5EF4-FFF2-40B4-BE49-F238E27FC236}">
                    <a16:creationId xmlns:a16="http://schemas.microsoft.com/office/drawing/2014/main" id="{779AF2C8-52D7-5184-BB9B-61127F95778B}"/>
                  </a:ext>
                </a:extLst>
              </p:cNvPr>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0" name="Google Shape;653;p45">
              <a:extLst>
                <a:ext uri="{FF2B5EF4-FFF2-40B4-BE49-F238E27FC236}">
                  <a16:creationId xmlns:a16="http://schemas.microsoft.com/office/drawing/2014/main" id="{393898F7-09CE-2A09-E415-C00378B52A42}"/>
                </a:ext>
              </a:extLst>
            </p:cNvPr>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8" name="Google Shape;654;p45">
            <a:extLst>
              <a:ext uri="{FF2B5EF4-FFF2-40B4-BE49-F238E27FC236}">
                <a16:creationId xmlns:a16="http://schemas.microsoft.com/office/drawing/2014/main" id="{32724392-1A55-F2E9-5EA5-7F4D5051AB1F}"/>
              </a:ext>
            </a:extLst>
          </p:cNvPr>
          <p:cNvGrpSpPr/>
          <p:nvPr/>
        </p:nvGrpSpPr>
        <p:grpSpPr>
          <a:xfrm>
            <a:off x="223704" y="2465582"/>
            <a:ext cx="176342" cy="159500"/>
            <a:chOff x="518158" y="1088300"/>
            <a:chExt cx="176342" cy="159500"/>
          </a:xfrm>
        </p:grpSpPr>
        <p:cxnSp>
          <p:nvCxnSpPr>
            <p:cNvPr id="15" name="Google Shape;655;p45">
              <a:extLst>
                <a:ext uri="{FF2B5EF4-FFF2-40B4-BE49-F238E27FC236}">
                  <a16:creationId xmlns:a16="http://schemas.microsoft.com/office/drawing/2014/main" id="{09455B7F-982A-0876-8511-B0A6DC0D0CD3}"/>
                </a:ext>
              </a:extLst>
            </p:cNvPr>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6" name="Google Shape;656;p45">
              <a:extLst>
                <a:ext uri="{FF2B5EF4-FFF2-40B4-BE49-F238E27FC236}">
                  <a16:creationId xmlns:a16="http://schemas.microsoft.com/office/drawing/2014/main" id="{4969C471-4A50-579D-26A9-24FC742F67B9}"/>
                </a:ext>
              </a:extLst>
            </p:cNvPr>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7" name="Google Shape;657;p45">
              <a:extLst>
                <a:ext uri="{FF2B5EF4-FFF2-40B4-BE49-F238E27FC236}">
                  <a16:creationId xmlns:a16="http://schemas.microsoft.com/office/drawing/2014/main" id="{6B1154D3-8663-8671-763C-780DBE7873EC}"/>
                </a:ext>
              </a:extLst>
            </p:cNvPr>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2" name="Google Shape;658;p45">
            <a:extLst>
              <a:ext uri="{FF2B5EF4-FFF2-40B4-BE49-F238E27FC236}">
                <a16:creationId xmlns:a16="http://schemas.microsoft.com/office/drawing/2014/main" id="{906E1630-84EB-B3E9-7583-FBE80A97D9D0}"/>
              </a:ext>
            </a:extLst>
          </p:cNvPr>
          <p:cNvGrpSpPr/>
          <p:nvPr/>
        </p:nvGrpSpPr>
        <p:grpSpPr>
          <a:xfrm>
            <a:off x="223675" y="3084858"/>
            <a:ext cx="176400" cy="263090"/>
            <a:chOff x="519725" y="1778180"/>
            <a:chExt cx="176400" cy="263090"/>
          </a:xfrm>
        </p:grpSpPr>
        <p:sp>
          <p:nvSpPr>
            <p:cNvPr id="20" name="Google Shape;659;p45">
              <a:extLst>
                <a:ext uri="{FF2B5EF4-FFF2-40B4-BE49-F238E27FC236}">
                  <a16:creationId xmlns:a16="http://schemas.microsoft.com/office/drawing/2014/main" id="{4EFF9E63-2251-B2E9-F674-0C0260007DE4}"/>
                </a:ext>
              </a:extLst>
            </p:cNvPr>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0;p45">
              <a:extLst>
                <a:ext uri="{FF2B5EF4-FFF2-40B4-BE49-F238E27FC236}">
                  <a16:creationId xmlns:a16="http://schemas.microsoft.com/office/drawing/2014/main" id="{EFE00254-13AC-C25A-735D-4EC7C549DBD5}"/>
                </a:ext>
              </a:extLst>
            </p:cNvPr>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61;p45">
            <a:extLst>
              <a:ext uri="{FF2B5EF4-FFF2-40B4-BE49-F238E27FC236}">
                <a16:creationId xmlns:a16="http://schemas.microsoft.com/office/drawing/2014/main" id="{52C9D0BB-50C8-283A-BF6E-D0B3A9F7473C}"/>
              </a:ext>
            </a:extLst>
          </p:cNvPr>
          <p:cNvGrpSpPr/>
          <p:nvPr/>
        </p:nvGrpSpPr>
        <p:grpSpPr>
          <a:xfrm>
            <a:off x="218275" y="3807724"/>
            <a:ext cx="187200" cy="159600"/>
            <a:chOff x="508825" y="2429151"/>
            <a:chExt cx="187200" cy="159600"/>
          </a:xfrm>
        </p:grpSpPr>
        <p:sp>
          <p:nvSpPr>
            <p:cNvPr id="24" name="Google Shape;662;p45">
              <a:extLst>
                <a:ext uri="{FF2B5EF4-FFF2-40B4-BE49-F238E27FC236}">
                  <a16:creationId xmlns:a16="http://schemas.microsoft.com/office/drawing/2014/main" id="{678CA8BB-F190-7D93-E788-B67FA48406BF}"/>
                </a:ext>
              </a:extLst>
            </p:cNvPr>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3;p45">
              <a:extLst>
                <a:ext uri="{FF2B5EF4-FFF2-40B4-BE49-F238E27FC236}">
                  <a16:creationId xmlns:a16="http://schemas.microsoft.com/office/drawing/2014/main" id="{2AAD7702-E69C-3B05-0553-01113CF8A411}"/>
                </a:ext>
              </a:extLst>
            </p:cNvPr>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1" name="Google Shape;664;p45">
            <a:extLst>
              <a:ext uri="{FF2B5EF4-FFF2-40B4-BE49-F238E27FC236}">
                <a16:creationId xmlns:a16="http://schemas.microsoft.com/office/drawing/2014/main" id="{52EC7A33-7501-B9DC-FA9C-4197A27FFAF3}"/>
              </a:ext>
            </a:extLst>
          </p:cNvPr>
          <p:cNvGrpSpPr/>
          <p:nvPr/>
        </p:nvGrpSpPr>
        <p:grpSpPr>
          <a:xfrm>
            <a:off x="223675" y="4427100"/>
            <a:ext cx="176400" cy="176400"/>
            <a:chOff x="514225" y="2875375"/>
            <a:chExt cx="176400" cy="176400"/>
          </a:xfrm>
        </p:grpSpPr>
        <p:sp>
          <p:nvSpPr>
            <p:cNvPr id="28" name="Google Shape;665;p45">
              <a:extLst>
                <a:ext uri="{FF2B5EF4-FFF2-40B4-BE49-F238E27FC236}">
                  <a16:creationId xmlns:a16="http://schemas.microsoft.com/office/drawing/2014/main" id="{6E666FBA-5CDC-80EE-F92A-584CD1FAB44F}"/>
                </a:ext>
              </a:extLst>
            </p:cNvPr>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666;p45">
              <a:extLst>
                <a:ext uri="{FF2B5EF4-FFF2-40B4-BE49-F238E27FC236}">
                  <a16:creationId xmlns:a16="http://schemas.microsoft.com/office/drawing/2014/main" id="{7D2C4735-403E-73AF-C4F2-53F3470189BA}"/>
                </a:ext>
              </a:extLst>
            </p:cNvPr>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0" name="Google Shape;667;p45">
              <a:extLst>
                <a:ext uri="{FF2B5EF4-FFF2-40B4-BE49-F238E27FC236}">
                  <a16:creationId xmlns:a16="http://schemas.microsoft.com/office/drawing/2014/main" id="{6B96E512-27EF-008B-55F8-7B0A93B448FA}"/>
                </a:ext>
              </a:extLst>
            </p:cNvPr>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3" name="Google Shape;672;p45">
            <a:hlinkClick r:id="" action="ppaction://hlinkshowjump?jump=nextslide"/>
            <a:extLst>
              <a:ext uri="{FF2B5EF4-FFF2-40B4-BE49-F238E27FC236}">
                <a16:creationId xmlns:a16="http://schemas.microsoft.com/office/drawing/2014/main" id="{74D337FD-056E-21F8-C451-C53CE5ADF454}"/>
              </a:ext>
            </a:extLst>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673;p45">
            <a:extLst>
              <a:ext uri="{FF2B5EF4-FFF2-40B4-BE49-F238E27FC236}">
                <a16:creationId xmlns:a16="http://schemas.microsoft.com/office/drawing/2014/main" id="{8655AE59-9172-25C0-3CD2-101ADF0A4E87}"/>
              </a:ext>
            </a:extLst>
          </p:cNvPr>
          <p:cNvGrpSpPr/>
          <p:nvPr/>
        </p:nvGrpSpPr>
        <p:grpSpPr>
          <a:xfrm rot="10800000">
            <a:off x="8745326" y="4425438"/>
            <a:ext cx="119400" cy="54900"/>
            <a:chOff x="8645564" y="4373138"/>
            <a:chExt cx="119400" cy="54900"/>
          </a:xfrm>
        </p:grpSpPr>
        <p:cxnSp>
          <p:nvCxnSpPr>
            <p:cNvPr id="35" name="Google Shape;674;p45">
              <a:extLst>
                <a:ext uri="{FF2B5EF4-FFF2-40B4-BE49-F238E27FC236}">
                  <a16:creationId xmlns:a16="http://schemas.microsoft.com/office/drawing/2014/main" id="{416181BB-4EA9-B557-921C-9FEC0748BBE6}"/>
                </a:ext>
              </a:extLst>
            </p:cNvPr>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36" name="Google Shape;675;p45">
              <a:extLst>
                <a:ext uri="{FF2B5EF4-FFF2-40B4-BE49-F238E27FC236}">
                  <a16:creationId xmlns:a16="http://schemas.microsoft.com/office/drawing/2014/main" id="{147231A7-3BFB-BE00-AF53-402DEC3EA664}"/>
                </a:ext>
              </a:extLst>
            </p:cNvPr>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9" name="Google Shape;681;p45">
            <a:hlinkClick r:id="" action="ppaction://hlinkshowjump?jump=previousslide"/>
            <a:extLst>
              <a:ext uri="{FF2B5EF4-FFF2-40B4-BE49-F238E27FC236}">
                <a16:creationId xmlns:a16="http://schemas.microsoft.com/office/drawing/2014/main" id="{4ADF3ECE-71CB-EEE0-3F58-C1D84A58C7AB}"/>
              </a:ext>
            </a:extLst>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682;p45">
            <a:extLst>
              <a:ext uri="{FF2B5EF4-FFF2-40B4-BE49-F238E27FC236}">
                <a16:creationId xmlns:a16="http://schemas.microsoft.com/office/drawing/2014/main" id="{52F051C3-4051-EE20-0E61-657FB1B3446F}"/>
              </a:ext>
            </a:extLst>
          </p:cNvPr>
          <p:cNvGrpSpPr/>
          <p:nvPr/>
        </p:nvGrpSpPr>
        <p:grpSpPr>
          <a:xfrm>
            <a:off x="8745348" y="3979338"/>
            <a:ext cx="119400" cy="54900"/>
            <a:chOff x="8745348" y="3979338"/>
            <a:chExt cx="119400" cy="54900"/>
          </a:xfrm>
        </p:grpSpPr>
        <p:cxnSp>
          <p:nvCxnSpPr>
            <p:cNvPr id="41" name="Google Shape;683;p45">
              <a:hlinkClick r:id="" action="ppaction://hlinkshowjump?jump=previousslide"/>
              <a:extLst>
                <a:ext uri="{FF2B5EF4-FFF2-40B4-BE49-F238E27FC236}">
                  <a16:creationId xmlns:a16="http://schemas.microsoft.com/office/drawing/2014/main" id="{7A2D800B-704D-009F-1AA0-751484E67C37}"/>
                </a:ext>
              </a:extLst>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2" name="Google Shape;684;p45">
              <a:hlinkClick r:id="" action="ppaction://hlinkshowjump?jump=previousslide"/>
              <a:extLst>
                <a:ext uri="{FF2B5EF4-FFF2-40B4-BE49-F238E27FC236}">
                  <a16:creationId xmlns:a16="http://schemas.microsoft.com/office/drawing/2014/main" id="{9214E97C-4BD3-579E-93D9-EA34033CB3A3}"/>
                </a:ext>
              </a:extLst>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4" name="Google Shape;1455;p59">
            <a:extLst>
              <a:ext uri="{FF2B5EF4-FFF2-40B4-BE49-F238E27FC236}">
                <a16:creationId xmlns:a16="http://schemas.microsoft.com/office/drawing/2014/main" id="{74BEA49D-6491-4D46-99D9-6E377F1DD308}"/>
              </a:ext>
            </a:extLst>
          </p:cNvPr>
          <p:cNvSpPr txBox="1">
            <a:spLocks/>
          </p:cNvSpPr>
          <p:nvPr/>
        </p:nvSpPr>
        <p:spPr>
          <a:xfrm>
            <a:off x="7905750" y="4826620"/>
            <a:ext cx="1312970"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David</a:t>
            </a:r>
          </a:p>
        </p:txBody>
      </p:sp>
    </p:spTree>
    <p:extLst>
      <p:ext uri="{BB962C8B-B14F-4D97-AF65-F5344CB8AC3E}">
        <p14:creationId xmlns:p14="http://schemas.microsoft.com/office/powerpoint/2010/main" val="26768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6D248DA-194F-4E3C-9B2F-1D19B06B6AE5}"/>
              </a:ext>
            </a:extLst>
          </p:cNvPr>
          <p:cNvSpPr txBox="1">
            <a:spLocks/>
          </p:cNvSpPr>
          <p:nvPr/>
        </p:nvSpPr>
        <p:spPr>
          <a:xfrm>
            <a:off x="648000" y="261669"/>
            <a:ext cx="8496000" cy="8527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l"/>
            <a:r>
              <a:rPr lang="en-US"/>
              <a:t>Comparing associations between customers who stay and left the company</a:t>
            </a:r>
          </a:p>
        </p:txBody>
      </p:sp>
      <p:pic>
        <p:nvPicPr>
          <p:cNvPr id="6" name="Picture 5">
            <a:extLst>
              <a:ext uri="{FF2B5EF4-FFF2-40B4-BE49-F238E27FC236}">
                <a16:creationId xmlns:a16="http://schemas.microsoft.com/office/drawing/2014/main" id="{972112DA-63DB-45E2-A49C-B5801357E34D}"/>
              </a:ext>
            </a:extLst>
          </p:cNvPr>
          <p:cNvPicPr>
            <a:picLocks noChangeAspect="1"/>
          </p:cNvPicPr>
          <p:nvPr/>
        </p:nvPicPr>
        <p:blipFill>
          <a:blip r:embed="rId2"/>
          <a:stretch>
            <a:fillRect/>
          </a:stretch>
        </p:blipFill>
        <p:spPr>
          <a:xfrm>
            <a:off x="792003" y="1271233"/>
            <a:ext cx="7829250" cy="1187886"/>
          </a:xfrm>
          <a:prstGeom prst="rect">
            <a:avLst/>
          </a:prstGeom>
        </p:spPr>
      </p:pic>
      <p:sp>
        <p:nvSpPr>
          <p:cNvPr id="7" name="Google Shape;984;p52">
            <a:extLst>
              <a:ext uri="{FF2B5EF4-FFF2-40B4-BE49-F238E27FC236}">
                <a16:creationId xmlns:a16="http://schemas.microsoft.com/office/drawing/2014/main" id="{EC51DF3C-3D77-47C6-8041-0EA91A55FFF0}"/>
              </a:ext>
            </a:extLst>
          </p:cNvPr>
          <p:cNvSpPr/>
          <p:nvPr/>
        </p:nvSpPr>
        <p:spPr>
          <a:xfrm>
            <a:off x="792003" y="2684382"/>
            <a:ext cx="7713822" cy="792243"/>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In the dataset containing only cases where churn = 0, internet service and unlimited data are products that often bought together</a:t>
            </a:r>
            <a:endParaRPr/>
          </a:p>
        </p:txBody>
      </p:sp>
      <p:sp>
        <p:nvSpPr>
          <p:cNvPr id="8" name="Google Shape;984;p52">
            <a:extLst>
              <a:ext uri="{FF2B5EF4-FFF2-40B4-BE49-F238E27FC236}">
                <a16:creationId xmlns:a16="http://schemas.microsoft.com/office/drawing/2014/main" id="{E854A122-8384-49E2-B41E-B5B28FC0CCBD}"/>
              </a:ext>
            </a:extLst>
          </p:cNvPr>
          <p:cNvSpPr/>
          <p:nvPr/>
        </p:nvSpPr>
        <p:spPr>
          <a:xfrm>
            <a:off x="792003" y="4344929"/>
            <a:ext cx="1320155" cy="401921"/>
          </a:xfrm>
          <a:prstGeom prst="roundRect">
            <a:avLst>
              <a:gd name="adj" fmla="val 8397"/>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a:t>
            </a:r>
            <a:endParaRPr b="1"/>
          </a:p>
        </p:txBody>
      </p:sp>
      <p:sp>
        <p:nvSpPr>
          <p:cNvPr id="9" name="Google Shape;984;p52">
            <a:extLst>
              <a:ext uri="{FF2B5EF4-FFF2-40B4-BE49-F238E27FC236}">
                <a16:creationId xmlns:a16="http://schemas.microsoft.com/office/drawing/2014/main" id="{A714B5CC-35C1-463E-AB30-A2DEA4C7485B}"/>
              </a:ext>
            </a:extLst>
          </p:cNvPr>
          <p:cNvSpPr/>
          <p:nvPr/>
        </p:nvSpPr>
        <p:spPr>
          <a:xfrm>
            <a:off x="1194057" y="4346055"/>
            <a:ext cx="4125289" cy="400795"/>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r>
              <a:rPr lang="en-US" sz="1200"/>
              <a:t>However, this does not draw any conclusion between staying with the company and buying unlimited data</a:t>
            </a:r>
          </a:p>
        </p:txBody>
      </p:sp>
      <p:sp>
        <p:nvSpPr>
          <p:cNvPr id="2" name="Google Shape;644;p45">
            <a:extLst>
              <a:ext uri="{FF2B5EF4-FFF2-40B4-BE49-F238E27FC236}">
                <a16:creationId xmlns:a16="http://schemas.microsoft.com/office/drawing/2014/main" id="{EBFB66A2-E9C4-0E54-7A9F-92C1794FAB92}"/>
              </a:ext>
            </a:extLst>
          </p:cNvPr>
          <p:cNvSpPr/>
          <p:nvPr/>
        </p:nvSpPr>
        <p:spPr>
          <a:xfrm rot="162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649;p45">
            <a:extLst>
              <a:ext uri="{FF2B5EF4-FFF2-40B4-BE49-F238E27FC236}">
                <a16:creationId xmlns:a16="http://schemas.microsoft.com/office/drawing/2014/main" id="{41A6A0AB-AD45-450B-4811-B196E2822C2F}"/>
              </a:ext>
            </a:extLst>
          </p:cNvPr>
          <p:cNvGrpSpPr/>
          <p:nvPr/>
        </p:nvGrpSpPr>
        <p:grpSpPr>
          <a:xfrm>
            <a:off x="192329" y="1823751"/>
            <a:ext cx="239087" cy="182056"/>
            <a:chOff x="359175" y="637250"/>
            <a:chExt cx="255300" cy="194400"/>
          </a:xfrm>
        </p:grpSpPr>
        <p:grpSp>
          <p:nvGrpSpPr>
            <p:cNvPr id="12" name="Google Shape;650;p45">
              <a:extLst>
                <a:ext uri="{FF2B5EF4-FFF2-40B4-BE49-F238E27FC236}">
                  <a16:creationId xmlns:a16="http://schemas.microsoft.com/office/drawing/2014/main" id="{D552C36A-80C3-9663-D92A-A88488984AFE}"/>
                </a:ext>
              </a:extLst>
            </p:cNvPr>
            <p:cNvGrpSpPr/>
            <p:nvPr/>
          </p:nvGrpSpPr>
          <p:grpSpPr>
            <a:xfrm>
              <a:off x="359175" y="637250"/>
              <a:ext cx="255300" cy="78000"/>
              <a:chOff x="648300" y="324950"/>
              <a:chExt cx="255300" cy="78000"/>
            </a:xfrm>
          </p:grpSpPr>
          <p:cxnSp>
            <p:nvCxnSpPr>
              <p:cNvPr id="14" name="Google Shape;651;p45">
                <a:extLst>
                  <a:ext uri="{FF2B5EF4-FFF2-40B4-BE49-F238E27FC236}">
                    <a16:creationId xmlns:a16="http://schemas.microsoft.com/office/drawing/2014/main" id="{0E462CCB-9EB2-E471-AF57-B97981A60DA2}"/>
                  </a:ext>
                </a:extLst>
              </p:cNvPr>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5" name="Google Shape;652;p45">
                <a:extLst>
                  <a:ext uri="{FF2B5EF4-FFF2-40B4-BE49-F238E27FC236}">
                    <a16:creationId xmlns:a16="http://schemas.microsoft.com/office/drawing/2014/main" id="{9FADF2D9-76B3-EC14-9BD5-2C25A6CB4B53}"/>
                  </a:ext>
                </a:extLst>
              </p:cNvPr>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3" name="Google Shape;653;p45">
              <a:extLst>
                <a:ext uri="{FF2B5EF4-FFF2-40B4-BE49-F238E27FC236}">
                  <a16:creationId xmlns:a16="http://schemas.microsoft.com/office/drawing/2014/main" id="{2DF8EBE9-84EE-48B6-5B83-22C64FFC3611}"/>
                </a:ext>
              </a:extLst>
            </p:cNvPr>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 name="Google Shape;654;p45">
            <a:extLst>
              <a:ext uri="{FF2B5EF4-FFF2-40B4-BE49-F238E27FC236}">
                <a16:creationId xmlns:a16="http://schemas.microsoft.com/office/drawing/2014/main" id="{EEF372E5-C16E-0C70-7206-511C889EB012}"/>
              </a:ext>
            </a:extLst>
          </p:cNvPr>
          <p:cNvGrpSpPr/>
          <p:nvPr/>
        </p:nvGrpSpPr>
        <p:grpSpPr>
          <a:xfrm>
            <a:off x="223704" y="2465582"/>
            <a:ext cx="176342" cy="159500"/>
            <a:chOff x="518158" y="1088300"/>
            <a:chExt cx="176342" cy="159500"/>
          </a:xfrm>
        </p:grpSpPr>
        <p:cxnSp>
          <p:nvCxnSpPr>
            <p:cNvPr id="17" name="Google Shape;655;p45">
              <a:extLst>
                <a:ext uri="{FF2B5EF4-FFF2-40B4-BE49-F238E27FC236}">
                  <a16:creationId xmlns:a16="http://schemas.microsoft.com/office/drawing/2014/main" id="{26F939D0-7C3A-267B-99C2-476079AA948D}"/>
                </a:ext>
              </a:extLst>
            </p:cNvPr>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8" name="Google Shape;656;p45">
              <a:extLst>
                <a:ext uri="{FF2B5EF4-FFF2-40B4-BE49-F238E27FC236}">
                  <a16:creationId xmlns:a16="http://schemas.microsoft.com/office/drawing/2014/main" id="{59F8C6F2-3856-65E3-85DA-DF31D8C6DBF3}"/>
                </a:ext>
              </a:extLst>
            </p:cNvPr>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9" name="Google Shape;657;p45">
              <a:extLst>
                <a:ext uri="{FF2B5EF4-FFF2-40B4-BE49-F238E27FC236}">
                  <a16:creationId xmlns:a16="http://schemas.microsoft.com/office/drawing/2014/main" id="{52093B55-8AEA-6C8B-7190-5AC9C9BE5C5D}"/>
                </a:ext>
              </a:extLst>
            </p:cNvPr>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3" name="Google Shape;658;p45">
            <a:extLst>
              <a:ext uri="{FF2B5EF4-FFF2-40B4-BE49-F238E27FC236}">
                <a16:creationId xmlns:a16="http://schemas.microsoft.com/office/drawing/2014/main" id="{CF486A0B-9410-2E77-3BD9-199BF5688914}"/>
              </a:ext>
            </a:extLst>
          </p:cNvPr>
          <p:cNvGrpSpPr/>
          <p:nvPr/>
        </p:nvGrpSpPr>
        <p:grpSpPr>
          <a:xfrm>
            <a:off x="223675" y="3084858"/>
            <a:ext cx="176400" cy="263090"/>
            <a:chOff x="519725" y="1778180"/>
            <a:chExt cx="176400" cy="263090"/>
          </a:xfrm>
        </p:grpSpPr>
        <p:sp>
          <p:nvSpPr>
            <p:cNvPr id="21" name="Google Shape;659;p45">
              <a:extLst>
                <a:ext uri="{FF2B5EF4-FFF2-40B4-BE49-F238E27FC236}">
                  <a16:creationId xmlns:a16="http://schemas.microsoft.com/office/drawing/2014/main" id="{53F9C565-9D49-F4A2-DA1C-579732FF9D44}"/>
                </a:ext>
              </a:extLst>
            </p:cNvPr>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0;p45">
              <a:extLst>
                <a:ext uri="{FF2B5EF4-FFF2-40B4-BE49-F238E27FC236}">
                  <a16:creationId xmlns:a16="http://schemas.microsoft.com/office/drawing/2014/main" id="{25E4864E-5267-AC65-9562-E459E7432242}"/>
                </a:ext>
              </a:extLst>
            </p:cNvPr>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661;p45">
            <a:extLst>
              <a:ext uri="{FF2B5EF4-FFF2-40B4-BE49-F238E27FC236}">
                <a16:creationId xmlns:a16="http://schemas.microsoft.com/office/drawing/2014/main" id="{7FEE35E1-D4B2-16AF-C210-036ADF9032D8}"/>
              </a:ext>
            </a:extLst>
          </p:cNvPr>
          <p:cNvGrpSpPr/>
          <p:nvPr/>
        </p:nvGrpSpPr>
        <p:grpSpPr>
          <a:xfrm>
            <a:off x="218275" y="3807724"/>
            <a:ext cx="187200" cy="159600"/>
            <a:chOff x="508825" y="2429151"/>
            <a:chExt cx="187200" cy="159600"/>
          </a:xfrm>
        </p:grpSpPr>
        <p:sp>
          <p:nvSpPr>
            <p:cNvPr id="25" name="Google Shape;662;p45">
              <a:extLst>
                <a:ext uri="{FF2B5EF4-FFF2-40B4-BE49-F238E27FC236}">
                  <a16:creationId xmlns:a16="http://schemas.microsoft.com/office/drawing/2014/main" id="{70C875B2-C27A-01C4-DC2D-75610773CDAB}"/>
                </a:ext>
              </a:extLst>
            </p:cNvPr>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3;p45">
              <a:extLst>
                <a:ext uri="{FF2B5EF4-FFF2-40B4-BE49-F238E27FC236}">
                  <a16:creationId xmlns:a16="http://schemas.microsoft.com/office/drawing/2014/main" id="{64173591-E537-CDAE-2E14-DE041EC56854}"/>
                </a:ext>
              </a:extLst>
            </p:cNvPr>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2" name="Google Shape;664;p45">
            <a:extLst>
              <a:ext uri="{FF2B5EF4-FFF2-40B4-BE49-F238E27FC236}">
                <a16:creationId xmlns:a16="http://schemas.microsoft.com/office/drawing/2014/main" id="{1B4D34A9-CE7C-17BE-A524-2E68121B79DB}"/>
              </a:ext>
            </a:extLst>
          </p:cNvPr>
          <p:cNvGrpSpPr/>
          <p:nvPr/>
        </p:nvGrpSpPr>
        <p:grpSpPr>
          <a:xfrm>
            <a:off x="223675" y="4427100"/>
            <a:ext cx="176400" cy="176400"/>
            <a:chOff x="514225" y="2875375"/>
            <a:chExt cx="176400" cy="176400"/>
          </a:xfrm>
        </p:grpSpPr>
        <p:sp>
          <p:nvSpPr>
            <p:cNvPr id="29" name="Google Shape;665;p45">
              <a:extLst>
                <a:ext uri="{FF2B5EF4-FFF2-40B4-BE49-F238E27FC236}">
                  <a16:creationId xmlns:a16="http://schemas.microsoft.com/office/drawing/2014/main" id="{D8D27727-C732-26DE-BB01-555002116E9E}"/>
                </a:ext>
              </a:extLst>
            </p:cNvPr>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666;p45">
              <a:extLst>
                <a:ext uri="{FF2B5EF4-FFF2-40B4-BE49-F238E27FC236}">
                  <a16:creationId xmlns:a16="http://schemas.microsoft.com/office/drawing/2014/main" id="{EA9A1335-4ED1-C6E3-8964-C451EDB8D157}"/>
                </a:ext>
              </a:extLst>
            </p:cNvPr>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1" name="Google Shape;667;p45">
              <a:extLst>
                <a:ext uri="{FF2B5EF4-FFF2-40B4-BE49-F238E27FC236}">
                  <a16:creationId xmlns:a16="http://schemas.microsoft.com/office/drawing/2014/main" id="{3E087BBA-427B-8B25-7EC2-61F20075ED93}"/>
                </a:ext>
              </a:extLst>
            </p:cNvPr>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4" name="Google Shape;672;p45">
            <a:hlinkClick r:id="" action="ppaction://hlinkshowjump?jump=nextslide"/>
            <a:extLst>
              <a:ext uri="{FF2B5EF4-FFF2-40B4-BE49-F238E27FC236}">
                <a16:creationId xmlns:a16="http://schemas.microsoft.com/office/drawing/2014/main" id="{22855CDC-67EB-E097-DE07-FC56244A4679}"/>
              </a:ext>
            </a:extLst>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673;p45">
            <a:extLst>
              <a:ext uri="{FF2B5EF4-FFF2-40B4-BE49-F238E27FC236}">
                <a16:creationId xmlns:a16="http://schemas.microsoft.com/office/drawing/2014/main" id="{15159D76-191C-D70B-5FEF-68F4135ABFA6}"/>
              </a:ext>
            </a:extLst>
          </p:cNvPr>
          <p:cNvGrpSpPr/>
          <p:nvPr/>
        </p:nvGrpSpPr>
        <p:grpSpPr>
          <a:xfrm rot="10800000">
            <a:off x="8745326" y="4425438"/>
            <a:ext cx="119400" cy="54900"/>
            <a:chOff x="8645564" y="4373138"/>
            <a:chExt cx="119400" cy="54900"/>
          </a:xfrm>
        </p:grpSpPr>
        <p:cxnSp>
          <p:nvCxnSpPr>
            <p:cNvPr id="36" name="Google Shape;674;p45">
              <a:extLst>
                <a:ext uri="{FF2B5EF4-FFF2-40B4-BE49-F238E27FC236}">
                  <a16:creationId xmlns:a16="http://schemas.microsoft.com/office/drawing/2014/main" id="{7690DE41-0083-0991-0CED-2EA2D57D961C}"/>
                </a:ext>
              </a:extLst>
            </p:cNvPr>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37" name="Google Shape;675;p45">
              <a:extLst>
                <a:ext uri="{FF2B5EF4-FFF2-40B4-BE49-F238E27FC236}">
                  <a16:creationId xmlns:a16="http://schemas.microsoft.com/office/drawing/2014/main" id="{7AE93625-5F97-9542-A61C-67FF02E48D50}"/>
                </a:ext>
              </a:extLst>
            </p:cNvPr>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0" name="Google Shape;681;p45">
            <a:hlinkClick r:id="" action="ppaction://hlinkshowjump?jump=previousslide"/>
            <a:extLst>
              <a:ext uri="{FF2B5EF4-FFF2-40B4-BE49-F238E27FC236}">
                <a16:creationId xmlns:a16="http://schemas.microsoft.com/office/drawing/2014/main" id="{F12B5C6A-7714-ACDB-2271-579DD472A22E}"/>
              </a:ext>
            </a:extLst>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682;p45">
            <a:extLst>
              <a:ext uri="{FF2B5EF4-FFF2-40B4-BE49-F238E27FC236}">
                <a16:creationId xmlns:a16="http://schemas.microsoft.com/office/drawing/2014/main" id="{592C5614-B2BB-5934-2260-6191ECC46029}"/>
              </a:ext>
            </a:extLst>
          </p:cNvPr>
          <p:cNvGrpSpPr/>
          <p:nvPr/>
        </p:nvGrpSpPr>
        <p:grpSpPr>
          <a:xfrm>
            <a:off x="8745348" y="3979338"/>
            <a:ext cx="119400" cy="54900"/>
            <a:chOff x="8745348" y="3979338"/>
            <a:chExt cx="119400" cy="54900"/>
          </a:xfrm>
        </p:grpSpPr>
        <p:cxnSp>
          <p:nvCxnSpPr>
            <p:cNvPr id="42" name="Google Shape;683;p45">
              <a:hlinkClick r:id="" action="ppaction://hlinkshowjump?jump=previousslide"/>
              <a:extLst>
                <a:ext uri="{FF2B5EF4-FFF2-40B4-BE49-F238E27FC236}">
                  <a16:creationId xmlns:a16="http://schemas.microsoft.com/office/drawing/2014/main" id="{9C2577FF-007C-F8FA-EE6B-CA5507DB5303}"/>
                </a:ext>
              </a:extLst>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3" name="Google Shape;684;p45">
              <a:hlinkClick r:id="" action="ppaction://hlinkshowjump?jump=previousslide"/>
              <a:extLst>
                <a:ext uri="{FF2B5EF4-FFF2-40B4-BE49-F238E27FC236}">
                  <a16:creationId xmlns:a16="http://schemas.microsoft.com/office/drawing/2014/main" id="{0F279327-3DCF-F7FB-F2CF-196000D9D992}"/>
                </a:ext>
              </a:extLst>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5" name="Google Shape;1455;p59">
            <a:extLst>
              <a:ext uri="{FF2B5EF4-FFF2-40B4-BE49-F238E27FC236}">
                <a16:creationId xmlns:a16="http://schemas.microsoft.com/office/drawing/2014/main" id="{D8DF50A3-2F02-4097-AF1B-FE4FA2D6CE01}"/>
              </a:ext>
            </a:extLst>
          </p:cNvPr>
          <p:cNvSpPr txBox="1">
            <a:spLocks/>
          </p:cNvSpPr>
          <p:nvPr/>
        </p:nvSpPr>
        <p:spPr>
          <a:xfrm>
            <a:off x="7905750" y="4826620"/>
            <a:ext cx="1312970"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David</a:t>
            </a:r>
          </a:p>
        </p:txBody>
      </p:sp>
    </p:spTree>
    <p:extLst>
      <p:ext uri="{BB962C8B-B14F-4D97-AF65-F5344CB8AC3E}">
        <p14:creationId xmlns:p14="http://schemas.microsoft.com/office/powerpoint/2010/main" val="3426194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1"/>
          <p:cNvSpPr/>
          <p:nvPr/>
        </p:nvSpPr>
        <p:spPr>
          <a:xfrm>
            <a:off x="1766903" y="1357575"/>
            <a:ext cx="2698994" cy="1420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5080883" y="1397074"/>
            <a:ext cx="2822714" cy="1420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1"/>
          <p:cNvSpPr/>
          <p:nvPr/>
        </p:nvSpPr>
        <p:spPr>
          <a:xfrm>
            <a:off x="1766903" y="3059550"/>
            <a:ext cx="2698994" cy="1420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1"/>
          <p:cNvSpPr/>
          <p:nvPr/>
        </p:nvSpPr>
        <p:spPr>
          <a:xfrm>
            <a:off x="5080883" y="3099049"/>
            <a:ext cx="2822714" cy="1420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1"/>
          <p:cNvSpPr/>
          <p:nvPr/>
        </p:nvSpPr>
        <p:spPr>
          <a:xfrm>
            <a:off x="1359764" y="1117850"/>
            <a:ext cx="642000" cy="642000"/>
          </a:xfrm>
          <a:prstGeom prst="ellipse">
            <a:avLst/>
          </a:prstGeom>
          <a:gradFill>
            <a:gsLst>
              <a:gs pos="0">
                <a:schemeClr val="l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1"/>
          <p:cNvSpPr/>
          <p:nvPr/>
        </p:nvSpPr>
        <p:spPr>
          <a:xfrm>
            <a:off x="1359764" y="2754303"/>
            <a:ext cx="642000" cy="6420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1"/>
          <p:cNvSpPr/>
          <p:nvPr/>
        </p:nvSpPr>
        <p:spPr>
          <a:xfrm>
            <a:off x="4714206" y="1107130"/>
            <a:ext cx="642000" cy="642000"/>
          </a:xfrm>
          <a:prstGeom prst="ellipse">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p:nvPr/>
        </p:nvSpPr>
        <p:spPr>
          <a:xfrm>
            <a:off x="4714209" y="2859282"/>
            <a:ext cx="642000" cy="642000"/>
          </a:xfrm>
          <a:prstGeom prst="ellipse">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1"/>
          <p:cNvSpPr txBox="1">
            <a:spLocks noGrp="1"/>
          </p:cNvSpPr>
          <p:nvPr>
            <p:ph type="title" idx="2"/>
          </p:nvPr>
        </p:nvSpPr>
        <p:spPr>
          <a:xfrm>
            <a:off x="1359764" y="1179800"/>
            <a:ext cx="642000" cy="5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a:t>01</a:t>
            </a:r>
            <a:endParaRPr/>
          </a:p>
        </p:txBody>
      </p:sp>
      <p:sp>
        <p:nvSpPr>
          <p:cNvPr id="459" name="Google Shape;459;p41"/>
          <p:cNvSpPr txBox="1">
            <a:spLocks noGrp="1"/>
          </p:cNvSpPr>
          <p:nvPr>
            <p:ph type="title" idx="3"/>
          </p:nvPr>
        </p:nvSpPr>
        <p:spPr>
          <a:xfrm>
            <a:off x="1339720" y="2817874"/>
            <a:ext cx="642000" cy="5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a:t>03</a:t>
            </a:r>
            <a:endParaRPr/>
          </a:p>
        </p:txBody>
      </p:sp>
      <p:sp>
        <p:nvSpPr>
          <p:cNvPr id="460" name="Google Shape;460;p41"/>
          <p:cNvSpPr txBox="1">
            <a:spLocks noGrp="1"/>
          </p:cNvSpPr>
          <p:nvPr>
            <p:ph type="title" idx="4"/>
          </p:nvPr>
        </p:nvSpPr>
        <p:spPr>
          <a:xfrm>
            <a:off x="4714206" y="1165634"/>
            <a:ext cx="642000" cy="5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a:t>02</a:t>
            </a:r>
            <a:endParaRPr/>
          </a:p>
        </p:txBody>
      </p:sp>
      <p:sp>
        <p:nvSpPr>
          <p:cNvPr id="461" name="Google Shape;461;p41"/>
          <p:cNvSpPr txBox="1">
            <a:spLocks noGrp="1"/>
          </p:cNvSpPr>
          <p:nvPr>
            <p:ph type="title" idx="5"/>
          </p:nvPr>
        </p:nvSpPr>
        <p:spPr>
          <a:xfrm>
            <a:off x="4714206" y="2921224"/>
            <a:ext cx="642000" cy="51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a:t>04</a:t>
            </a:r>
            <a:endParaRPr/>
          </a:p>
        </p:txBody>
      </p:sp>
      <p:sp>
        <p:nvSpPr>
          <p:cNvPr id="462" name="Google Shape;462;p41"/>
          <p:cNvSpPr txBox="1">
            <a:spLocks noGrp="1"/>
          </p:cNvSpPr>
          <p:nvPr>
            <p:ph type="title" idx="6"/>
          </p:nvPr>
        </p:nvSpPr>
        <p:spPr>
          <a:xfrm>
            <a:off x="1929416" y="1578154"/>
            <a:ext cx="2355516" cy="4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Introduction and Objectives</a:t>
            </a:r>
            <a:endParaRPr/>
          </a:p>
        </p:txBody>
      </p:sp>
      <p:sp>
        <p:nvSpPr>
          <p:cNvPr id="463" name="Google Shape;463;p41"/>
          <p:cNvSpPr txBox="1">
            <a:spLocks noGrp="1"/>
          </p:cNvSpPr>
          <p:nvPr>
            <p:ph type="title" idx="7"/>
          </p:nvPr>
        </p:nvSpPr>
        <p:spPr>
          <a:xfrm>
            <a:off x="1904293" y="3286595"/>
            <a:ext cx="2561604" cy="4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Business Problem and Analysis</a:t>
            </a:r>
            <a:endParaRPr/>
          </a:p>
        </p:txBody>
      </p:sp>
      <p:sp>
        <p:nvSpPr>
          <p:cNvPr id="464" name="Google Shape;464;p41"/>
          <p:cNvSpPr txBox="1">
            <a:spLocks noGrp="1"/>
          </p:cNvSpPr>
          <p:nvPr>
            <p:ph type="title" idx="8"/>
          </p:nvPr>
        </p:nvSpPr>
        <p:spPr>
          <a:xfrm>
            <a:off x="5293446" y="1624796"/>
            <a:ext cx="1919437" cy="4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t>Key Trends in Data</a:t>
            </a:r>
            <a:endParaRPr/>
          </a:p>
        </p:txBody>
      </p:sp>
      <p:sp>
        <p:nvSpPr>
          <p:cNvPr id="465" name="Google Shape;465;p41"/>
          <p:cNvSpPr txBox="1">
            <a:spLocks noGrp="1"/>
          </p:cNvSpPr>
          <p:nvPr>
            <p:ph type="title" idx="9"/>
          </p:nvPr>
        </p:nvSpPr>
        <p:spPr>
          <a:xfrm>
            <a:off x="5321371" y="3286595"/>
            <a:ext cx="2707342" cy="46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00"/>
              <a:t>Recommendations and Conclusions</a:t>
            </a:r>
            <a:endParaRPr/>
          </a:p>
        </p:txBody>
      </p:sp>
      <p:sp>
        <p:nvSpPr>
          <p:cNvPr id="466" name="Google Shape;466;p41"/>
          <p:cNvSpPr txBox="1">
            <a:spLocks noGrp="1"/>
          </p:cNvSpPr>
          <p:nvPr>
            <p:ph type="subTitle" idx="1"/>
          </p:nvPr>
        </p:nvSpPr>
        <p:spPr>
          <a:xfrm>
            <a:off x="1929420" y="2011804"/>
            <a:ext cx="2245500" cy="723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chemeClr val="dk1"/>
                </a:solidFill>
              </a:rPr>
              <a:t>Overview of AT&amp;T</a:t>
            </a:r>
            <a:endParaRPr>
              <a:solidFill>
                <a:schemeClr val="dk1"/>
              </a:solidFill>
            </a:endParaRPr>
          </a:p>
        </p:txBody>
      </p:sp>
      <p:sp>
        <p:nvSpPr>
          <p:cNvPr id="467" name="Google Shape;467;p41"/>
          <p:cNvSpPr txBox="1">
            <a:spLocks noGrp="1"/>
          </p:cNvSpPr>
          <p:nvPr>
            <p:ph type="subTitle" idx="13"/>
          </p:nvPr>
        </p:nvSpPr>
        <p:spPr>
          <a:xfrm>
            <a:off x="5293458" y="2065590"/>
            <a:ext cx="2245500" cy="723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chemeClr val="dk1"/>
                </a:solidFill>
              </a:rPr>
              <a:t>Visualisation of Data</a:t>
            </a:r>
            <a:endParaRPr>
              <a:solidFill>
                <a:schemeClr val="dk1"/>
              </a:solidFill>
            </a:endParaRPr>
          </a:p>
        </p:txBody>
      </p:sp>
      <p:sp>
        <p:nvSpPr>
          <p:cNvPr id="468" name="Google Shape;468;p41"/>
          <p:cNvSpPr txBox="1">
            <a:spLocks noGrp="1"/>
          </p:cNvSpPr>
          <p:nvPr>
            <p:ph type="subTitle" idx="14"/>
          </p:nvPr>
        </p:nvSpPr>
        <p:spPr>
          <a:xfrm>
            <a:off x="1900845" y="3746392"/>
            <a:ext cx="2245500" cy="723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chemeClr val="dk1"/>
                </a:solidFill>
              </a:rPr>
              <a:t>The Project Problem Statements</a:t>
            </a:r>
            <a:endParaRPr>
              <a:solidFill>
                <a:schemeClr val="dk1"/>
              </a:solidFill>
            </a:endParaRPr>
          </a:p>
        </p:txBody>
      </p:sp>
      <p:sp>
        <p:nvSpPr>
          <p:cNvPr id="469" name="Google Shape;469;p41"/>
          <p:cNvSpPr txBox="1">
            <a:spLocks noGrp="1"/>
          </p:cNvSpPr>
          <p:nvPr>
            <p:ph type="subTitle" idx="15"/>
          </p:nvPr>
        </p:nvSpPr>
        <p:spPr>
          <a:xfrm>
            <a:off x="5357080" y="3676933"/>
            <a:ext cx="2245500" cy="723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solidFill>
                  <a:schemeClr val="dk1"/>
                </a:solidFill>
              </a:rPr>
              <a:t>Strategies for AT&amp;T</a:t>
            </a:r>
            <a:endParaRPr>
              <a:solidFill>
                <a:schemeClr val="dk1"/>
              </a:solidFill>
            </a:endParaRPr>
          </a:p>
        </p:txBody>
      </p:sp>
      <p:sp>
        <p:nvSpPr>
          <p:cNvPr id="470" name="Google Shape;470;p41"/>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 name="Google Shape;471;p41"/>
          <p:cNvGrpSpPr/>
          <p:nvPr/>
        </p:nvGrpSpPr>
        <p:grpSpPr>
          <a:xfrm>
            <a:off x="192327" y="335373"/>
            <a:ext cx="239095" cy="171413"/>
            <a:chOff x="-1593925" y="-140225"/>
            <a:chExt cx="331800" cy="237875"/>
          </a:xfrm>
        </p:grpSpPr>
        <p:cxnSp>
          <p:nvCxnSpPr>
            <p:cNvPr id="472" name="Google Shape;472;p41"/>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473" name="Google Shape;473;p41"/>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474" name="Google Shape;474;p41"/>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475" name="Google Shape;475;p41"/>
          <p:cNvGrpSpPr/>
          <p:nvPr/>
        </p:nvGrpSpPr>
        <p:grpSpPr>
          <a:xfrm>
            <a:off x="192331" y="1823751"/>
            <a:ext cx="239088" cy="182056"/>
            <a:chOff x="359175" y="637250"/>
            <a:chExt cx="255300" cy="194400"/>
          </a:xfrm>
        </p:grpSpPr>
        <p:grpSp>
          <p:nvGrpSpPr>
            <p:cNvPr id="476" name="Google Shape;476;p41"/>
            <p:cNvGrpSpPr/>
            <p:nvPr/>
          </p:nvGrpSpPr>
          <p:grpSpPr>
            <a:xfrm>
              <a:off x="359175" y="637250"/>
              <a:ext cx="255300" cy="78000"/>
              <a:chOff x="648300" y="324950"/>
              <a:chExt cx="255300" cy="78000"/>
            </a:xfrm>
          </p:grpSpPr>
          <p:cxnSp>
            <p:nvCxnSpPr>
              <p:cNvPr id="477" name="Google Shape;477;p41"/>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478" name="Google Shape;478;p41"/>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479" name="Google Shape;479;p41"/>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480" name="Google Shape;480;p41"/>
          <p:cNvGrpSpPr/>
          <p:nvPr/>
        </p:nvGrpSpPr>
        <p:grpSpPr>
          <a:xfrm>
            <a:off x="223704" y="2465582"/>
            <a:ext cx="176342" cy="159500"/>
            <a:chOff x="518158" y="1088300"/>
            <a:chExt cx="176342" cy="159500"/>
          </a:xfrm>
        </p:grpSpPr>
        <p:cxnSp>
          <p:nvCxnSpPr>
            <p:cNvPr id="481" name="Google Shape;481;p41"/>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482" name="Google Shape;482;p41"/>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483" name="Google Shape;483;p41"/>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484" name="Google Shape;484;p41"/>
          <p:cNvGrpSpPr/>
          <p:nvPr/>
        </p:nvGrpSpPr>
        <p:grpSpPr>
          <a:xfrm>
            <a:off x="223675" y="3084858"/>
            <a:ext cx="176400" cy="263091"/>
            <a:chOff x="519725" y="1778180"/>
            <a:chExt cx="176400" cy="263091"/>
          </a:xfrm>
        </p:grpSpPr>
        <p:sp>
          <p:nvSpPr>
            <p:cNvPr id="485" name="Google Shape;485;p41"/>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1"/>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41"/>
          <p:cNvGrpSpPr/>
          <p:nvPr/>
        </p:nvGrpSpPr>
        <p:grpSpPr>
          <a:xfrm>
            <a:off x="218275" y="3807724"/>
            <a:ext cx="187200" cy="159600"/>
            <a:chOff x="508825" y="2429151"/>
            <a:chExt cx="187200" cy="159600"/>
          </a:xfrm>
        </p:grpSpPr>
        <p:sp>
          <p:nvSpPr>
            <p:cNvPr id="488" name="Google Shape;488;p41"/>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1"/>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490" name="Google Shape;490;p41"/>
          <p:cNvGrpSpPr/>
          <p:nvPr/>
        </p:nvGrpSpPr>
        <p:grpSpPr>
          <a:xfrm>
            <a:off x="223675" y="4427100"/>
            <a:ext cx="176400" cy="176400"/>
            <a:chOff x="514225" y="2875375"/>
            <a:chExt cx="176400" cy="176400"/>
          </a:xfrm>
        </p:grpSpPr>
        <p:sp>
          <p:nvSpPr>
            <p:cNvPr id="491" name="Google Shape;491;p41"/>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 name="Google Shape;492;p41"/>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493" name="Google Shape;493;p41"/>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494" name="Google Shape;494;p41"/>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Table of contents</a:t>
            </a:r>
            <a:endParaRPr/>
          </a:p>
        </p:txBody>
      </p:sp>
      <p:sp>
        <p:nvSpPr>
          <p:cNvPr id="495" name="Google Shape;495;p41">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41"/>
          <p:cNvGrpSpPr/>
          <p:nvPr/>
        </p:nvGrpSpPr>
        <p:grpSpPr>
          <a:xfrm rot="10800000">
            <a:off x="8745326" y="4425438"/>
            <a:ext cx="119400" cy="54900"/>
            <a:chOff x="8645564" y="4373138"/>
            <a:chExt cx="119400" cy="54900"/>
          </a:xfrm>
        </p:grpSpPr>
        <p:cxnSp>
          <p:nvCxnSpPr>
            <p:cNvPr id="497" name="Google Shape;497;p41"/>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98" name="Google Shape;498;p41"/>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99" name="Google Shape;499;p41">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1">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1">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1">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 name="Google Shape;505;p41"/>
          <p:cNvGrpSpPr/>
          <p:nvPr/>
        </p:nvGrpSpPr>
        <p:grpSpPr>
          <a:xfrm>
            <a:off x="8745348" y="3979338"/>
            <a:ext cx="119400" cy="54900"/>
            <a:chOff x="8745348" y="3979338"/>
            <a:chExt cx="119400" cy="54900"/>
          </a:xfrm>
        </p:grpSpPr>
        <p:cxnSp>
          <p:nvCxnSpPr>
            <p:cNvPr id="506" name="Google Shape;506;p41">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07" name="Google Shape;507;p41">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1" name="Google Shape;1455;p59">
            <a:extLst>
              <a:ext uri="{FF2B5EF4-FFF2-40B4-BE49-F238E27FC236}">
                <a16:creationId xmlns:a16="http://schemas.microsoft.com/office/drawing/2014/main" id="{A29458FF-3721-4CCF-8E57-8678F389AF6A}"/>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Qing Rui</a:t>
            </a:r>
          </a:p>
        </p:txBody>
      </p:sp>
    </p:spTree>
    <p:extLst>
      <p:ext uri="{BB962C8B-B14F-4D97-AF65-F5344CB8AC3E}">
        <p14:creationId xmlns:p14="http://schemas.microsoft.com/office/powerpoint/2010/main" val="3154514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6D248DA-194F-4E3C-9B2F-1D19B06B6AE5}"/>
              </a:ext>
            </a:extLst>
          </p:cNvPr>
          <p:cNvSpPr txBox="1">
            <a:spLocks/>
          </p:cNvSpPr>
          <p:nvPr/>
        </p:nvSpPr>
        <p:spPr>
          <a:xfrm>
            <a:off x="648000" y="285343"/>
            <a:ext cx="8496000"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l"/>
            <a:r>
              <a:rPr lang="en-US"/>
              <a:t>Recommendations to AT&amp;T based on findings</a:t>
            </a:r>
          </a:p>
        </p:txBody>
      </p:sp>
      <p:sp>
        <p:nvSpPr>
          <p:cNvPr id="6" name="Google Shape;1317;p56">
            <a:extLst>
              <a:ext uri="{FF2B5EF4-FFF2-40B4-BE49-F238E27FC236}">
                <a16:creationId xmlns:a16="http://schemas.microsoft.com/office/drawing/2014/main" id="{76EEF422-E4BF-4CB7-8824-27577DB9DA64}"/>
              </a:ext>
            </a:extLst>
          </p:cNvPr>
          <p:cNvSpPr/>
          <p:nvPr/>
        </p:nvSpPr>
        <p:spPr>
          <a:xfrm>
            <a:off x="1088660" y="3367673"/>
            <a:ext cx="2988875" cy="996317"/>
          </a:xfrm>
          <a:prstGeom prst="roundRect">
            <a:avLst>
              <a:gd name="adj" fmla="val 16667"/>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84;p52">
            <a:extLst>
              <a:ext uri="{FF2B5EF4-FFF2-40B4-BE49-F238E27FC236}">
                <a16:creationId xmlns:a16="http://schemas.microsoft.com/office/drawing/2014/main" id="{7FD2E425-88D0-4677-9070-BFD594F105FB}"/>
              </a:ext>
            </a:extLst>
          </p:cNvPr>
          <p:cNvSpPr/>
          <p:nvPr/>
        </p:nvSpPr>
        <p:spPr>
          <a:xfrm>
            <a:off x="994074" y="1110755"/>
            <a:ext cx="3665850" cy="1764330"/>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lvl="0" algn="l" rtl="0">
              <a:spcBef>
                <a:spcPts val="0"/>
              </a:spcBef>
              <a:spcAft>
                <a:spcPts val="0"/>
              </a:spcAft>
            </a:pPr>
            <a:endParaRPr lang="en-US"/>
          </a:p>
          <a:p>
            <a:pPr lvl="0" algn="l" rtl="0">
              <a:spcBef>
                <a:spcPts val="0"/>
              </a:spcBef>
              <a:spcAft>
                <a:spcPts val="0"/>
              </a:spcAft>
            </a:pPr>
            <a:endParaRPr lang="en-US"/>
          </a:p>
          <a:p>
            <a:pPr lvl="0" algn="l" rtl="0">
              <a:spcBef>
                <a:spcPts val="0"/>
              </a:spcBef>
              <a:spcAft>
                <a:spcPts val="0"/>
              </a:spcAft>
            </a:pPr>
            <a:endParaRPr lang="en-US"/>
          </a:p>
          <a:p>
            <a:pPr lvl="0" algn="l" rtl="0">
              <a:spcBef>
                <a:spcPts val="0"/>
              </a:spcBef>
              <a:spcAft>
                <a:spcPts val="0"/>
              </a:spcAft>
            </a:pPr>
            <a:endParaRPr lang="en-US"/>
          </a:p>
          <a:p>
            <a:pPr lvl="0" algn="l" rtl="0">
              <a:spcBef>
                <a:spcPts val="0"/>
              </a:spcBef>
              <a:spcAft>
                <a:spcPts val="0"/>
              </a:spcAft>
            </a:pPr>
            <a:endParaRPr lang="en-US"/>
          </a:p>
          <a:p>
            <a:pPr marL="342900" lvl="0" indent="-342900" algn="l" rtl="0">
              <a:spcBef>
                <a:spcPts val="0"/>
              </a:spcBef>
              <a:spcAft>
                <a:spcPts val="0"/>
              </a:spcAft>
              <a:buFont typeface="+mj-lt"/>
              <a:buAutoNum type="arabicPeriod"/>
            </a:pPr>
            <a:r>
              <a:rPr lang="en-US"/>
              <a:t>Internet service and phone service</a:t>
            </a:r>
            <a:endParaRPr lang="en-US" sz="1100"/>
          </a:p>
          <a:p>
            <a:pPr marL="342900" lvl="0" indent="-342900" algn="l" rtl="0">
              <a:spcBef>
                <a:spcPts val="0"/>
              </a:spcBef>
              <a:spcAft>
                <a:spcPts val="0"/>
              </a:spcAft>
              <a:buFont typeface="+mj-lt"/>
              <a:buAutoNum type="arabicPeriod"/>
            </a:pPr>
            <a:r>
              <a:rPr lang="en-US"/>
              <a:t>Internet service, streaming movies and streaming music</a:t>
            </a:r>
          </a:p>
          <a:p>
            <a:pPr marL="342900" lvl="0" indent="-342900" algn="l" rtl="0">
              <a:spcBef>
                <a:spcPts val="0"/>
              </a:spcBef>
              <a:spcAft>
                <a:spcPts val="0"/>
              </a:spcAft>
              <a:buFont typeface="+mj-lt"/>
              <a:buAutoNum type="arabicPeriod"/>
            </a:pPr>
            <a:r>
              <a:rPr lang="en-US"/>
              <a:t>Phone service and multiple lines</a:t>
            </a:r>
          </a:p>
          <a:p>
            <a:pPr marL="342900" lvl="0" indent="-342900" algn="l" rtl="0">
              <a:spcBef>
                <a:spcPts val="0"/>
              </a:spcBef>
              <a:spcAft>
                <a:spcPts val="0"/>
              </a:spcAft>
              <a:buFont typeface="+mj-lt"/>
              <a:buAutoNum type="arabicPeriod"/>
            </a:pPr>
            <a:r>
              <a:rPr lang="en-US"/>
              <a:t>Internet service and unlimited data</a:t>
            </a:r>
          </a:p>
          <a:p>
            <a:pPr lvl="0" algn="l" rtl="0">
              <a:spcBef>
                <a:spcPts val="0"/>
              </a:spcBef>
              <a:spcAft>
                <a:spcPts val="0"/>
              </a:spcAft>
            </a:pPr>
            <a:endParaRPr lang="en-US"/>
          </a:p>
          <a:p>
            <a:pPr lvl="0" algn="l" rtl="0">
              <a:spcBef>
                <a:spcPts val="0"/>
              </a:spcBef>
              <a:spcAft>
                <a:spcPts val="0"/>
              </a:spcAft>
            </a:pPr>
            <a:endParaRPr lang="en-US"/>
          </a:p>
          <a:p>
            <a:pPr lvl="0" algn="l" rtl="0">
              <a:spcBef>
                <a:spcPts val="0"/>
              </a:spcBef>
              <a:spcAft>
                <a:spcPts val="0"/>
              </a:spcAft>
            </a:pPr>
            <a:endParaRPr lang="en-US"/>
          </a:p>
        </p:txBody>
      </p:sp>
      <p:sp>
        <p:nvSpPr>
          <p:cNvPr id="8" name="Google Shape;1316;p56">
            <a:extLst>
              <a:ext uri="{FF2B5EF4-FFF2-40B4-BE49-F238E27FC236}">
                <a16:creationId xmlns:a16="http://schemas.microsoft.com/office/drawing/2014/main" id="{C97EBE44-853E-4597-9204-D723F1FCAA4A}"/>
              </a:ext>
            </a:extLst>
          </p:cNvPr>
          <p:cNvSpPr/>
          <p:nvPr/>
        </p:nvSpPr>
        <p:spPr>
          <a:xfrm>
            <a:off x="992861" y="950172"/>
            <a:ext cx="3666305" cy="570249"/>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10;p52">
            <a:extLst>
              <a:ext uri="{FF2B5EF4-FFF2-40B4-BE49-F238E27FC236}">
                <a16:creationId xmlns:a16="http://schemas.microsoft.com/office/drawing/2014/main" id="{EDAD8856-D43B-4BB4-9CFE-C8F06F59B88F}"/>
              </a:ext>
            </a:extLst>
          </p:cNvPr>
          <p:cNvSpPr txBox="1">
            <a:spLocks/>
          </p:cNvSpPr>
          <p:nvPr/>
        </p:nvSpPr>
        <p:spPr>
          <a:xfrm>
            <a:off x="1185127" y="3381809"/>
            <a:ext cx="2778426" cy="1029005"/>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Paperless billing as the default option</a:t>
            </a:r>
            <a:endParaRPr lang="en-ID"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Google Shape;1011;p52">
            <a:extLst>
              <a:ext uri="{FF2B5EF4-FFF2-40B4-BE49-F238E27FC236}">
                <a16:creationId xmlns:a16="http://schemas.microsoft.com/office/drawing/2014/main" id="{BC24350D-354C-4D3C-A55E-C36EE6303E2C}"/>
              </a:ext>
            </a:extLst>
          </p:cNvPr>
          <p:cNvSpPr txBox="1">
            <a:spLocks/>
          </p:cNvSpPr>
          <p:nvPr/>
        </p:nvSpPr>
        <p:spPr>
          <a:xfrm>
            <a:off x="1088660" y="964808"/>
            <a:ext cx="3409540" cy="55919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Product / Services </a:t>
            </a:r>
            <a:r>
              <a:rPr lang="en-US" sz="1600" b="1" err="1">
                <a:solidFill>
                  <a:schemeClr val="bg1"/>
                </a:solidFill>
                <a:latin typeface="Open Sans" panose="020B0606030504020204" pitchFamily="34" charset="0"/>
                <a:ea typeface="Open Sans" panose="020B0606030504020204" pitchFamily="34" charset="0"/>
                <a:cs typeface="Open Sans" panose="020B0606030504020204" pitchFamily="34" charset="0"/>
              </a:rPr>
              <a:t>Bundlings</a:t>
            </a:r>
            <a:endParaRPr lang="en-ID" sz="16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984;p52">
            <a:extLst>
              <a:ext uri="{FF2B5EF4-FFF2-40B4-BE49-F238E27FC236}">
                <a16:creationId xmlns:a16="http://schemas.microsoft.com/office/drawing/2014/main" id="{02C7C82E-F85C-4BB4-A61F-A08B2A4D6F1B}"/>
              </a:ext>
            </a:extLst>
          </p:cNvPr>
          <p:cNvSpPr/>
          <p:nvPr/>
        </p:nvSpPr>
        <p:spPr>
          <a:xfrm>
            <a:off x="4753752" y="964808"/>
            <a:ext cx="3838658" cy="1910277"/>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lvl="0" algn="l" rtl="0">
              <a:spcBef>
                <a:spcPts val="0"/>
              </a:spcBef>
              <a:spcAft>
                <a:spcPts val="0"/>
              </a:spcAft>
            </a:pPr>
            <a:r>
              <a:rPr lang="en-US" sz="1600" b="1"/>
              <a:t>Why do product bundling?</a:t>
            </a:r>
          </a:p>
          <a:p>
            <a:pPr marL="285750" lvl="0" indent="-285750" algn="l" rtl="0">
              <a:spcBef>
                <a:spcPts val="0"/>
              </a:spcBef>
              <a:spcAft>
                <a:spcPts val="0"/>
              </a:spcAft>
              <a:buFont typeface="Arial" panose="020B0604020202020204" pitchFamily="34" charset="0"/>
              <a:buChar char="•"/>
            </a:pPr>
            <a:r>
              <a:rPr lang="en-US"/>
              <a:t>Simplify customer’s purchasing journey, increasing sales efficiency</a:t>
            </a:r>
          </a:p>
          <a:p>
            <a:pPr marL="285750" lvl="0" indent="-285750" algn="l" rtl="0">
              <a:spcBef>
                <a:spcPts val="0"/>
              </a:spcBef>
              <a:spcAft>
                <a:spcPts val="0"/>
              </a:spcAft>
              <a:buFont typeface="Arial" panose="020B0604020202020204" pitchFamily="34" charset="0"/>
              <a:buChar char="•"/>
            </a:pPr>
            <a:r>
              <a:rPr lang="en-US"/>
              <a:t>A simplified and filtered down options (such as </a:t>
            </a:r>
            <a:r>
              <a:rPr lang="en-US" err="1"/>
              <a:t>bundlings</a:t>
            </a:r>
            <a:r>
              <a:rPr lang="en-US"/>
              <a:t>) increases the chance of customer subscribing to the additional service</a:t>
            </a:r>
            <a:endParaRPr/>
          </a:p>
        </p:txBody>
      </p:sp>
      <p:sp>
        <p:nvSpPr>
          <p:cNvPr id="18" name="Google Shape;984;p52">
            <a:extLst>
              <a:ext uri="{FF2B5EF4-FFF2-40B4-BE49-F238E27FC236}">
                <a16:creationId xmlns:a16="http://schemas.microsoft.com/office/drawing/2014/main" id="{BF093386-70A9-42DE-AA13-24AD503C3507}"/>
              </a:ext>
            </a:extLst>
          </p:cNvPr>
          <p:cNvSpPr/>
          <p:nvPr/>
        </p:nvSpPr>
        <p:spPr>
          <a:xfrm>
            <a:off x="4753752" y="3045275"/>
            <a:ext cx="3838658" cy="1781345"/>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a:t>Why changing the default option?</a:t>
            </a:r>
          </a:p>
          <a:p>
            <a:pPr marL="285750" lvl="0" indent="-285750" algn="l" rtl="0">
              <a:spcBef>
                <a:spcPts val="0"/>
              </a:spcBef>
              <a:spcAft>
                <a:spcPts val="0"/>
              </a:spcAft>
              <a:buFont typeface="Arial" panose="020B0604020202020204" pitchFamily="34" charset="0"/>
              <a:buChar char="•"/>
            </a:pPr>
            <a:r>
              <a:rPr lang="en-US"/>
              <a:t>Cost savings from omitting the need to print and mail bills</a:t>
            </a:r>
          </a:p>
          <a:p>
            <a:pPr marL="285750" lvl="0" indent="-285750" algn="l" rtl="0">
              <a:spcBef>
                <a:spcPts val="0"/>
              </a:spcBef>
              <a:spcAft>
                <a:spcPts val="0"/>
              </a:spcAft>
              <a:buFont typeface="Arial" panose="020B0604020202020204" pitchFamily="34" charset="0"/>
              <a:buChar char="•"/>
            </a:pPr>
            <a:r>
              <a:rPr lang="en-US"/>
              <a:t>Increases customer satisfaction</a:t>
            </a:r>
          </a:p>
        </p:txBody>
      </p:sp>
      <p:sp>
        <p:nvSpPr>
          <p:cNvPr id="2" name="Google Shape;644;p45">
            <a:extLst>
              <a:ext uri="{FF2B5EF4-FFF2-40B4-BE49-F238E27FC236}">
                <a16:creationId xmlns:a16="http://schemas.microsoft.com/office/drawing/2014/main" id="{AAFCBBA2-4331-F64F-B056-95E74D59D990}"/>
              </a:ext>
            </a:extLst>
          </p:cNvPr>
          <p:cNvSpPr/>
          <p:nvPr/>
        </p:nvSpPr>
        <p:spPr>
          <a:xfrm rot="162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649;p45">
            <a:extLst>
              <a:ext uri="{FF2B5EF4-FFF2-40B4-BE49-F238E27FC236}">
                <a16:creationId xmlns:a16="http://schemas.microsoft.com/office/drawing/2014/main" id="{646C55D9-BF1F-FE9E-279C-238F24AD5A64}"/>
              </a:ext>
            </a:extLst>
          </p:cNvPr>
          <p:cNvGrpSpPr/>
          <p:nvPr/>
        </p:nvGrpSpPr>
        <p:grpSpPr>
          <a:xfrm>
            <a:off x="192329" y="1823751"/>
            <a:ext cx="239087" cy="182056"/>
            <a:chOff x="359175" y="637250"/>
            <a:chExt cx="255300" cy="194400"/>
          </a:xfrm>
        </p:grpSpPr>
        <p:grpSp>
          <p:nvGrpSpPr>
            <p:cNvPr id="13" name="Google Shape;650;p45">
              <a:extLst>
                <a:ext uri="{FF2B5EF4-FFF2-40B4-BE49-F238E27FC236}">
                  <a16:creationId xmlns:a16="http://schemas.microsoft.com/office/drawing/2014/main" id="{3CA7004B-5987-8B4D-40C0-EB35C1F497A0}"/>
                </a:ext>
              </a:extLst>
            </p:cNvPr>
            <p:cNvGrpSpPr/>
            <p:nvPr/>
          </p:nvGrpSpPr>
          <p:grpSpPr>
            <a:xfrm>
              <a:off x="359175" y="637250"/>
              <a:ext cx="255300" cy="78000"/>
              <a:chOff x="648300" y="324950"/>
              <a:chExt cx="255300" cy="78000"/>
            </a:xfrm>
          </p:grpSpPr>
          <p:cxnSp>
            <p:nvCxnSpPr>
              <p:cNvPr id="15" name="Google Shape;651;p45">
                <a:extLst>
                  <a:ext uri="{FF2B5EF4-FFF2-40B4-BE49-F238E27FC236}">
                    <a16:creationId xmlns:a16="http://schemas.microsoft.com/office/drawing/2014/main" id="{45BFF855-B103-0B7B-C49A-87A3C88C0581}"/>
                  </a:ext>
                </a:extLst>
              </p:cNvPr>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6" name="Google Shape;652;p45">
                <a:extLst>
                  <a:ext uri="{FF2B5EF4-FFF2-40B4-BE49-F238E27FC236}">
                    <a16:creationId xmlns:a16="http://schemas.microsoft.com/office/drawing/2014/main" id="{B88864B7-B61A-F1F6-63AC-8721E956D79F}"/>
                  </a:ext>
                </a:extLst>
              </p:cNvPr>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4" name="Google Shape;653;p45">
              <a:extLst>
                <a:ext uri="{FF2B5EF4-FFF2-40B4-BE49-F238E27FC236}">
                  <a16:creationId xmlns:a16="http://schemas.microsoft.com/office/drawing/2014/main" id="{C7F42694-2D3E-84B5-05E9-F9359A79F95D}"/>
                </a:ext>
              </a:extLst>
            </p:cNvPr>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 name="Google Shape;654;p45">
            <a:extLst>
              <a:ext uri="{FF2B5EF4-FFF2-40B4-BE49-F238E27FC236}">
                <a16:creationId xmlns:a16="http://schemas.microsoft.com/office/drawing/2014/main" id="{10BBA4E8-F44C-C4B0-88B4-F8A84CC99384}"/>
              </a:ext>
            </a:extLst>
          </p:cNvPr>
          <p:cNvGrpSpPr/>
          <p:nvPr/>
        </p:nvGrpSpPr>
        <p:grpSpPr>
          <a:xfrm>
            <a:off x="223704" y="2465582"/>
            <a:ext cx="176342" cy="159500"/>
            <a:chOff x="518158" y="1088300"/>
            <a:chExt cx="176342" cy="159500"/>
          </a:xfrm>
        </p:grpSpPr>
        <p:cxnSp>
          <p:nvCxnSpPr>
            <p:cNvPr id="20" name="Google Shape;655;p45">
              <a:extLst>
                <a:ext uri="{FF2B5EF4-FFF2-40B4-BE49-F238E27FC236}">
                  <a16:creationId xmlns:a16="http://schemas.microsoft.com/office/drawing/2014/main" id="{BF4F206C-961F-49C8-AE5F-4B98190A3790}"/>
                </a:ext>
              </a:extLst>
            </p:cNvPr>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1" name="Google Shape;656;p45">
              <a:extLst>
                <a:ext uri="{FF2B5EF4-FFF2-40B4-BE49-F238E27FC236}">
                  <a16:creationId xmlns:a16="http://schemas.microsoft.com/office/drawing/2014/main" id="{E8FFC9DD-2D5E-6AEE-8AE6-3E075C0D2A54}"/>
                </a:ext>
              </a:extLst>
            </p:cNvPr>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2" name="Google Shape;657;p45">
              <a:extLst>
                <a:ext uri="{FF2B5EF4-FFF2-40B4-BE49-F238E27FC236}">
                  <a16:creationId xmlns:a16="http://schemas.microsoft.com/office/drawing/2014/main" id="{E5B44B9D-9630-EB29-ACB4-E73009ED2522}"/>
                </a:ext>
              </a:extLst>
            </p:cNvPr>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6" name="Google Shape;658;p45">
            <a:extLst>
              <a:ext uri="{FF2B5EF4-FFF2-40B4-BE49-F238E27FC236}">
                <a16:creationId xmlns:a16="http://schemas.microsoft.com/office/drawing/2014/main" id="{EF03E828-1850-9018-4C58-F7BD329429F2}"/>
              </a:ext>
            </a:extLst>
          </p:cNvPr>
          <p:cNvGrpSpPr/>
          <p:nvPr/>
        </p:nvGrpSpPr>
        <p:grpSpPr>
          <a:xfrm>
            <a:off x="223675" y="3084858"/>
            <a:ext cx="176400" cy="263090"/>
            <a:chOff x="519725" y="1778180"/>
            <a:chExt cx="176400" cy="263090"/>
          </a:xfrm>
        </p:grpSpPr>
        <p:sp>
          <p:nvSpPr>
            <p:cNvPr id="24" name="Google Shape;659;p45">
              <a:extLst>
                <a:ext uri="{FF2B5EF4-FFF2-40B4-BE49-F238E27FC236}">
                  <a16:creationId xmlns:a16="http://schemas.microsoft.com/office/drawing/2014/main" id="{028CA1CD-3EF5-B0CC-1A85-44D1AE77F064}"/>
                </a:ext>
              </a:extLst>
            </p:cNvPr>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0;p45">
              <a:extLst>
                <a:ext uri="{FF2B5EF4-FFF2-40B4-BE49-F238E27FC236}">
                  <a16:creationId xmlns:a16="http://schemas.microsoft.com/office/drawing/2014/main" id="{CB82C212-2083-B67D-2E2C-F2A1AC9E69DB}"/>
                </a:ext>
              </a:extLst>
            </p:cNvPr>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661;p45">
            <a:extLst>
              <a:ext uri="{FF2B5EF4-FFF2-40B4-BE49-F238E27FC236}">
                <a16:creationId xmlns:a16="http://schemas.microsoft.com/office/drawing/2014/main" id="{513B2528-CC91-1B83-DDBD-70E875B16E17}"/>
              </a:ext>
            </a:extLst>
          </p:cNvPr>
          <p:cNvGrpSpPr/>
          <p:nvPr/>
        </p:nvGrpSpPr>
        <p:grpSpPr>
          <a:xfrm>
            <a:off x="218275" y="3807724"/>
            <a:ext cx="187200" cy="159600"/>
            <a:chOff x="508825" y="2429151"/>
            <a:chExt cx="187200" cy="159600"/>
          </a:xfrm>
        </p:grpSpPr>
        <p:sp>
          <p:nvSpPr>
            <p:cNvPr id="28" name="Google Shape;662;p45">
              <a:extLst>
                <a:ext uri="{FF2B5EF4-FFF2-40B4-BE49-F238E27FC236}">
                  <a16:creationId xmlns:a16="http://schemas.microsoft.com/office/drawing/2014/main" id="{BA30B9FF-2EC4-142E-6B6E-9B97F38082D6}"/>
                </a:ext>
              </a:extLst>
            </p:cNvPr>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3;p45">
              <a:extLst>
                <a:ext uri="{FF2B5EF4-FFF2-40B4-BE49-F238E27FC236}">
                  <a16:creationId xmlns:a16="http://schemas.microsoft.com/office/drawing/2014/main" id="{42A68B8E-6792-3B3B-FBC5-430817B04F70}"/>
                </a:ext>
              </a:extLst>
            </p:cNvPr>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5" name="Google Shape;664;p45">
            <a:extLst>
              <a:ext uri="{FF2B5EF4-FFF2-40B4-BE49-F238E27FC236}">
                <a16:creationId xmlns:a16="http://schemas.microsoft.com/office/drawing/2014/main" id="{DD267667-DC29-8E14-66AC-B992FAF811A3}"/>
              </a:ext>
            </a:extLst>
          </p:cNvPr>
          <p:cNvGrpSpPr/>
          <p:nvPr/>
        </p:nvGrpSpPr>
        <p:grpSpPr>
          <a:xfrm>
            <a:off x="223675" y="4427100"/>
            <a:ext cx="176400" cy="176400"/>
            <a:chOff x="514225" y="2875375"/>
            <a:chExt cx="176400" cy="176400"/>
          </a:xfrm>
        </p:grpSpPr>
        <p:sp>
          <p:nvSpPr>
            <p:cNvPr id="32" name="Google Shape;665;p45">
              <a:extLst>
                <a:ext uri="{FF2B5EF4-FFF2-40B4-BE49-F238E27FC236}">
                  <a16:creationId xmlns:a16="http://schemas.microsoft.com/office/drawing/2014/main" id="{C67D7F33-DCEB-B6B6-29FA-58BAA7AD560F}"/>
                </a:ext>
              </a:extLst>
            </p:cNvPr>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666;p45">
              <a:extLst>
                <a:ext uri="{FF2B5EF4-FFF2-40B4-BE49-F238E27FC236}">
                  <a16:creationId xmlns:a16="http://schemas.microsoft.com/office/drawing/2014/main" id="{DBC322D7-DB27-50BA-0608-EAB04FE7786B}"/>
                </a:ext>
              </a:extLst>
            </p:cNvPr>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4" name="Google Shape;667;p45">
              <a:extLst>
                <a:ext uri="{FF2B5EF4-FFF2-40B4-BE49-F238E27FC236}">
                  <a16:creationId xmlns:a16="http://schemas.microsoft.com/office/drawing/2014/main" id="{D972D281-BAF0-05F9-A24C-48C373266864}"/>
                </a:ext>
              </a:extLst>
            </p:cNvPr>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7" name="Google Shape;672;p45">
            <a:hlinkClick r:id="" action="ppaction://hlinkshowjump?jump=nextslide"/>
            <a:extLst>
              <a:ext uri="{FF2B5EF4-FFF2-40B4-BE49-F238E27FC236}">
                <a16:creationId xmlns:a16="http://schemas.microsoft.com/office/drawing/2014/main" id="{98413EA7-5A7D-F90A-1881-620E7357EC32}"/>
              </a:ext>
            </a:extLst>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673;p45">
            <a:extLst>
              <a:ext uri="{FF2B5EF4-FFF2-40B4-BE49-F238E27FC236}">
                <a16:creationId xmlns:a16="http://schemas.microsoft.com/office/drawing/2014/main" id="{8E7F112E-E56C-8EFB-7F9B-53310F3C06F0}"/>
              </a:ext>
            </a:extLst>
          </p:cNvPr>
          <p:cNvGrpSpPr/>
          <p:nvPr/>
        </p:nvGrpSpPr>
        <p:grpSpPr>
          <a:xfrm rot="10800000">
            <a:off x="8745326" y="4425438"/>
            <a:ext cx="119400" cy="54900"/>
            <a:chOff x="8645564" y="4373138"/>
            <a:chExt cx="119400" cy="54900"/>
          </a:xfrm>
        </p:grpSpPr>
        <p:cxnSp>
          <p:nvCxnSpPr>
            <p:cNvPr id="39" name="Google Shape;674;p45">
              <a:extLst>
                <a:ext uri="{FF2B5EF4-FFF2-40B4-BE49-F238E27FC236}">
                  <a16:creationId xmlns:a16="http://schemas.microsoft.com/office/drawing/2014/main" id="{7AA85BBC-CEDA-E731-DAFA-69F81DF64504}"/>
                </a:ext>
              </a:extLst>
            </p:cNvPr>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0" name="Google Shape;675;p45">
              <a:extLst>
                <a:ext uri="{FF2B5EF4-FFF2-40B4-BE49-F238E27FC236}">
                  <a16:creationId xmlns:a16="http://schemas.microsoft.com/office/drawing/2014/main" id="{0C6DD63F-E542-A53B-F042-1ACFBD665DBA}"/>
                </a:ext>
              </a:extLst>
            </p:cNvPr>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3" name="Google Shape;681;p45">
            <a:hlinkClick r:id="" action="ppaction://hlinkshowjump?jump=previousslide"/>
            <a:extLst>
              <a:ext uri="{FF2B5EF4-FFF2-40B4-BE49-F238E27FC236}">
                <a16:creationId xmlns:a16="http://schemas.microsoft.com/office/drawing/2014/main" id="{D87A0AEE-82E3-A060-6209-5726F2D0BD07}"/>
              </a:ext>
            </a:extLst>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682;p45">
            <a:extLst>
              <a:ext uri="{FF2B5EF4-FFF2-40B4-BE49-F238E27FC236}">
                <a16:creationId xmlns:a16="http://schemas.microsoft.com/office/drawing/2014/main" id="{FE8C4616-4411-F97B-6365-D05F78D473B1}"/>
              </a:ext>
            </a:extLst>
          </p:cNvPr>
          <p:cNvGrpSpPr/>
          <p:nvPr/>
        </p:nvGrpSpPr>
        <p:grpSpPr>
          <a:xfrm>
            <a:off x="8745348" y="3979338"/>
            <a:ext cx="119400" cy="54900"/>
            <a:chOff x="8745348" y="3979338"/>
            <a:chExt cx="119400" cy="54900"/>
          </a:xfrm>
        </p:grpSpPr>
        <p:cxnSp>
          <p:nvCxnSpPr>
            <p:cNvPr id="45" name="Google Shape;683;p45">
              <a:hlinkClick r:id="" action="ppaction://hlinkshowjump?jump=previousslide"/>
              <a:extLst>
                <a:ext uri="{FF2B5EF4-FFF2-40B4-BE49-F238E27FC236}">
                  <a16:creationId xmlns:a16="http://schemas.microsoft.com/office/drawing/2014/main" id="{7BCBD2CB-414A-91F1-9D21-0FA03580E3DB}"/>
                </a:ext>
              </a:extLst>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6" name="Google Shape;684;p45">
              <a:hlinkClick r:id="" action="ppaction://hlinkshowjump?jump=previousslide"/>
              <a:extLst>
                <a:ext uri="{FF2B5EF4-FFF2-40B4-BE49-F238E27FC236}">
                  <a16:creationId xmlns:a16="http://schemas.microsoft.com/office/drawing/2014/main" id="{82B1D48C-59DA-E336-119B-85632A682601}"/>
                </a:ext>
              </a:extLst>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8" name="Google Shape;1455;p59">
            <a:extLst>
              <a:ext uri="{FF2B5EF4-FFF2-40B4-BE49-F238E27FC236}">
                <a16:creationId xmlns:a16="http://schemas.microsoft.com/office/drawing/2014/main" id="{18AE9510-AA1E-48E3-A96B-9B3736C4D54D}"/>
              </a:ext>
            </a:extLst>
          </p:cNvPr>
          <p:cNvSpPr txBox="1">
            <a:spLocks/>
          </p:cNvSpPr>
          <p:nvPr/>
        </p:nvSpPr>
        <p:spPr>
          <a:xfrm>
            <a:off x="7905750" y="4826620"/>
            <a:ext cx="1312970"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David</a:t>
            </a:r>
          </a:p>
        </p:txBody>
      </p:sp>
    </p:spTree>
    <p:extLst>
      <p:ext uri="{BB962C8B-B14F-4D97-AF65-F5344CB8AC3E}">
        <p14:creationId xmlns:p14="http://schemas.microsoft.com/office/powerpoint/2010/main" val="4082397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58"/>
          <p:cNvSpPr/>
          <p:nvPr/>
        </p:nvSpPr>
        <p:spPr>
          <a:xfrm>
            <a:off x="1686950" y="3261575"/>
            <a:ext cx="5774100" cy="617100"/>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txBox="1">
            <a:spLocks noGrp="1"/>
          </p:cNvSpPr>
          <p:nvPr>
            <p:ph type="title"/>
          </p:nvPr>
        </p:nvSpPr>
        <p:spPr>
          <a:xfrm>
            <a:off x="1404357" y="1591025"/>
            <a:ext cx="6678187" cy="841800"/>
          </a:xfrm>
          <a:prstGeom prst="rect">
            <a:avLst/>
          </a:prstGeom>
        </p:spPr>
        <p:txBody>
          <a:bodyPr spcFirstLastPara="1" wrap="square" lIns="91425" tIns="91425" rIns="91425" bIns="91425" anchor="ctr" anchorCtr="0">
            <a:noAutofit/>
          </a:bodyPr>
          <a:lstStyle/>
          <a:p>
            <a:r>
              <a:rPr lang="en" sz="4800"/>
              <a:t>Business Problem #2</a:t>
            </a:r>
            <a:endParaRPr sz="4800"/>
          </a:p>
        </p:txBody>
      </p:sp>
      <p:sp>
        <p:nvSpPr>
          <p:cNvPr id="1379" name="Google Shape;1379;p58"/>
          <p:cNvSpPr txBox="1">
            <a:spLocks noGrp="1"/>
          </p:cNvSpPr>
          <p:nvPr>
            <p:ph type="subTitle" idx="4294967295"/>
          </p:nvPr>
        </p:nvSpPr>
        <p:spPr>
          <a:xfrm>
            <a:off x="1834150" y="3261600"/>
            <a:ext cx="5479800" cy="617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Here you can describe the topic of the section</a:t>
            </a:r>
            <a:endParaRPr/>
          </a:p>
        </p:txBody>
      </p:sp>
      <p:grpSp>
        <p:nvGrpSpPr>
          <p:cNvPr id="1380" name="Google Shape;1380;p58"/>
          <p:cNvGrpSpPr/>
          <p:nvPr/>
        </p:nvGrpSpPr>
        <p:grpSpPr>
          <a:xfrm>
            <a:off x="192327" y="335373"/>
            <a:ext cx="239095" cy="171413"/>
            <a:chOff x="-1593925" y="-140225"/>
            <a:chExt cx="331800" cy="237875"/>
          </a:xfrm>
        </p:grpSpPr>
        <p:cxnSp>
          <p:nvCxnSpPr>
            <p:cNvPr id="1381" name="Google Shape;1381;p58"/>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382" name="Google Shape;1382;p58"/>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383" name="Google Shape;1383;p58"/>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384" name="Google Shape;1384;p58"/>
          <p:cNvGrpSpPr/>
          <p:nvPr/>
        </p:nvGrpSpPr>
        <p:grpSpPr>
          <a:xfrm>
            <a:off x="192331" y="1823751"/>
            <a:ext cx="239088" cy="182056"/>
            <a:chOff x="359175" y="637250"/>
            <a:chExt cx="255300" cy="194400"/>
          </a:xfrm>
        </p:grpSpPr>
        <p:grpSp>
          <p:nvGrpSpPr>
            <p:cNvPr id="1385" name="Google Shape;1385;p58"/>
            <p:cNvGrpSpPr/>
            <p:nvPr/>
          </p:nvGrpSpPr>
          <p:grpSpPr>
            <a:xfrm>
              <a:off x="359175" y="637250"/>
              <a:ext cx="255300" cy="78000"/>
              <a:chOff x="648300" y="324950"/>
              <a:chExt cx="255300" cy="78000"/>
            </a:xfrm>
          </p:grpSpPr>
          <p:cxnSp>
            <p:nvCxnSpPr>
              <p:cNvPr id="1386" name="Google Shape;1386;p58"/>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387" name="Google Shape;1387;p58"/>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388" name="Google Shape;1388;p58"/>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389" name="Google Shape;1389;p58"/>
          <p:cNvGrpSpPr/>
          <p:nvPr/>
        </p:nvGrpSpPr>
        <p:grpSpPr>
          <a:xfrm>
            <a:off x="223704" y="2465582"/>
            <a:ext cx="176342" cy="159500"/>
            <a:chOff x="518158" y="1088300"/>
            <a:chExt cx="176342" cy="159500"/>
          </a:xfrm>
        </p:grpSpPr>
        <p:cxnSp>
          <p:nvCxnSpPr>
            <p:cNvPr id="1390" name="Google Shape;1390;p58"/>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391" name="Google Shape;1391;p58"/>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392" name="Google Shape;1392;p58"/>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393" name="Google Shape;1393;p58"/>
          <p:cNvGrpSpPr/>
          <p:nvPr/>
        </p:nvGrpSpPr>
        <p:grpSpPr>
          <a:xfrm>
            <a:off x="223675" y="3084858"/>
            <a:ext cx="176400" cy="263091"/>
            <a:chOff x="519725" y="1778180"/>
            <a:chExt cx="176400" cy="263091"/>
          </a:xfrm>
        </p:grpSpPr>
        <p:sp>
          <p:nvSpPr>
            <p:cNvPr id="1394" name="Google Shape;1394;p58"/>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8"/>
          <p:cNvGrpSpPr/>
          <p:nvPr/>
        </p:nvGrpSpPr>
        <p:grpSpPr>
          <a:xfrm>
            <a:off x="218275" y="3807724"/>
            <a:ext cx="187200" cy="159600"/>
            <a:chOff x="508825" y="2429151"/>
            <a:chExt cx="187200" cy="159600"/>
          </a:xfrm>
        </p:grpSpPr>
        <p:sp>
          <p:nvSpPr>
            <p:cNvPr id="1397" name="Google Shape;1397;p58"/>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399" name="Google Shape;1399;p58"/>
          <p:cNvGrpSpPr/>
          <p:nvPr/>
        </p:nvGrpSpPr>
        <p:grpSpPr>
          <a:xfrm>
            <a:off x="223675" y="4427100"/>
            <a:ext cx="176400" cy="176400"/>
            <a:chOff x="514225" y="2875375"/>
            <a:chExt cx="176400" cy="176400"/>
          </a:xfrm>
        </p:grpSpPr>
        <p:sp>
          <p:nvSpPr>
            <p:cNvPr id="1400" name="Google Shape;1400;p58"/>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1" name="Google Shape;1401;p58"/>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402" name="Google Shape;1402;p58"/>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403" name="Google Shape;1403;p58">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58"/>
          <p:cNvGrpSpPr/>
          <p:nvPr/>
        </p:nvGrpSpPr>
        <p:grpSpPr>
          <a:xfrm rot="10800000">
            <a:off x="8745326" y="4425438"/>
            <a:ext cx="119400" cy="54900"/>
            <a:chOff x="8645564" y="4373138"/>
            <a:chExt cx="119400" cy="54900"/>
          </a:xfrm>
        </p:grpSpPr>
        <p:cxnSp>
          <p:nvCxnSpPr>
            <p:cNvPr id="1405" name="Google Shape;1405;p58"/>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06" name="Google Shape;1406;p58"/>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07" name="Google Shape;1407;p58">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58"/>
          <p:cNvGrpSpPr/>
          <p:nvPr/>
        </p:nvGrpSpPr>
        <p:grpSpPr>
          <a:xfrm>
            <a:off x="8745348" y="3979338"/>
            <a:ext cx="119400" cy="54900"/>
            <a:chOff x="8745348" y="3979338"/>
            <a:chExt cx="119400" cy="54900"/>
          </a:xfrm>
        </p:grpSpPr>
        <p:cxnSp>
          <p:nvCxnSpPr>
            <p:cNvPr id="1414" name="Google Shape;1414;p58">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15" name="Google Shape;1415;p58">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16" name="Google Shape;1416;p58"/>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p>
            <a:pPr marL="0" indent="0"/>
            <a:r>
              <a:rPr lang="en" b="1"/>
              <a:t>Predicting and Monitoring Customer Churn</a:t>
            </a:r>
            <a:endParaRPr lang="en-US" b="1"/>
          </a:p>
        </p:txBody>
      </p:sp>
      <p:sp>
        <p:nvSpPr>
          <p:cNvPr id="42" name="Google Shape;1455;p59">
            <a:extLst>
              <a:ext uri="{FF2B5EF4-FFF2-40B4-BE49-F238E27FC236}">
                <a16:creationId xmlns:a16="http://schemas.microsoft.com/office/drawing/2014/main" id="{D590DF73-14A0-41E6-BDAE-950E7FC14923}"/>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002060"/>
                </a:solidFill>
                <a:latin typeface="+mj-lt"/>
              </a:rPr>
              <a:t>Presenter: Yakun</a:t>
            </a:r>
          </a:p>
        </p:txBody>
      </p:sp>
    </p:spTree>
    <p:extLst>
      <p:ext uri="{BB962C8B-B14F-4D97-AF65-F5344CB8AC3E}">
        <p14:creationId xmlns:p14="http://schemas.microsoft.com/office/powerpoint/2010/main" val="1091306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2" name="Google Shape;902;p50"/>
          <p:cNvSpPr txBox="1">
            <a:spLocks noGrp="1"/>
          </p:cNvSpPr>
          <p:nvPr>
            <p:ph type="subTitle" idx="1"/>
          </p:nvPr>
        </p:nvSpPr>
        <p:spPr>
          <a:xfrm>
            <a:off x="2572950" y="3651216"/>
            <a:ext cx="4646100" cy="832800"/>
          </a:xfrm>
          <a:prstGeom prst="rect">
            <a:avLst/>
          </a:prstGeom>
        </p:spPr>
        <p:txBody>
          <a:bodyPr spcFirstLastPara="1" wrap="square" lIns="91425" tIns="91425" rIns="91425" bIns="91425" anchor="ctr" anchorCtr="0">
            <a:normAutofit/>
          </a:bodyPr>
          <a:lstStyle/>
          <a:p>
            <a:pPr marL="0" lvl="0" indent="0" algn="l" rtl="0">
              <a:spcBef>
                <a:spcPts val="0"/>
              </a:spcBef>
              <a:spcAft>
                <a:spcPts val="1600"/>
              </a:spcAft>
              <a:buNone/>
            </a:pPr>
            <a:r>
              <a:rPr lang="en">
                <a:solidFill>
                  <a:schemeClr val="dk1"/>
                </a:solidFill>
              </a:rPr>
              <a:t>Images reveal large amounts of data, so remember: use an image instead of a long text. Your audience will appreciate that</a:t>
            </a:r>
            <a:endParaRPr>
              <a:solidFill>
                <a:schemeClr val="dk1"/>
              </a:solidFill>
            </a:endParaRPr>
          </a:p>
        </p:txBody>
      </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Our Goal for Business Problem 2</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pSp>
        <p:nvGrpSpPr>
          <p:cNvPr id="7" name="Group 6">
            <a:extLst>
              <a:ext uri="{FF2B5EF4-FFF2-40B4-BE49-F238E27FC236}">
                <a16:creationId xmlns:a16="http://schemas.microsoft.com/office/drawing/2014/main" id="{BCC82969-364D-42E4-A05D-A9D5B1C9DA82}"/>
              </a:ext>
            </a:extLst>
          </p:cNvPr>
          <p:cNvGrpSpPr/>
          <p:nvPr/>
        </p:nvGrpSpPr>
        <p:grpSpPr>
          <a:xfrm>
            <a:off x="1711703" y="1646067"/>
            <a:ext cx="6780225" cy="1986277"/>
            <a:chOff x="1711703" y="1801575"/>
            <a:chExt cx="6780225" cy="1986277"/>
          </a:xfrm>
        </p:grpSpPr>
        <p:pic>
          <p:nvPicPr>
            <p:cNvPr id="3" name="Picture 2" descr="Icon&#10;&#10;Description automatically generated">
              <a:extLst>
                <a:ext uri="{FF2B5EF4-FFF2-40B4-BE49-F238E27FC236}">
                  <a16:creationId xmlns:a16="http://schemas.microsoft.com/office/drawing/2014/main" id="{F495CB13-3202-4DFE-BFD8-FAD895C5DBFB}"/>
                </a:ext>
              </a:extLst>
            </p:cNvPr>
            <p:cNvPicPr>
              <a:picLocks noChangeAspect="1"/>
            </p:cNvPicPr>
            <p:nvPr/>
          </p:nvPicPr>
          <p:blipFill>
            <a:blip r:embed="rId4"/>
            <a:stretch>
              <a:fillRect/>
            </a:stretch>
          </p:blipFill>
          <p:spPr>
            <a:xfrm>
              <a:off x="1711703" y="1811295"/>
              <a:ext cx="723592" cy="723592"/>
            </a:xfrm>
            <a:prstGeom prst="rect">
              <a:avLst/>
            </a:prstGeom>
          </p:spPr>
        </p:pic>
        <p:sp>
          <p:nvSpPr>
            <p:cNvPr id="45" name="Google Shape;1452;p59">
              <a:extLst>
                <a:ext uri="{FF2B5EF4-FFF2-40B4-BE49-F238E27FC236}">
                  <a16:creationId xmlns:a16="http://schemas.microsoft.com/office/drawing/2014/main" id="{078B497D-B510-486A-AB23-10F3951FB560}"/>
                </a:ext>
              </a:extLst>
            </p:cNvPr>
            <p:cNvSpPr txBox="1">
              <a:spLocks/>
            </p:cNvSpPr>
            <p:nvPr/>
          </p:nvSpPr>
          <p:spPr>
            <a:xfrm>
              <a:off x="2790486" y="1801575"/>
              <a:ext cx="5361523" cy="62705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900" b="1">
                  <a:solidFill>
                    <a:schemeClr val="accent3"/>
                  </a:solidFill>
                </a:rPr>
                <a:t>a) Predict Customer Churn</a:t>
              </a:r>
              <a:endParaRPr lang="en-US" sz="1900" b="1">
                <a:solidFill>
                  <a:schemeClr val="accent3"/>
                </a:solidFill>
              </a:endParaRPr>
            </a:p>
          </p:txBody>
        </p:sp>
        <p:sp>
          <p:nvSpPr>
            <p:cNvPr id="4" name="TextBox 3">
              <a:extLst>
                <a:ext uri="{FF2B5EF4-FFF2-40B4-BE49-F238E27FC236}">
                  <a16:creationId xmlns:a16="http://schemas.microsoft.com/office/drawing/2014/main" id="{DD78A301-A5D1-4ED4-80A1-ADC3192BFD87}"/>
                </a:ext>
              </a:extLst>
            </p:cNvPr>
            <p:cNvSpPr txBox="1"/>
            <p:nvPr/>
          </p:nvSpPr>
          <p:spPr>
            <a:xfrm>
              <a:off x="3029225" y="2271725"/>
              <a:ext cx="3805850" cy="523220"/>
            </a:xfrm>
            <a:prstGeom prst="rect">
              <a:avLst/>
            </a:prstGeom>
            <a:noFill/>
          </p:spPr>
          <p:txBody>
            <a:bodyPr wrap="none" rtlCol="0">
              <a:spAutoFit/>
            </a:bodyPr>
            <a:lstStyle/>
            <a:p>
              <a:r>
                <a:rPr lang="en-SG">
                  <a:solidFill>
                    <a:schemeClr val="accent3">
                      <a:lumMod val="20000"/>
                      <a:lumOff val="80000"/>
                    </a:schemeClr>
                  </a:solidFill>
                </a:rPr>
                <a:t>- Accurately </a:t>
              </a:r>
            </a:p>
            <a:p>
              <a:r>
                <a:rPr lang="en-SG">
                  <a:solidFill>
                    <a:schemeClr val="accent3">
                      <a:lumMod val="20000"/>
                      <a:lumOff val="80000"/>
                    </a:schemeClr>
                  </a:solidFill>
                </a:rPr>
                <a:t>- and with the </a:t>
              </a:r>
              <a:r>
                <a:rPr lang="en-SG" u="sng">
                  <a:solidFill>
                    <a:schemeClr val="accent3">
                      <a:lumMod val="20000"/>
                      <a:lumOff val="80000"/>
                    </a:schemeClr>
                  </a:solidFill>
                </a:rPr>
                <a:t>least cost </a:t>
              </a:r>
              <a:r>
                <a:rPr lang="en-SG">
                  <a:solidFill>
                    <a:schemeClr val="accent3">
                      <a:lumMod val="20000"/>
                      <a:lumOff val="80000"/>
                    </a:schemeClr>
                  </a:solidFill>
                </a:rPr>
                <a:t>for a </a:t>
              </a:r>
              <a:r>
                <a:rPr lang="en-SG" u="sng">
                  <a:solidFill>
                    <a:schemeClr val="accent3">
                      <a:lumMod val="20000"/>
                      <a:lumOff val="80000"/>
                    </a:schemeClr>
                  </a:solidFill>
                </a:rPr>
                <a:t>false prediction</a:t>
              </a:r>
            </a:p>
          </p:txBody>
        </p:sp>
        <p:sp>
          <p:nvSpPr>
            <p:cNvPr id="47" name="Google Shape;1452;p59">
              <a:extLst>
                <a:ext uri="{FF2B5EF4-FFF2-40B4-BE49-F238E27FC236}">
                  <a16:creationId xmlns:a16="http://schemas.microsoft.com/office/drawing/2014/main" id="{6A26D2EA-E0F8-47D1-B9AC-F4C84EC23A4F}"/>
                </a:ext>
              </a:extLst>
            </p:cNvPr>
            <p:cNvSpPr txBox="1">
              <a:spLocks/>
            </p:cNvSpPr>
            <p:nvPr/>
          </p:nvSpPr>
          <p:spPr>
            <a:xfrm>
              <a:off x="2790486" y="3033852"/>
              <a:ext cx="5701442" cy="62705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900" b="1">
                  <a:solidFill>
                    <a:schemeClr val="accent3"/>
                  </a:solidFill>
                </a:rPr>
                <a:t>b) Insights on factors affecting customer churn</a:t>
              </a:r>
              <a:endParaRPr lang="en-US" sz="1900" b="1">
                <a:solidFill>
                  <a:schemeClr val="accent3"/>
                </a:solidFill>
              </a:endParaRPr>
            </a:p>
          </p:txBody>
        </p:sp>
        <p:pic>
          <p:nvPicPr>
            <p:cNvPr id="6" name="Picture 5" descr="Icon&#10;&#10;Description automatically generated">
              <a:extLst>
                <a:ext uri="{FF2B5EF4-FFF2-40B4-BE49-F238E27FC236}">
                  <a16:creationId xmlns:a16="http://schemas.microsoft.com/office/drawing/2014/main" id="{3ED6CB82-4899-46AC-BEA4-4BEC4FA56E7A}"/>
                </a:ext>
              </a:extLst>
            </p:cNvPr>
            <p:cNvPicPr>
              <a:picLocks noChangeAspect="1"/>
            </p:cNvPicPr>
            <p:nvPr/>
          </p:nvPicPr>
          <p:blipFill>
            <a:blip r:embed="rId5"/>
            <a:stretch>
              <a:fillRect/>
            </a:stretch>
          </p:blipFill>
          <p:spPr>
            <a:xfrm>
              <a:off x="1711703" y="2906908"/>
              <a:ext cx="880944" cy="880944"/>
            </a:xfrm>
            <a:prstGeom prst="rect">
              <a:avLst/>
            </a:prstGeom>
          </p:spPr>
        </p:pic>
      </p:grpSp>
      <p:sp>
        <p:nvSpPr>
          <p:cNvPr id="51" name="Google Shape;1455;p59">
            <a:extLst>
              <a:ext uri="{FF2B5EF4-FFF2-40B4-BE49-F238E27FC236}">
                <a16:creationId xmlns:a16="http://schemas.microsoft.com/office/drawing/2014/main" id="{D106840D-5D6C-4E52-BDED-1B6483E31E63}"/>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a) Develop a Good Churn Prediction Tool </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3" name="Google Shape;1908;p63">
            <a:extLst>
              <a:ext uri="{FF2B5EF4-FFF2-40B4-BE49-F238E27FC236}">
                <a16:creationId xmlns:a16="http://schemas.microsoft.com/office/drawing/2014/main" id="{A374926A-5217-4A68-B069-6FB617B632A8}"/>
              </a:ext>
            </a:extLst>
          </p:cNvPr>
          <p:cNvSpPr/>
          <p:nvPr/>
        </p:nvSpPr>
        <p:spPr>
          <a:xfrm>
            <a:off x="9599835" y="-12688"/>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925" name="Group 924">
            <a:extLst>
              <a:ext uri="{FF2B5EF4-FFF2-40B4-BE49-F238E27FC236}">
                <a16:creationId xmlns:a16="http://schemas.microsoft.com/office/drawing/2014/main" id="{BB7FF8D1-E333-44D0-A94C-7530D1A26827}"/>
              </a:ext>
            </a:extLst>
          </p:cNvPr>
          <p:cNvGrpSpPr/>
          <p:nvPr/>
        </p:nvGrpSpPr>
        <p:grpSpPr>
          <a:xfrm>
            <a:off x="1041511" y="1741925"/>
            <a:ext cx="7299665" cy="3014132"/>
            <a:chOff x="1043700" y="1505975"/>
            <a:chExt cx="7299665" cy="3014132"/>
          </a:xfrm>
        </p:grpSpPr>
        <p:sp>
          <p:nvSpPr>
            <p:cNvPr id="51" name="Google Shape;1906;p63">
              <a:extLst>
                <a:ext uri="{FF2B5EF4-FFF2-40B4-BE49-F238E27FC236}">
                  <a16:creationId xmlns:a16="http://schemas.microsoft.com/office/drawing/2014/main" id="{6EA3768A-87F4-4E84-ACED-336D8569A32F}"/>
                </a:ext>
              </a:extLst>
            </p:cNvPr>
            <p:cNvSpPr/>
            <p:nvPr/>
          </p:nvSpPr>
          <p:spPr>
            <a:xfrm>
              <a:off x="1769729" y="1505975"/>
              <a:ext cx="643800" cy="643800"/>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1</a:t>
              </a:r>
              <a:endParaRPr sz="2200">
                <a:solidFill>
                  <a:schemeClr val="lt1"/>
                </a:solidFill>
                <a:latin typeface="Open Sans SemiBold"/>
                <a:ea typeface="Open Sans SemiBold"/>
                <a:cs typeface="Open Sans SemiBold"/>
                <a:sym typeface="Open Sans SemiBold"/>
              </a:endParaRPr>
            </a:p>
          </p:txBody>
        </p:sp>
        <p:grpSp>
          <p:nvGrpSpPr>
            <p:cNvPr id="34" name="Group 33">
              <a:extLst>
                <a:ext uri="{FF2B5EF4-FFF2-40B4-BE49-F238E27FC236}">
                  <a16:creationId xmlns:a16="http://schemas.microsoft.com/office/drawing/2014/main" id="{F5334723-969D-4875-B6FC-B9A59E04F577}"/>
                </a:ext>
              </a:extLst>
            </p:cNvPr>
            <p:cNvGrpSpPr/>
            <p:nvPr/>
          </p:nvGrpSpPr>
          <p:grpSpPr>
            <a:xfrm>
              <a:off x="1043700" y="2475787"/>
              <a:ext cx="2101648" cy="870893"/>
              <a:chOff x="1191833" y="2533282"/>
              <a:chExt cx="1793176" cy="854168"/>
            </a:xfrm>
          </p:grpSpPr>
          <p:sp>
            <p:nvSpPr>
              <p:cNvPr id="58" name="Google Shape;1133;p54">
                <a:extLst>
                  <a:ext uri="{FF2B5EF4-FFF2-40B4-BE49-F238E27FC236}">
                    <a16:creationId xmlns:a16="http://schemas.microsoft.com/office/drawing/2014/main" id="{AF37FA79-B073-4152-989F-2524CC1DFEE0}"/>
                  </a:ext>
                </a:extLst>
              </p:cNvPr>
              <p:cNvSpPr/>
              <p:nvPr/>
            </p:nvSpPr>
            <p:spPr>
              <a:xfrm>
                <a:off x="1191833" y="2533350"/>
                <a:ext cx="1793176" cy="854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7;p54">
                <a:extLst>
                  <a:ext uri="{FF2B5EF4-FFF2-40B4-BE49-F238E27FC236}">
                    <a16:creationId xmlns:a16="http://schemas.microsoft.com/office/drawing/2014/main" id="{2E73CE46-320D-4F2D-902F-BAB086A4A5B4}"/>
                  </a:ext>
                </a:extLst>
              </p:cNvPr>
              <p:cNvSpPr txBox="1">
                <a:spLocks/>
              </p:cNvSpPr>
              <p:nvPr/>
            </p:nvSpPr>
            <p:spPr>
              <a:xfrm>
                <a:off x="1282835" y="2533282"/>
                <a:ext cx="1615209" cy="854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400" b="1">
                    <a:solidFill>
                      <a:schemeClr val="dk1"/>
                    </a:solidFill>
                    <a:latin typeface="+mj-lt"/>
                  </a:rPr>
                  <a:t>Test</a:t>
                </a:r>
                <a:r>
                  <a:rPr lang="en-US" sz="1400">
                    <a:solidFill>
                      <a:schemeClr val="dk1"/>
                    </a:solidFill>
                    <a:latin typeface="+mj-lt"/>
                  </a:rPr>
                  <a:t> multiple ML models &amp; </a:t>
                </a:r>
                <a:r>
                  <a:rPr lang="en-US" sz="1400" b="1">
                    <a:solidFill>
                      <a:schemeClr val="dk1"/>
                    </a:solidFill>
                    <a:latin typeface="+mj-lt"/>
                  </a:rPr>
                  <a:t>compare</a:t>
                </a:r>
                <a:r>
                  <a:rPr lang="en-US" sz="1400">
                    <a:solidFill>
                      <a:schemeClr val="dk1"/>
                    </a:solidFill>
                    <a:latin typeface="+mj-lt"/>
                  </a:rPr>
                  <a:t> performance </a:t>
                </a:r>
              </a:p>
            </p:txBody>
          </p:sp>
        </p:grpSp>
        <p:cxnSp>
          <p:nvCxnSpPr>
            <p:cNvPr id="60" name="Google Shape;1139;p54">
              <a:extLst>
                <a:ext uri="{FF2B5EF4-FFF2-40B4-BE49-F238E27FC236}">
                  <a16:creationId xmlns:a16="http://schemas.microsoft.com/office/drawing/2014/main" id="{70BFC1EF-64EF-499B-B3F8-944C43E77B8B}"/>
                </a:ext>
              </a:extLst>
            </p:cNvPr>
            <p:cNvCxnSpPr>
              <a:cxnSpLocks/>
              <a:stCxn id="51" idx="4"/>
            </p:cNvCxnSpPr>
            <p:nvPr/>
          </p:nvCxnSpPr>
          <p:spPr>
            <a:xfrm>
              <a:off x="2091629" y="2149775"/>
              <a:ext cx="5261" cy="326012"/>
            </a:xfrm>
            <a:prstGeom prst="straightConnector1">
              <a:avLst/>
            </a:prstGeom>
            <a:noFill/>
            <a:ln w="19050" cap="flat" cmpd="sng">
              <a:solidFill>
                <a:schemeClr val="lt1"/>
              </a:solidFill>
              <a:prstDash val="solid"/>
              <a:round/>
              <a:headEnd type="none" w="med" len="med"/>
              <a:tailEnd type="none" w="med" len="med"/>
            </a:ln>
          </p:spPr>
        </p:cxnSp>
        <p:sp>
          <p:nvSpPr>
            <p:cNvPr id="52" name="Google Shape;1907;p63">
              <a:extLst>
                <a:ext uri="{FF2B5EF4-FFF2-40B4-BE49-F238E27FC236}">
                  <a16:creationId xmlns:a16="http://schemas.microsoft.com/office/drawing/2014/main" id="{DBD9C0D8-C156-4368-B090-D4F3AE400280}"/>
                </a:ext>
              </a:extLst>
            </p:cNvPr>
            <p:cNvSpPr/>
            <p:nvPr/>
          </p:nvSpPr>
          <p:spPr>
            <a:xfrm>
              <a:off x="4498462" y="1544019"/>
              <a:ext cx="643800" cy="643800"/>
            </a:xfrm>
            <a:prstGeom prst="ellipse">
              <a:avLst/>
            </a:prstGeom>
            <a:gradFill>
              <a:gsLst>
                <a:gs pos="0">
                  <a:schemeClr val="accent1"/>
                </a:gs>
                <a:gs pos="100000">
                  <a:schemeClr val="accent4"/>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2</a:t>
              </a:r>
              <a:endParaRPr sz="2200">
                <a:solidFill>
                  <a:schemeClr val="lt1"/>
                </a:solidFill>
                <a:latin typeface="Open Sans SemiBold"/>
                <a:ea typeface="Open Sans SemiBold"/>
                <a:cs typeface="Open Sans SemiBold"/>
                <a:sym typeface="Open Sans SemiBold"/>
              </a:endParaRPr>
            </a:p>
          </p:txBody>
        </p:sp>
        <p:cxnSp>
          <p:nvCxnSpPr>
            <p:cNvPr id="69" name="Google Shape;1139;p54">
              <a:extLst>
                <a:ext uri="{FF2B5EF4-FFF2-40B4-BE49-F238E27FC236}">
                  <a16:creationId xmlns:a16="http://schemas.microsoft.com/office/drawing/2014/main" id="{9B8790FF-F89A-4606-96B9-0FD87AB694AF}"/>
                </a:ext>
              </a:extLst>
            </p:cNvPr>
            <p:cNvCxnSpPr>
              <a:cxnSpLocks/>
              <a:stCxn id="52" idx="4"/>
            </p:cNvCxnSpPr>
            <p:nvPr/>
          </p:nvCxnSpPr>
          <p:spPr>
            <a:xfrm>
              <a:off x="4820362" y="2187819"/>
              <a:ext cx="1" cy="290596"/>
            </a:xfrm>
            <a:prstGeom prst="straightConnector1">
              <a:avLst/>
            </a:prstGeom>
            <a:noFill/>
            <a:ln w="19050" cap="flat" cmpd="sng">
              <a:solidFill>
                <a:schemeClr val="lt1"/>
              </a:solidFill>
              <a:prstDash val="solid"/>
              <a:round/>
              <a:headEnd type="none" w="med" len="med"/>
              <a:tailEnd type="none" w="med" len="med"/>
            </a:ln>
          </p:spPr>
        </p:cxnSp>
        <p:sp>
          <p:nvSpPr>
            <p:cNvPr id="54" name="Google Shape;1909;p63">
              <a:extLst>
                <a:ext uri="{FF2B5EF4-FFF2-40B4-BE49-F238E27FC236}">
                  <a16:creationId xmlns:a16="http://schemas.microsoft.com/office/drawing/2014/main" id="{EA86861C-ECCB-4666-A957-5270AB1BD2FB}"/>
                </a:ext>
              </a:extLst>
            </p:cNvPr>
            <p:cNvSpPr/>
            <p:nvPr/>
          </p:nvSpPr>
          <p:spPr>
            <a:xfrm>
              <a:off x="6970641" y="1505975"/>
              <a:ext cx="643800" cy="66354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919" name="Group 918">
              <a:extLst>
                <a:ext uri="{FF2B5EF4-FFF2-40B4-BE49-F238E27FC236}">
                  <a16:creationId xmlns:a16="http://schemas.microsoft.com/office/drawing/2014/main" id="{3E0D1309-4DA9-495C-9C3D-60DA66EEBD74}"/>
                </a:ext>
              </a:extLst>
            </p:cNvPr>
            <p:cNvGrpSpPr/>
            <p:nvPr/>
          </p:nvGrpSpPr>
          <p:grpSpPr>
            <a:xfrm>
              <a:off x="6241717" y="2495340"/>
              <a:ext cx="2101648" cy="865209"/>
              <a:chOff x="6175042" y="2476290"/>
              <a:chExt cx="2101648" cy="865209"/>
            </a:xfrm>
          </p:grpSpPr>
          <p:sp>
            <p:nvSpPr>
              <p:cNvPr id="71" name="Google Shape;1133;p54">
                <a:extLst>
                  <a:ext uri="{FF2B5EF4-FFF2-40B4-BE49-F238E27FC236}">
                    <a16:creationId xmlns:a16="http://schemas.microsoft.com/office/drawing/2014/main" id="{35930ADC-9BB8-4FAB-8F81-5B89E13C2C7C}"/>
                  </a:ext>
                </a:extLst>
              </p:cNvPr>
              <p:cNvSpPr/>
              <p:nvPr/>
            </p:nvSpPr>
            <p:spPr>
              <a:xfrm>
                <a:off x="6175042" y="2476290"/>
                <a:ext cx="2101648" cy="865209"/>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37;p54">
                <a:extLst>
                  <a:ext uri="{FF2B5EF4-FFF2-40B4-BE49-F238E27FC236}">
                    <a16:creationId xmlns:a16="http://schemas.microsoft.com/office/drawing/2014/main" id="{84155BB2-5E80-4D7B-82DF-24EC194419A1}"/>
                  </a:ext>
                </a:extLst>
              </p:cNvPr>
              <p:cNvSpPr txBox="1">
                <a:spLocks/>
              </p:cNvSpPr>
              <p:nvPr/>
            </p:nvSpPr>
            <p:spPr>
              <a:xfrm>
                <a:off x="6281697" y="2648197"/>
                <a:ext cx="1873450" cy="5839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400" b="1">
                    <a:solidFill>
                      <a:schemeClr val="dk1"/>
                    </a:solidFill>
                    <a:latin typeface="+mj-lt"/>
                  </a:rPr>
                  <a:t>Finalize</a:t>
                </a:r>
                <a:r>
                  <a:rPr lang="en-US" sz="1400">
                    <a:solidFill>
                      <a:schemeClr val="dk1"/>
                    </a:solidFill>
                    <a:latin typeface="+mj-lt"/>
                  </a:rPr>
                  <a:t> our churn Prediction Tool </a:t>
                </a:r>
              </a:p>
            </p:txBody>
          </p:sp>
        </p:grpSp>
        <p:cxnSp>
          <p:nvCxnSpPr>
            <p:cNvPr id="73" name="Google Shape;1139;p54">
              <a:extLst>
                <a:ext uri="{FF2B5EF4-FFF2-40B4-BE49-F238E27FC236}">
                  <a16:creationId xmlns:a16="http://schemas.microsoft.com/office/drawing/2014/main" id="{CFDC9EF6-C3B2-45E9-9D05-3759D8055394}"/>
                </a:ext>
              </a:extLst>
            </p:cNvPr>
            <p:cNvCxnSpPr>
              <a:cxnSpLocks/>
              <a:stCxn id="54" idx="4"/>
            </p:cNvCxnSpPr>
            <p:nvPr/>
          </p:nvCxnSpPr>
          <p:spPr>
            <a:xfrm>
              <a:off x="7292541" y="2169515"/>
              <a:ext cx="0" cy="325825"/>
            </a:xfrm>
            <a:prstGeom prst="straightConnector1">
              <a:avLst/>
            </a:prstGeom>
            <a:noFill/>
            <a:ln w="19050" cap="flat" cmpd="sng">
              <a:solidFill>
                <a:schemeClr val="lt1"/>
              </a:solidFill>
              <a:prstDash val="solid"/>
              <a:round/>
              <a:headEnd type="none" w="med" len="med"/>
              <a:tailEnd type="none" w="med" len="med"/>
            </a:ln>
          </p:spPr>
        </p:cxnSp>
        <p:grpSp>
          <p:nvGrpSpPr>
            <p:cNvPr id="80" name="Group 79">
              <a:extLst>
                <a:ext uri="{FF2B5EF4-FFF2-40B4-BE49-F238E27FC236}">
                  <a16:creationId xmlns:a16="http://schemas.microsoft.com/office/drawing/2014/main" id="{D3B9A6DC-B17C-4952-B298-572D79F738F9}"/>
                </a:ext>
              </a:extLst>
            </p:cNvPr>
            <p:cNvGrpSpPr/>
            <p:nvPr/>
          </p:nvGrpSpPr>
          <p:grpSpPr>
            <a:xfrm>
              <a:off x="2622715" y="3648589"/>
              <a:ext cx="1796022" cy="871518"/>
              <a:chOff x="1282199" y="2647970"/>
              <a:chExt cx="2083201" cy="871518"/>
            </a:xfrm>
          </p:grpSpPr>
          <p:sp>
            <p:nvSpPr>
              <p:cNvPr id="81" name="Google Shape;1133;p54">
                <a:extLst>
                  <a:ext uri="{FF2B5EF4-FFF2-40B4-BE49-F238E27FC236}">
                    <a16:creationId xmlns:a16="http://schemas.microsoft.com/office/drawing/2014/main" id="{EA1AD111-D1DA-4E30-BB8E-2905A820B377}"/>
                  </a:ext>
                </a:extLst>
              </p:cNvPr>
              <p:cNvSpPr/>
              <p:nvPr/>
            </p:nvSpPr>
            <p:spPr>
              <a:xfrm>
                <a:off x="1282199" y="2665388"/>
                <a:ext cx="2079900" cy="854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37;p54">
                <a:extLst>
                  <a:ext uri="{FF2B5EF4-FFF2-40B4-BE49-F238E27FC236}">
                    <a16:creationId xmlns:a16="http://schemas.microsoft.com/office/drawing/2014/main" id="{649098D1-0324-4A42-A555-A868D4AA4301}"/>
                  </a:ext>
                </a:extLst>
              </p:cNvPr>
              <p:cNvSpPr txBox="1">
                <a:spLocks/>
              </p:cNvSpPr>
              <p:nvPr/>
            </p:nvSpPr>
            <p:spPr>
              <a:xfrm>
                <a:off x="1282200" y="2647970"/>
                <a:ext cx="2083200" cy="854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430">
                    <a:solidFill>
                      <a:schemeClr val="dk1"/>
                    </a:solidFill>
                    <a:latin typeface="+mj-lt"/>
                  </a:rPr>
                  <a:t>Choose the one with </a:t>
                </a:r>
                <a:r>
                  <a:rPr lang="en-US" sz="1430" b="1">
                    <a:solidFill>
                      <a:schemeClr val="dk1"/>
                    </a:solidFill>
                    <a:latin typeface="+mj-lt"/>
                  </a:rPr>
                  <a:t>best performance </a:t>
                </a:r>
              </a:p>
            </p:txBody>
          </p:sp>
        </p:grpSp>
        <p:cxnSp>
          <p:nvCxnSpPr>
            <p:cNvPr id="15" name="Connector: Elbow 14">
              <a:extLst>
                <a:ext uri="{FF2B5EF4-FFF2-40B4-BE49-F238E27FC236}">
                  <a16:creationId xmlns:a16="http://schemas.microsoft.com/office/drawing/2014/main" id="{8ACDA8EB-E517-47FD-85F0-4BCC5C2DBBCA}"/>
                </a:ext>
              </a:extLst>
            </p:cNvPr>
            <p:cNvCxnSpPr>
              <a:cxnSpLocks/>
            </p:cNvCxnSpPr>
            <p:nvPr/>
          </p:nvCxnSpPr>
          <p:spPr>
            <a:xfrm rot="16200000" flipH="1">
              <a:off x="1995289" y="3448212"/>
              <a:ext cx="729028" cy="525826"/>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6BEA37A-A692-4475-907D-CA7999924074}"/>
                </a:ext>
              </a:extLst>
            </p:cNvPr>
            <p:cNvGrpSpPr/>
            <p:nvPr/>
          </p:nvGrpSpPr>
          <p:grpSpPr>
            <a:xfrm>
              <a:off x="4418737" y="3346601"/>
              <a:ext cx="485294" cy="729038"/>
              <a:chOff x="4418737" y="3346601"/>
              <a:chExt cx="485294" cy="729038"/>
            </a:xfrm>
          </p:grpSpPr>
          <p:cxnSp>
            <p:nvCxnSpPr>
              <p:cNvPr id="17" name="Connector: Elbow 16">
                <a:extLst>
                  <a:ext uri="{FF2B5EF4-FFF2-40B4-BE49-F238E27FC236}">
                    <a16:creationId xmlns:a16="http://schemas.microsoft.com/office/drawing/2014/main" id="{58DF6955-E192-4E9C-8EAE-33F454819181}"/>
                  </a:ext>
                </a:extLst>
              </p:cNvPr>
              <p:cNvCxnSpPr>
                <a:cxnSpLocks/>
                <a:stCxn id="82" idx="3"/>
              </p:cNvCxnSpPr>
              <p:nvPr/>
            </p:nvCxnSpPr>
            <p:spPr>
              <a:xfrm flipV="1">
                <a:off x="4418737" y="3346601"/>
                <a:ext cx="401626" cy="729038"/>
              </a:xfrm>
              <a:prstGeom prst="bentConnector2">
                <a:avLst/>
              </a:prstGeom>
              <a:ln w="19050">
                <a:prstDash val="dash"/>
              </a:ln>
            </p:spPr>
            <p:style>
              <a:lnRef idx="1">
                <a:schemeClr val="accent1"/>
              </a:lnRef>
              <a:fillRef idx="0">
                <a:schemeClr val="accent1"/>
              </a:fillRef>
              <a:effectRef idx="0">
                <a:schemeClr val="accent1"/>
              </a:effectRef>
              <a:fontRef idx="minor">
                <a:schemeClr val="tx1"/>
              </a:fontRef>
            </p:style>
          </p:cxnSp>
          <p:sp>
            <p:nvSpPr>
              <p:cNvPr id="41" name="Isosceles Triangle 40">
                <a:extLst>
                  <a:ext uri="{FF2B5EF4-FFF2-40B4-BE49-F238E27FC236}">
                    <a16:creationId xmlns:a16="http://schemas.microsoft.com/office/drawing/2014/main" id="{07DDF07F-59B6-41FA-B5A1-7AB5E1CFE13E}"/>
                  </a:ext>
                </a:extLst>
              </p:cNvPr>
              <p:cNvSpPr/>
              <p:nvPr/>
            </p:nvSpPr>
            <p:spPr>
              <a:xfrm>
                <a:off x="4723056" y="3372004"/>
                <a:ext cx="180975" cy="1797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921" name="Group 920">
              <a:extLst>
                <a:ext uri="{FF2B5EF4-FFF2-40B4-BE49-F238E27FC236}">
                  <a16:creationId xmlns:a16="http://schemas.microsoft.com/office/drawing/2014/main" id="{F5DC42B7-1FB8-4C61-B933-B9DC93928321}"/>
                </a:ext>
              </a:extLst>
            </p:cNvPr>
            <p:cNvGrpSpPr/>
            <p:nvPr/>
          </p:nvGrpSpPr>
          <p:grpSpPr>
            <a:xfrm>
              <a:off x="5873552" y="2837524"/>
              <a:ext cx="368165" cy="180975"/>
              <a:chOff x="5806877" y="2818474"/>
              <a:chExt cx="368165" cy="180975"/>
            </a:xfrm>
          </p:grpSpPr>
          <p:cxnSp>
            <p:nvCxnSpPr>
              <p:cNvPr id="21" name="Straight Connector 20">
                <a:extLst>
                  <a:ext uri="{FF2B5EF4-FFF2-40B4-BE49-F238E27FC236}">
                    <a16:creationId xmlns:a16="http://schemas.microsoft.com/office/drawing/2014/main" id="{C966FC85-20FD-4EAB-876A-D8B771BCAEA5}"/>
                  </a:ext>
                </a:extLst>
              </p:cNvPr>
              <p:cNvCxnSpPr>
                <a:cxnSpLocks/>
                <a:stCxn id="114" idx="3"/>
                <a:endCxn id="71" idx="1"/>
              </p:cNvCxnSpPr>
              <p:nvPr/>
            </p:nvCxnSpPr>
            <p:spPr>
              <a:xfrm flipV="1">
                <a:off x="5806877" y="2908895"/>
                <a:ext cx="368165" cy="364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11" name="Isosceles Triangle 110">
                <a:extLst>
                  <a:ext uri="{FF2B5EF4-FFF2-40B4-BE49-F238E27FC236}">
                    <a16:creationId xmlns:a16="http://schemas.microsoft.com/office/drawing/2014/main" id="{1F08BD76-3B4D-496C-98C7-B365803072ED}"/>
                  </a:ext>
                </a:extLst>
              </p:cNvPr>
              <p:cNvSpPr/>
              <p:nvPr/>
            </p:nvSpPr>
            <p:spPr>
              <a:xfrm rot="5400000">
                <a:off x="5977898" y="2819092"/>
                <a:ext cx="180975" cy="1797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13" name="Group 112">
              <a:extLst>
                <a:ext uri="{FF2B5EF4-FFF2-40B4-BE49-F238E27FC236}">
                  <a16:creationId xmlns:a16="http://schemas.microsoft.com/office/drawing/2014/main" id="{66444FE7-4581-4C21-8D0D-217E708E4BB9}"/>
                </a:ext>
              </a:extLst>
            </p:cNvPr>
            <p:cNvGrpSpPr/>
            <p:nvPr/>
          </p:nvGrpSpPr>
          <p:grpSpPr>
            <a:xfrm>
              <a:off x="3771904" y="2478415"/>
              <a:ext cx="2101648" cy="888583"/>
              <a:chOff x="3805983" y="2533282"/>
              <a:chExt cx="1793176" cy="871518"/>
            </a:xfrm>
          </p:grpSpPr>
          <p:sp>
            <p:nvSpPr>
              <p:cNvPr id="114" name="Google Shape;1133;p54">
                <a:extLst>
                  <a:ext uri="{FF2B5EF4-FFF2-40B4-BE49-F238E27FC236}">
                    <a16:creationId xmlns:a16="http://schemas.microsoft.com/office/drawing/2014/main" id="{474C5130-C0A7-436D-B6DA-468D3E00AF9C}"/>
                  </a:ext>
                </a:extLst>
              </p:cNvPr>
              <p:cNvSpPr/>
              <p:nvPr/>
            </p:nvSpPr>
            <p:spPr>
              <a:xfrm>
                <a:off x="3805983" y="2550700"/>
                <a:ext cx="1793176" cy="8541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37;p54">
                <a:extLst>
                  <a:ext uri="{FF2B5EF4-FFF2-40B4-BE49-F238E27FC236}">
                    <a16:creationId xmlns:a16="http://schemas.microsoft.com/office/drawing/2014/main" id="{265B48B4-D74D-4832-8DD2-7D56661710BD}"/>
                  </a:ext>
                </a:extLst>
              </p:cNvPr>
              <p:cNvSpPr txBox="1">
                <a:spLocks/>
              </p:cNvSpPr>
              <p:nvPr/>
            </p:nvSpPr>
            <p:spPr>
              <a:xfrm>
                <a:off x="3892949" y="2533282"/>
                <a:ext cx="1615209" cy="8541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400" b="1">
                    <a:solidFill>
                      <a:schemeClr val="accent3">
                        <a:lumMod val="75000"/>
                      </a:schemeClr>
                    </a:solidFill>
                    <a:latin typeface="+mj-lt"/>
                  </a:rPr>
                  <a:t>Optimize</a:t>
                </a:r>
                <a:r>
                  <a:rPr lang="en-US" sz="1400">
                    <a:solidFill>
                      <a:schemeClr val="dk1"/>
                    </a:solidFill>
                    <a:latin typeface="+mj-lt"/>
                  </a:rPr>
                  <a:t> the model to </a:t>
                </a:r>
                <a:r>
                  <a:rPr lang="en-US" sz="1400" b="1">
                    <a:solidFill>
                      <a:schemeClr val="accent3">
                        <a:lumMod val="75000"/>
                      </a:schemeClr>
                    </a:solidFill>
                    <a:latin typeface="+mj-lt"/>
                  </a:rPr>
                  <a:t>match our business objective </a:t>
                </a:r>
              </a:p>
            </p:txBody>
          </p:sp>
        </p:grpSp>
      </p:grpSp>
      <p:sp>
        <p:nvSpPr>
          <p:cNvPr id="129" name="Google Shape;1133;p54">
            <a:extLst>
              <a:ext uri="{FF2B5EF4-FFF2-40B4-BE49-F238E27FC236}">
                <a16:creationId xmlns:a16="http://schemas.microsoft.com/office/drawing/2014/main" id="{C11AEE66-B6C7-4394-B0D5-9B27C6A17A1E}"/>
              </a:ext>
            </a:extLst>
          </p:cNvPr>
          <p:cNvSpPr/>
          <p:nvPr/>
        </p:nvSpPr>
        <p:spPr>
          <a:xfrm>
            <a:off x="824736" y="941525"/>
            <a:ext cx="7699966" cy="4021000"/>
          </a:xfrm>
          <a:prstGeom prst="roundRect">
            <a:avLst>
              <a:gd name="adj" fmla="val 16667"/>
            </a:avLst>
          </a:prstGeom>
          <a:noFill/>
          <a:ln w="28575">
            <a:solidFill>
              <a:schemeClr val="accent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TextBox 925">
            <a:extLst>
              <a:ext uri="{FF2B5EF4-FFF2-40B4-BE49-F238E27FC236}">
                <a16:creationId xmlns:a16="http://schemas.microsoft.com/office/drawing/2014/main" id="{91B81543-6F63-42B0-B3CE-9C05F9DBD68F}"/>
              </a:ext>
            </a:extLst>
          </p:cNvPr>
          <p:cNvSpPr txBox="1"/>
          <p:nvPr/>
        </p:nvSpPr>
        <p:spPr>
          <a:xfrm>
            <a:off x="3703775" y="1088737"/>
            <a:ext cx="2095445" cy="369332"/>
          </a:xfrm>
          <a:prstGeom prst="rect">
            <a:avLst/>
          </a:prstGeom>
          <a:noFill/>
        </p:spPr>
        <p:txBody>
          <a:bodyPr wrap="none" rtlCol="0">
            <a:spAutoFit/>
          </a:bodyPr>
          <a:lstStyle/>
          <a:p>
            <a:r>
              <a:rPr lang="en-SG" sz="1800" b="1">
                <a:solidFill>
                  <a:schemeClr val="bg1">
                    <a:lumMod val="50000"/>
                  </a:schemeClr>
                </a:solidFill>
              </a:rPr>
              <a:t>Our Methodology</a:t>
            </a:r>
          </a:p>
        </p:txBody>
      </p:sp>
      <p:sp>
        <p:nvSpPr>
          <p:cNvPr id="136" name="Google Shape;1455;p59">
            <a:extLst>
              <a:ext uri="{FF2B5EF4-FFF2-40B4-BE49-F238E27FC236}">
                <a16:creationId xmlns:a16="http://schemas.microsoft.com/office/drawing/2014/main" id="{6DCEE9B3-4BBE-4E35-AD83-937C82992A39}"/>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extLst>
      <p:ext uri="{BB962C8B-B14F-4D97-AF65-F5344CB8AC3E}">
        <p14:creationId xmlns:p14="http://schemas.microsoft.com/office/powerpoint/2010/main" val="254225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a) Develop a Good Churn Prediction Tool </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3" name="Google Shape;1908;p63">
            <a:extLst>
              <a:ext uri="{FF2B5EF4-FFF2-40B4-BE49-F238E27FC236}">
                <a16:creationId xmlns:a16="http://schemas.microsoft.com/office/drawing/2014/main" id="{A374926A-5217-4A68-B069-6FB617B632A8}"/>
              </a:ext>
            </a:extLst>
          </p:cNvPr>
          <p:cNvSpPr/>
          <p:nvPr/>
        </p:nvSpPr>
        <p:spPr>
          <a:xfrm>
            <a:off x="9599835" y="-12688"/>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sp>
        <p:nvSpPr>
          <p:cNvPr id="129" name="Google Shape;1133;p54">
            <a:extLst>
              <a:ext uri="{FF2B5EF4-FFF2-40B4-BE49-F238E27FC236}">
                <a16:creationId xmlns:a16="http://schemas.microsoft.com/office/drawing/2014/main" id="{C11AEE66-B6C7-4394-B0D5-9B27C6A17A1E}"/>
              </a:ext>
            </a:extLst>
          </p:cNvPr>
          <p:cNvSpPr/>
          <p:nvPr/>
        </p:nvSpPr>
        <p:spPr>
          <a:xfrm>
            <a:off x="3475972" y="1181100"/>
            <a:ext cx="5048730" cy="3593576"/>
          </a:xfrm>
          <a:prstGeom prst="roundRect">
            <a:avLst>
              <a:gd name="adj" fmla="val 6065"/>
            </a:avLst>
          </a:prstGeom>
          <a:solidFill>
            <a:schemeClr val="bg1"/>
          </a:solidFill>
          <a:ln w="28575">
            <a:solidFill>
              <a:schemeClr val="accent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F3786192-D25C-4939-8F5B-3AC8A762F1A6}"/>
              </a:ext>
            </a:extLst>
          </p:cNvPr>
          <p:cNvGrpSpPr/>
          <p:nvPr/>
        </p:nvGrpSpPr>
        <p:grpSpPr>
          <a:xfrm>
            <a:off x="857810" y="2627631"/>
            <a:ext cx="2262724" cy="643801"/>
            <a:chOff x="857810" y="2650886"/>
            <a:chExt cx="2262724" cy="643801"/>
          </a:xfrm>
        </p:grpSpPr>
        <p:sp>
          <p:nvSpPr>
            <p:cNvPr id="75" name="Google Shape;1907;p63">
              <a:extLst>
                <a:ext uri="{FF2B5EF4-FFF2-40B4-BE49-F238E27FC236}">
                  <a16:creationId xmlns:a16="http://schemas.microsoft.com/office/drawing/2014/main" id="{4C5AA448-F656-48C0-97A0-73AF0C00C23B}"/>
                </a:ext>
              </a:extLst>
            </p:cNvPr>
            <p:cNvSpPr/>
            <p:nvPr/>
          </p:nvSpPr>
          <p:spPr>
            <a:xfrm>
              <a:off x="857810" y="2694955"/>
              <a:ext cx="589990" cy="555662"/>
            </a:xfrm>
            <a:prstGeom prst="ellipse">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2</a:t>
              </a:r>
              <a:endParaRPr sz="2200">
                <a:solidFill>
                  <a:schemeClr val="lt1"/>
                </a:solidFill>
                <a:latin typeface="Open Sans SemiBold"/>
                <a:ea typeface="Open Sans SemiBold"/>
                <a:cs typeface="Open Sans SemiBold"/>
                <a:sym typeface="Open Sans SemiBold"/>
              </a:endParaRPr>
            </a:p>
          </p:txBody>
        </p:sp>
        <p:grpSp>
          <p:nvGrpSpPr>
            <p:cNvPr id="3" name="Group 2">
              <a:extLst>
                <a:ext uri="{FF2B5EF4-FFF2-40B4-BE49-F238E27FC236}">
                  <a16:creationId xmlns:a16="http://schemas.microsoft.com/office/drawing/2014/main" id="{6F08FE6C-43A8-44BB-9CE9-DD13ADAB6CF9}"/>
                </a:ext>
              </a:extLst>
            </p:cNvPr>
            <p:cNvGrpSpPr/>
            <p:nvPr/>
          </p:nvGrpSpPr>
          <p:grpSpPr>
            <a:xfrm>
              <a:off x="1508243" y="2650886"/>
              <a:ext cx="1612291" cy="643801"/>
              <a:chOff x="3871641" y="2755325"/>
              <a:chExt cx="1999722" cy="737524"/>
            </a:xfrm>
          </p:grpSpPr>
          <p:sp>
            <p:nvSpPr>
              <p:cNvPr id="76" name="Google Shape;1133;p54">
                <a:extLst>
                  <a:ext uri="{FF2B5EF4-FFF2-40B4-BE49-F238E27FC236}">
                    <a16:creationId xmlns:a16="http://schemas.microsoft.com/office/drawing/2014/main" id="{A71DF106-1763-411B-B92A-50AD9FBAB011}"/>
                  </a:ext>
                </a:extLst>
              </p:cNvPr>
              <p:cNvSpPr/>
              <p:nvPr/>
            </p:nvSpPr>
            <p:spPr>
              <a:xfrm>
                <a:off x="3871641" y="2756314"/>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77" name="Google Shape;1137;p54">
                <a:extLst>
                  <a:ext uri="{FF2B5EF4-FFF2-40B4-BE49-F238E27FC236}">
                    <a16:creationId xmlns:a16="http://schemas.microsoft.com/office/drawing/2014/main" id="{6796C5EB-F371-40B1-85BF-46AA1F6A4A25}"/>
                  </a:ext>
                </a:extLst>
              </p:cNvPr>
              <p:cNvSpPr txBox="1">
                <a:spLocks/>
              </p:cNvSpPr>
              <p:nvPr/>
            </p:nvSpPr>
            <p:spPr>
              <a:xfrm>
                <a:off x="3871641" y="2755325"/>
                <a:ext cx="1999722" cy="731786"/>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5">
                        <a:lumMod val="60000"/>
                        <a:lumOff val="40000"/>
                      </a:schemeClr>
                    </a:solidFill>
                    <a:latin typeface="+mj-lt"/>
                  </a:rPr>
                  <a:t>Optimize</a:t>
                </a:r>
                <a:r>
                  <a:rPr lang="en-US" sz="1100">
                    <a:solidFill>
                      <a:schemeClr val="accent5">
                        <a:lumMod val="60000"/>
                        <a:lumOff val="40000"/>
                      </a:schemeClr>
                    </a:solidFill>
                    <a:latin typeface="+mj-lt"/>
                  </a:rPr>
                  <a:t> the model to </a:t>
                </a:r>
                <a:r>
                  <a:rPr lang="en-US" sz="1100" b="1">
                    <a:solidFill>
                      <a:schemeClr val="accent5">
                        <a:lumMod val="60000"/>
                        <a:lumOff val="40000"/>
                      </a:schemeClr>
                    </a:solidFill>
                    <a:latin typeface="+mj-lt"/>
                  </a:rPr>
                  <a:t>match our business objective </a:t>
                </a:r>
              </a:p>
            </p:txBody>
          </p:sp>
        </p:grpSp>
      </p:grpSp>
      <p:grpSp>
        <p:nvGrpSpPr>
          <p:cNvPr id="7" name="Group 6">
            <a:extLst>
              <a:ext uri="{FF2B5EF4-FFF2-40B4-BE49-F238E27FC236}">
                <a16:creationId xmlns:a16="http://schemas.microsoft.com/office/drawing/2014/main" id="{8C837C0D-7F1D-4428-9136-1AF951B95EE7}"/>
              </a:ext>
            </a:extLst>
          </p:cNvPr>
          <p:cNvGrpSpPr/>
          <p:nvPr/>
        </p:nvGrpSpPr>
        <p:grpSpPr>
          <a:xfrm>
            <a:off x="857810" y="3750092"/>
            <a:ext cx="2262724" cy="638792"/>
            <a:chOff x="857810" y="3821240"/>
            <a:chExt cx="2262724" cy="638792"/>
          </a:xfrm>
        </p:grpSpPr>
        <p:sp>
          <p:nvSpPr>
            <p:cNvPr id="78" name="Google Shape;1909;p63">
              <a:extLst>
                <a:ext uri="{FF2B5EF4-FFF2-40B4-BE49-F238E27FC236}">
                  <a16:creationId xmlns:a16="http://schemas.microsoft.com/office/drawing/2014/main" id="{FEDC380F-06E3-44A6-B5CB-27301F1315B6}"/>
                </a:ext>
              </a:extLst>
            </p:cNvPr>
            <p:cNvSpPr/>
            <p:nvPr/>
          </p:nvSpPr>
          <p:spPr>
            <a:xfrm>
              <a:off x="857810" y="3854286"/>
              <a:ext cx="589990" cy="572700"/>
            </a:xfrm>
            <a:prstGeom prst="ellipse">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2" name="Group 1">
              <a:extLst>
                <a:ext uri="{FF2B5EF4-FFF2-40B4-BE49-F238E27FC236}">
                  <a16:creationId xmlns:a16="http://schemas.microsoft.com/office/drawing/2014/main" id="{32BE183E-A39F-449C-954F-1EA96D467825}"/>
                </a:ext>
              </a:extLst>
            </p:cNvPr>
            <p:cNvGrpSpPr/>
            <p:nvPr/>
          </p:nvGrpSpPr>
          <p:grpSpPr>
            <a:xfrm>
              <a:off x="1508243" y="3821240"/>
              <a:ext cx="1612291" cy="638792"/>
              <a:chOff x="6341454" y="2755325"/>
              <a:chExt cx="1999722" cy="731786"/>
            </a:xfrm>
          </p:grpSpPr>
          <p:sp>
            <p:nvSpPr>
              <p:cNvPr id="79" name="Google Shape;1133;p54">
                <a:extLst>
                  <a:ext uri="{FF2B5EF4-FFF2-40B4-BE49-F238E27FC236}">
                    <a16:creationId xmlns:a16="http://schemas.microsoft.com/office/drawing/2014/main" id="{3167E5AA-8FBB-4129-A2A3-FF70A04EBF78}"/>
                  </a:ext>
                </a:extLst>
              </p:cNvPr>
              <p:cNvSpPr/>
              <p:nvPr/>
            </p:nvSpPr>
            <p:spPr>
              <a:xfrm>
                <a:off x="6341454" y="2755325"/>
                <a:ext cx="1999722" cy="731786"/>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3" name="Google Shape;1137;p54">
                <a:extLst>
                  <a:ext uri="{FF2B5EF4-FFF2-40B4-BE49-F238E27FC236}">
                    <a16:creationId xmlns:a16="http://schemas.microsoft.com/office/drawing/2014/main" id="{3D1B803C-20B6-4ECE-9630-AB7441CD415F}"/>
                  </a:ext>
                </a:extLst>
              </p:cNvPr>
              <p:cNvSpPr txBox="1">
                <a:spLocks/>
              </p:cNvSpPr>
              <p:nvPr/>
            </p:nvSpPr>
            <p:spPr>
              <a:xfrm>
                <a:off x="6346182" y="2755325"/>
                <a:ext cx="1994993" cy="731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5">
                        <a:lumMod val="60000"/>
                        <a:lumOff val="40000"/>
                      </a:schemeClr>
                    </a:solidFill>
                    <a:latin typeface="+mj-lt"/>
                  </a:rPr>
                  <a:t>Finalize</a:t>
                </a:r>
                <a:r>
                  <a:rPr lang="en-US" sz="1100">
                    <a:solidFill>
                      <a:schemeClr val="accent5">
                        <a:lumMod val="60000"/>
                        <a:lumOff val="40000"/>
                      </a:schemeClr>
                    </a:solidFill>
                    <a:latin typeface="+mj-lt"/>
                  </a:rPr>
                  <a:t> our churn Prediction Tool </a:t>
                </a:r>
              </a:p>
            </p:txBody>
          </p:sp>
        </p:grpSp>
      </p:grpSp>
      <p:grpSp>
        <p:nvGrpSpPr>
          <p:cNvPr id="8" name="Group 7">
            <a:extLst>
              <a:ext uri="{FF2B5EF4-FFF2-40B4-BE49-F238E27FC236}">
                <a16:creationId xmlns:a16="http://schemas.microsoft.com/office/drawing/2014/main" id="{1B009DBE-2F4D-40AE-AE5F-85BFB74E848A}"/>
              </a:ext>
            </a:extLst>
          </p:cNvPr>
          <p:cNvGrpSpPr/>
          <p:nvPr/>
        </p:nvGrpSpPr>
        <p:grpSpPr>
          <a:xfrm>
            <a:off x="857810" y="1506034"/>
            <a:ext cx="2263152" cy="642938"/>
            <a:chOff x="857810" y="1506034"/>
            <a:chExt cx="2263152" cy="642938"/>
          </a:xfrm>
        </p:grpSpPr>
        <p:sp>
          <p:nvSpPr>
            <p:cNvPr id="70" name="Google Shape;1906;p63">
              <a:extLst>
                <a:ext uri="{FF2B5EF4-FFF2-40B4-BE49-F238E27FC236}">
                  <a16:creationId xmlns:a16="http://schemas.microsoft.com/office/drawing/2014/main" id="{6EA3768A-87F4-4E84-ACED-336D8569A32F}"/>
                </a:ext>
              </a:extLst>
            </p:cNvPr>
            <p:cNvSpPr/>
            <p:nvPr/>
          </p:nvSpPr>
          <p:spPr>
            <a:xfrm>
              <a:off x="857810" y="1549672"/>
              <a:ext cx="589990" cy="555662"/>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1</a:t>
              </a:r>
              <a:endParaRPr sz="2200">
                <a:solidFill>
                  <a:schemeClr val="lt1"/>
                </a:solidFill>
                <a:latin typeface="Open Sans SemiBold"/>
                <a:ea typeface="Open Sans SemiBold"/>
                <a:cs typeface="Open Sans SemiBold"/>
                <a:sym typeface="Open Sans SemiBold"/>
              </a:endParaRPr>
            </a:p>
          </p:txBody>
        </p:sp>
        <p:grpSp>
          <p:nvGrpSpPr>
            <p:cNvPr id="4" name="Group 3">
              <a:extLst>
                <a:ext uri="{FF2B5EF4-FFF2-40B4-BE49-F238E27FC236}">
                  <a16:creationId xmlns:a16="http://schemas.microsoft.com/office/drawing/2014/main" id="{6BB7C5C9-A15C-4428-80F0-128DD91CB935}"/>
                </a:ext>
              </a:extLst>
            </p:cNvPr>
            <p:cNvGrpSpPr/>
            <p:nvPr/>
          </p:nvGrpSpPr>
          <p:grpSpPr>
            <a:xfrm>
              <a:off x="1508244" y="1506034"/>
              <a:ext cx="1612718" cy="642938"/>
              <a:chOff x="1089904" y="2472568"/>
              <a:chExt cx="2000252" cy="736535"/>
            </a:xfrm>
          </p:grpSpPr>
          <p:sp>
            <p:nvSpPr>
              <p:cNvPr id="74" name="Google Shape;1133;p54">
                <a:extLst>
                  <a:ext uri="{FF2B5EF4-FFF2-40B4-BE49-F238E27FC236}">
                    <a16:creationId xmlns:a16="http://schemas.microsoft.com/office/drawing/2014/main" id="{AF37FA79-B073-4152-989F-2524CC1DFEE0}"/>
                  </a:ext>
                </a:extLst>
              </p:cNvPr>
              <p:cNvSpPr/>
              <p:nvPr/>
            </p:nvSpPr>
            <p:spPr>
              <a:xfrm>
                <a:off x="1090434" y="2472568"/>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100"/>
              </a:p>
            </p:txBody>
          </p:sp>
          <p:sp>
            <p:nvSpPr>
              <p:cNvPr id="84" name="Google Shape;1137;p54">
                <a:extLst>
                  <a:ext uri="{FF2B5EF4-FFF2-40B4-BE49-F238E27FC236}">
                    <a16:creationId xmlns:a16="http://schemas.microsoft.com/office/drawing/2014/main" id="{8CBD49AD-3DA2-49E1-A9E1-4C984B46DCBD}"/>
                  </a:ext>
                </a:extLst>
              </p:cNvPr>
              <p:cNvSpPr txBox="1">
                <a:spLocks/>
              </p:cNvSpPr>
              <p:nvPr/>
            </p:nvSpPr>
            <p:spPr>
              <a:xfrm>
                <a:off x="1089904" y="2477124"/>
                <a:ext cx="1999722" cy="731979"/>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dk1"/>
                    </a:solidFill>
                    <a:latin typeface="+mj-lt"/>
                  </a:rPr>
                  <a:t>Test</a:t>
                </a:r>
                <a:r>
                  <a:rPr lang="en-US" sz="1100">
                    <a:solidFill>
                      <a:schemeClr val="dk1"/>
                    </a:solidFill>
                    <a:latin typeface="+mj-lt"/>
                  </a:rPr>
                  <a:t> multiple ML models &amp; </a:t>
                </a:r>
                <a:r>
                  <a:rPr lang="en-US" sz="1100" b="1">
                    <a:solidFill>
                      <a:schemeClr val="dk1"/>
                    </a:solidFill>
                    <a:latin typeface="+mj-lt"/>
                  </a:rPr>
                  <a:t>compare</a:t>
                </a:r>
                <a:r>
                  <a:rPr lang="en-US" sz="1100">
                    <a:solidFill>
                      <a:schemeClr val="dk1"/>
                    </a:solidFill>
                    <a:latin typeface="+mj-lt"/>
                  </a:rPr>
                  <a:t> performance </a:t>
                </a:r>
              </a:p>
            </p:txBody>
          </p:sp>
        </p:grpSp>
      </p:grpSp>
      <p:cxnSp>
        <p:nvCxnSpPr>
          <p:cNvPr id="10" name="Straight Connector 9">
            <a:extLst>
              <a:ext uri="{FF2B5EF4-FFF2-40B4-BE49-F238E27FC236}">
                <a16:creationId xmlns:a16="http://schemas.microsoft.com/office/drawing/2014/main" id="{064DCB15-6975-4DDA-BD65-CCA65F316A20}"/>
              </a:ext>
            </a:extLst>
          </p:cNvPr>
          <p:cNvCxnSpPr>
            <a:cxnSpLocks/>
            <a:stCxn id="70" idx="4"/>
          </p:cNvCxnSpPr>
          <p:nvPr/>
        </p:nvCxnSpPr>
        <p:spPr>
          <a:xfrm>
            <a:off x="1152805" y="2105334"/>
            <a:ext cx="0" cy="566366"/>
          </a:xfrm>
          <a:prstGeom prst="line">
            <a:avLst/>
          </a:prstGeom>
          <a:noFill/>
          <a:ln w="19050" cap="rnd" cmpd="sng">
            <a:solidFill>
              <a:schemeClr val="lt1"/>
            </a:solidFill>
            <a:prstDash val="dot"/>
            <a:round/>
            <a:headEnd type="none" w="med" len="med"/>
            <a:tailEnd type="none" w="med" len="med"/>
          </a:ln>
        </p:spPr>
      </p:cxnSp>
      <p:cxnSp>
        <p:nvCxnSpPr>
          <p:cNvPr id="12" name="Straight Connector 11">
            <a:extLst>
              <a:ext uri="{FF2B5EF4-FFF2-40B4-BE49-F238E27FC236}">
                <a16:creationId xmlns:a16="http://schemas.microsoft.com/office/drawing/2014/main" id="{16D3FCD6-5C29-453B-A731-03541226F0C1}"/>
              </a:ext>
            </a:extLst>
          </p:cNvPr>
          <p:cNvCxnSpPr>
            <a:cxnSpLocks/>
          </p:cNvCxnSpPr>
          <p:nvPr/>
        </p:nvCxnSpPr>
        <p:spPr>
          <a:xfrm>
            <a:off x="1152805" y="3227362"/>
            <a:ext cx="0" cy="555776"/>
          </a:xfrm>
          <a:prstGeom prst="line">
            <a:avLst/>
          </a:prstGeom>
          <a:noFill/>
          <a:ln w="19050" cap="rnd" cmpd="sng">
            <a:solidFill>
              <a:schemeClr val="lt1"/>
            </a:solidFill>
            <a:prstDash val="dot"/>
            <a:round/>
            <a:headEnd type="none" w="med" len="med"/>
            <a:tailEnd type="none" w="med" len="med"/>
          </a:ln>
        </p:spPr>
      </p:cxnSp>
      <p:pic>
        <p:nvPicPr>
          <p:cNvPr id="9" name="Picture 8" descr="Icon&#10;&#10;Description automatically generated with medium confidence">
            <a:extLst>
              <a:ext uri="{FF2B5EF4-FFF2-40B4-BE49-F238E27FC236}">
                <a16:creationId xmlns:a16="http://schemas.microsoft.com/office/drawing/2014/main" id="{5AE6A441-53CA-4544-B8BC-A9357542D90F}"/>
              </a:ext>
            </a:extLst>
          </p:cNvPr>
          <p:cNvPicPr>
            <a:picLocks noChangeAspect="1"/>
          </p:cNvPicPr>
          <p:nvPr/>
        </p:nvPicPr>
        <p:blipFill>
          <a:blip r:embed="rId4"/>
          <a:stretch>
            <a:fillRect/>
          </a:stretch>
        </p:blipFill>
        <p:spPr>
          <a:xfrm>
            <a:off x="3842364" y="1740043"/>
            <a:ext cx="531528" cy="531528"/>
          </a:xfrm>
          <a:prstGeom prst="rect">
            <a:avLst/>
          </a:prstGeom>
        </p:spPr>
      </p:pic>
      <p:sp>
        <p:nvSpPr>
          <p:cNvPr id="11" name="TextBox 10">
            <a:extLst>
              <a:ext uri="{FF2B5EF4-FFF2-40B4-BE49-F238E27FC236}">
                <a16:creationId xmlns:a16="http://schemas.microsoft.com/office/drawing/2014/main" id="{B41643EE-01DD-409D-A9FD-E8B19A2280A3}"/>
              </a:ext>
            </a:extLst>
          </p:cNvPr>
          <p:cNvSpPr txBox="1"/>
          <p:nvPr/>
        </p:nvSpPr>
        <p:spPr>
          <a:xfrm>
            <a:off x="4571999" y="1629408"/>
            <a:ext cx="3419195" cy="769441"/>
          </a:xfrm>
          <a:prstGeom prst="rect">
            <a:avLst/>
          </a:prstGeom>
          <a:noFill/>
        </p:spPr>
        <p:txBody>
          <a:bodyPr wrap="square" rtlCol="0">
            <a:spAutoFit/>
          </a:bodyPr>
          <a:lstStyle/>
          <a:p>
            <a:r>
              <a:rPr lang="en-SG" sz="1600" b="1">
                <a:solidFill>
                  <a:schemeClr val="accent1"/>
                </a:solidFill>
              </a:rPr>
              <a:t>4 Models</a:t>
            </a:r>
          </a:p>
          <a:p>
            <a:r>
              <a:rPr lang="en-SG"/>
              <a:t>Logistic Regression, CART, Random Forest, XGBoost,  </a:t>
            </a:r>
          </a:p>
        </p:txBody>
      </p:sp>
      <p:sp>
        <p:nvSpPr>
          <p:cNvPr id="63" name="TextBox 62">
            <a:extLst>
              <a:ext uri="{FF2B5EF4-FFF2-40B4-BE49-F238E27FC236}">
                <a16:creationId xmlns:a16="http://schemas.microsoft.com/office/drawing/2014/main" id="{87DAD3E2-6516-4D9B-ADCB-942E35576F9F}"/>
              </a:ext>
            </a:extLst>
          </p:cNvPr>
          <p:cNvSpPr txBox="1"/>
          <p:nvPr/>
        </p:nvSpPr>
        <p:spPr>
          <a:xfrm>
            <a:off x="4543011" y="2817321"/>
            <a:ext cx="3419195" cy="1415772"/>
          </a:xfrm>
          <a:prstGeom prst="rect">
            <a:avLst/>
          </a:prstGeom>
          <a:noFill/>
        </p:spPr>
        <p:txBody>
          <a:bodyPr wrap="square" rtlCol="0">
            <a:spAutoFit/>
          </a:bodyPr>
          <a:lstStyle/>
          <a:p>
            <a:r>
              <a:rPr lang="en-SG" sz="1600" b="1">
                <a:solidFill>
                  <a:schemeClr val="accent1"/>
                </a:solidFill>
              </a:rPr>
              <a:t>5 Relevant Performance Metrics</a:t>
            </a:r>
          </a:p>
          <a:p>
            <a:r>
              <a:rPr lang="en-SG"/>
              <a:t>   1. Accuracy Score</a:t>
            </a:r>
          </a:p>
          <a:p>
            <a:r>
              <a:rPr lang="en-SG"/>
              <a:t>   2. Precision Score</a:t>
            </a:r>
          </a:p>
          <a:p>
            <a:r>
              <a:rPr lang="en-SG"/>
              <a:t>   3. Recall Score</a:t>
            </a:r>
          </a:p>
          <a:p>
            <a:r>
              <a:rPr lang="en-SG"/>
              <a:t>   4. ROC-AUC Score </a:t>
            </a:r>
          </a:p>
          <a:p>
            <a:r>
              <a:rPr lang="en-SG"/>
              <a:t>   5. F1 Score </a:t>
            </a:r>
          </a:p>
        </p:txBody>
      </p:sp>
      <p:pic>
        <p:nvPicPr>
          <p:cNvPr id="14" name="Picture 13" descr="Icon&#10;&#10;Description automatically generated">
            <a:extLst>
              <a:ext uri="{FF2B5EF4-FFF2-40B4-BE49-F238E27FC236}">
                <a16:creationId xmlns:a16="http://schemas.microsoft.com/office/drawing/2014/main" id="{8F482E7F-C0A7-4A88-B875-051A50E69940}"/>
              </a:ext>
            </a:extLst>
          </p:cNvPr>
          <p:cNvPicPr>
            <a:picLocks noChangeAspect="1"/>
          </p:cNvPicPr>
          <p:nvPr/>
        </p:nvPicPr>
        <p:blipFill>
          <a:blip r:embed="rId5"/>
          <a:stretch>
            <a:fillRect/>
          </a:stretch>
        </p:blipFill>
        <p:spPr>
          <a:xfrm>
            <a:off x="3793190" y="3069462"/>
            <a:ext cx="629876" cy="629876"/>
          </a:xfrm>
          <a:prstGeom prst="rect">
            <a:avLst/>
          </a:prstGeom>
        </p:spPr>
      </p:pic>
      <p:sp>
        <p:nvSpPr>
          <p:cNvPr id="68" name="Google Shape;1455;p59">
            <a:extLst>
              <a:ext uri="{FF2B5EF4-FFF2-40B4-BE49-F238E27FC236}">
                <a16:creationId xmlns:a16="http://schemas.microsoft.com/office/drawing/2014/main" id="{15523AC7-7782-4385-812D-80F9213E716F}"/>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extLst>
      <p:ext uri="{BB962C8B-B14F-4D97-AF65-F5344CB8AC3E}">
        <p14:creationId xmlns:p14="http://schemas.microsoft.com/office/powerpoint/2010/main" val="2276173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a) Develop a Good Churn Prediction Tool </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3" name="Google Shape;1908;p63">
            <a:extLst>
              <a:ext uri="{FF2B5EF4-FFF2-40B4-BE49-F238E27FC236}">
                <a16:creationId xmlns:a16="http://schemas.microsoft.com/office/drawing/2014/main" id="{A374926A-5217-4A68-B069-6FB617B632A8}"/>
              </a:ext>
            </a:extLst>
          </p:cNvPr>
          <p:cNvSpPr/>
          <p:nvPr/>
        </p:nvSpPr>
        <p:spPr>
          <a:xfrm>
            <a:off x="9599835" y="-12688"/>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sp>
        <p:nvSpPr>
          <p:cNvPr id="129" name="Google Shape;1133;p54">
            <a:extLst>
              <a:ext uri="{FF2B5EF4-FFF2-40B4-BE49-F238E27FC236}">
                <a16:creationId xmlns:a16="http://schemas.microsoft.com/office/drawing/2014/main" id="{C11AEE66-B6C7-4394-B0D5-9B27C6A17A1E}"/>
              </a:ext>
            </a:extLst>
          </p:cNvPr>
          <p:cNvSpPr/>
          <p:nvPr/>
        </p:nvSpPr>
        <p:spPr>
          <a:xfrm>
            <a:off x="3475972" y="1181100"/>
            <a:ext cx="5048730" cy="3593576"/>
          </a:xfrm>
          <a:prstGeom prst="roundRect">
            <a:avLst>
              <a:gd name="adj" fmla="val 6065"/>
            </a:avLst>
          </a:prstGeom>
          <a:solidFill>
            <a:schemeClr val="bg1"/>
          </a:solidFill>
          <a:ln w="28575">
            <a:solidFill>
              <a:schemeClr val="accent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F3786192-D25C-4939-8F5B-3AC8A762F1A6}"/>
              </a:ext>
            </a:extLst>
          </p:cNvPr>
          <p:cNvGrpSpPr/>
          <p:nvPr/>
        </p:nvGrpSpPr>
        <p:grpSpPr>
          <a:xfrm>
            <a:off x="857810" y="2627631"/>
            <a:ext cx="2262724" cy="643801"/>
            <a:chOff x="857810" y="2650886"/>
            <a:chExt cx="2262724" cy="643801"/>
          </a:xfrm>
        </p:grpSpPr>
        <p:sp>
          <p:nvSpPr>
            <p:cNvPr id="75" name="Google Shape;1907;p63">
              <a:extLst>
                <a:ext uri="{FF2B5EF4-FFF2-40B4-BE49-F238E27FC236}">
                  <a16:creationId xmlns:a16="http://schemas.microsoft.com/office/drawing/2014/main" id="{4C5AA448-F656-48C0-97A0-73AF0C00C23B}"/>
                </a:ext>
              </a:extLst>
            </p:cNvPr>
            <p:cNvSpPr/>
            <p:nvPr/>
          </p:nvSpPr>
          <p:spPr>
            <a:xfrm>
              <a:off x="857810" y="2694955"/>
              <a:ext cx="589990" cy="555662"/>
            </a:xfrm>
            <a:prstGeom prst="ellipse">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2</a:t>
              </a:r>
              <a:endParaRPr sz="2200">
                <a:solidFill>
                  <a:schemeClr val="lt1"/>
                </a:solidFill>
                <a:latin typeface="Open Sans SemiBold"/>
                <a:ea typeface="Open Sans SemiBold"/>
                <a:cs typeface="Open Sans SemiBold"/>
                <a:sym typeface="Open Sans SemiBold"/>
              </a:endParaRPr>
            </a:p>
          </p:txBody>
        </p:sp>
        <p:grpSp>
          <p:nvGrpSpPr>
            <p:cNvPr id="3" name="Group 2">
              <a:extLst>
                <a:ext uri="{FF2B5EF4-FFF2-40B4-BE49-F238E27FC236}">
                  <a16:creationId xmlns:a16="http://schemas.microsoft.com/office/drawing/2014/main" id="{6F08FE6C-43A8-44BB-9CE9-DD13ADAB6CF9}"/>
                </a:ext>
              </a:extLst>
            </p:cNvPr>
            <p:cNvGrpSpPr/>
            <p:nvPr/>
          </p:nvGrpSpPr>
          <p:grpSpPr>
            <a:xfrm>
              <a:off x="1508243" y="2650886"/>
              <a:ext cx="1612291" cy="643801"/>
              <a:chOff x="3871641" y="2755325"/>
              <a:chExt cx="1999722" cy="737524"/>
            </a:xfrm>
          </p:grpSpPr>
          <p:sp>
            <p:nvSpPr>
              <p:cNvPr id="76" name="Google Shape;1133;p54">
                <a:extLst>
                  <a:ext uri="{FF2B5EF4-FFF2-40B4-BE49-F238E27FC236}">
                    <a16:creationId xmlns:a16="http://schemas.microsoft.com/office/drawing/2014/main" id="{A71DF106-1763-411B-B92A-50AD9FBAB011}"/>
                  </a:ext>
                </a:extLst>
              </p:cNvPr>
              <p:cNvSpPr/>
              <p:nvPr/>
            </p:nvSpPr>
            <p:spPr>
              <a:xfrm>
                <a:off x="3871641" y="2756314"/>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77" name="Google Shape;1137;p54">
                <a:extLst>
                  <a:ext uri="{FF2B5EF4-FFF2-40B4-BE49-F238E27FC236}">
                    <a16:creationId xmlns:a16="http://schemas.microsoft.com/office/drawing/2014/main" id="{6796C5EB-F371-40B1-85BF-46AA1F6A4A25}"/>
                  </a:ext>
                </a:extLst>
              </p:cNvPr>
              <p:cNvSpPr txBox="1">
                <a:spLocks/>
              </p:cNvSpPr>
              <p:nvPr/>
            </p:nvSpPr>
            <p:spPr>
              <a:xfrm>
                <a:off x="3871641" y="2755325"/>
                <a:ext cx="1999722" cy="731786"/>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5">
                        <a:lumMod val="60000"/>
                        <a:lumOff val="40000"/>
                      </a:schemeClr>
                    </a:solidFill>
                    <a:latin typeface="+mj-lt"/>
                  </a:rPr>
                  <a:t>Optimize</a:t>
                </a:r>
                <a:r>
                  <a:rPr lang="en-US" sz="1100">
                    <a:solidFill>
                      <a:schemeClr val="accent5">
                        <a:lumMod val="60000"/>
                        <a:lumOff val="40000"/>
                      </a:schemeClr>
                    </a:solidFill>
                    <a:latin typeface="+mj-lt"/>
                  </a:rPr>
                  <a:t> the model to </a:t>
                </a:r>
                <a:r>
                  <a:rPr lang="en-US" sz="1100" b="1">
                    <a:solidFill>
                      <a:schemeClr val="accent5">
                        <a:lumMod val="60000"/>
                        <a:lumOff val="40000"/>
                      </a:schemeClr>
                    </a:solidFill>
                    <a:latin typeface="+mj-lt"/>
                  </a:rPr>
                  <a:t>match our business objective </a:t>
                </a:r>
              </a:p>
            </p:txBody>
          </p:sp>
        </p:grpSp>
      </p:grpSp>
      <p:grpSp>
        <p:nvGrpSpPr>
          <p:cNvPr id="7" name="Group 6">
            <a:extLst>
              <a:ext uri="{FF2B5EF4-FFF2-40B4-BE49-F238E27FC236}">
                <a16:creationId xmlns:a16="http://schemas.microsoft.com/office/drawing/2014/main" id="{8C837C0D-7F1D-4428-9136-1AF951B95EE7}"/>
              </a:ext>
            </a:extLst>
          </p:cNvPr>
          <p:cNvGrpSpPr/>
          <p:nvPr/>
        </p:nvGrpSpPr>
        <p:grpSpPr>
          <a:xfrm>
            <a:off x="857810" y="3750092"/>
            <a:ext cx="2262724" cy="638792"/>
            <a:chOff x="857810" y="3821240"/>
            <a:chExt cx="2262724" cy="638792"/>
          </a:xfrm>
        </p:grpSpPr>
        <p:sp>
          <p:nvSpPr>
            <p:cNvPr id="78" name="Google Shape;1909;p63">
              <a:extLst>
                <a:ext uri="{FF2B5EF4-FFF2-40B4-BE49-F238E27FC236}">
                  <a16:creationId xmlns:a16="http://schemas.microsoft.com/office/drawing/2014/main" id="{FEDC380F-06E3-44A6-B5CB-27301F1315B6}"/>
                </a:ext>
              </a:extLst>
            </p:cNvPr>
            <p:cNvSpPr/>
            <p:nvPr/>
          </p:nvSpPr>
          <p:spPr>
            <a:xfrm>
              <a:off x="857810" y="3854286"/>
              <a:ext cx="589990" cy="572700"/>
            </a:xfrm>
            <a:prstGeom prst="ellipse">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2" name="Group 1">
              <a:extLst>
                <a:ext uri="{FF2B5EF4-FFF2-40B4-BE49-F238E27FC236}">
                  <a16:creationId xmlns:a16="http://schemas.microsoft.com/office/drawing/2014/main" id="{32BE183E-A39F-449C-954F-1EA96D467825}"/>
                </a:ext>
              </a:extLst>
            </p:cNvPr>
            <p:cNvGrpSpPr/>
            <p:nvPr/>
          </p:nvGrpSpPr>
          <p:grpSpPr>
            <a:xfrm>
              <a:off x="1508243" y="3821240"/>
              <a:ext cx="1612291" cy="638792"/>
              <a:chOff x="6341454" y="2755325"/>
              <a:chExt cx="1999722" cy="731786"/>
            </a:xfrm>
          </p:grpSpPr>
          <p:sp>
            <p:nvSpPr>
              <p:cNvPr id="79" name="Google Shape;1133;p54">
                <a:extLst>
                  <a:ext uri="{FF2B5EF4-FFF2-40B4-BE49-F238E27FC236}">
                    <a16:creationId xmlns:a16="http://schemas.microsoft.com/office/drawing/2014/main" id="{3167E5AA-8FBB-4129-A2A3-FF70A04EBF78}"/>
                  </a:ext>
                </a:extLst>
              </p:cNvPr>
              <p:cNvSpPr/>
              <p:nvPr/>
            </p:nvSpPr>
            <p:spPr>
              <a:xfrm>
                <a:off x="6341454" y="2755325"/>
                <a:ext cx="1999722" cy="731786"/>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3" name="Google Shape;1137;p54">
                <a:extLst>
                  <a:ext uri="{FF2B5EF4-FFF2-40B4-BE49-F238E27FC236}">
                    <a16:creationId xmlns:a16="http://schemas.microsoft.com/office/drawing/2014/main" id="{3D1B803C-20B6-4ECE-9630-AB7441CD415F}"/>
                  </a:ext>
                </a:extLst>
              </p:cNvPr>
              <p:cNvSpPr txBox="1">
                <a:spLocks/>
              </p:cNvSpPr>
              <p:nvPr/>
            </p:nvSpPr>
            <p:spPr>
              <a:xfrm>
                <a:off x="6346182" y="2755325"/>
                <a:ext cx="1994993" cy="731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5">
                        <a:lumMod val="60000"/>
                        <a:lumOff val="40000"/>
                      </a:schemeClr>
                    </a:solidFill>
                    <a:latin typeface="+mj-lt"/>
                  </a:rPr>
                  <a:t>Finalize</a:t>
                </a:r>
                <a:r>
                  <a:rPr lang="en-US" sz="1100">
                    <a:solidFill>
                      <a:schemeClr val="accent5">
                        <a:lumMod val="60000"/>
                        <a:lumOff val="40000"/>
                      </a:schemeClr>
                    </a:solidFill>
                    <a:latin typeface="+mj-lt"/>
                  </a:rPr>
                  <a:t> our churn Prediction Tool </a:t>
                </a:r>
              </a:p>
            </p:txBody>
          </p:sp>
        </p:grpSp>
      </p:grpSp>
      <p:grpSp>
        <p:nvGrpSpPr>
          <p:cNvPr id="8" name="Group 7">
            <a:extLst>
              <a:ext uri="{FF2B5EF4-FFF2-40B4-BE49-F238E27FC236}">
                <a16:creationId xmlns:a16="http://schemas.microsoft.com/office/drawing/2014/main" id="{1B009DBE-2F4D-40AE-AE5F-85BFB74E848A}"/>
              </a:ext>
            </a:extLst>
          </p:cNvPr>
          <p:cNvGrpSpPr/>
          <p:nvPr/>
        </p:nvGrpSpPr>
        <p:grpSpPr>
          <a:xfrm>
            <a:off x="857810" y="1506034"/>
            <a:ext cx="2263152" cy="642938"/>
            <a:chOff x="857810" y="1506034"/>
            <a:chExt cx="2263152" cy="642938"/>
          </a:xfrm>
        </p:grpSpPr>
        <p:sp>
          <p:nvSpPr>
            <p:cNvPr id="70" name="Google Shape;1906;p63">
              <a:extLst>
                <a:ext uri="{FF2B5EF4-FFF2-40B4-BE49-F238E27FC236}">
                  <a16:creationId xmlns:a16="http://schemas.microsoft.com/office/drawing/2014/main" id="{6EA3768A-87F4-4E84-ACED-336D8569A32F}"/>
                </a:ext>
              </a:extLst>
            </p:cNvPr>
            <p:cNvSpPr/>
            <p:nvPr/>
          </p:nvSpPr>
          <p:spPr>
            <a:xfrm>
              <a:off x="857810" y="1549672"/>
              <a:ext cx="589990" cy="555662"/>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1</a:t>
              </a:r>
              <a:endParaRPr sz="2200">
                <a:solidFill>
                  <a:schemeClr val="lt1"/>
                </a:solidFill>
                <a:latin typeface="Open Sans SemiBold"/>
                <a:ea typeface="Open Sans SemiBold"/>
                <a:cs typeface="Open Sans SemiBold"/>
                <a:sym typeface="Open Sans SemiBold"/>
              </a:endParaRPr>
            </a:p>
          </p:txBody>
        </p:sp>
        <p:grpSp>
          <p:nvGrpSpPr>
            <p:cNvPr id="4" name="Group 3">
              <a:extLst>
                <a:ext uri="{FF2B5EF4-FFF2-40B4-BE49-F238E27FC236}">
                  <a16:creationId xmlns:a16="http://schemas.microsoft.com/office/drawing/2014/main" id="{6BB7C5C9-A15C-4428-80F0-128DD91CB935}"/>
                </a:ext>
              </a:extLst>
            </p:cNvPr>
            <p:cNvGrpSpPr/>
            <p:nvPr/>
          </p:nvGrpSpPr>
          <p:grpSpPr>
            <a:xfrm>
              <a:off x="1508244" y="1506034"/>
              <a:ext cx="1612718" cy="642938"/>
              <a:chOff x="1089904" y="2472568"/>
              <a:chExt cx="2000252" cy="736535"/>
            </a:xfrm>
          </p:grpSpPr>
          <p:sp>
            <p:nvSpPr>
              <p:cNvPr id="74" name="Google Shape;1133;p54">
                <a:extLst>
                  <a:ext uri="{FF2B5EF4-FFF2-40B4-BE49-F238E27FC236}">
                    <a16:creationId xmlns:a16="http://schemas.microsoft.com/office/drawing/2014/main" id="{AF37FA79-B073-4152-989F-2524CC1DFEE0}"/>
                  </a:ext>
                </a:extLst>
              </p:cNvPr>
              <p:cNvSpPr/>
              <p:nvPr/>
            </p:nvSpPr>
            <p:spPr>
              <a:xfrm>
                <a:off x="1090434" y="2472568"/>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100"/>
              </a:p>
            </p:txBody>
          </p:sp>
          <p:sp>
            <p:nvSpPr>
              <p:cNvPr id="84" name="Google Shape;1137;p54">
                <a:extLst>
                  <a:ext uri="{FF2B5EF4-FFF2-40B4-BE49-F238E27FC236}">
                    <a16:creationId xmlns:a16="http://schemas.microsoft.com/office/drawing/2014/main" id="{8CBD49AD-3DA2-49E1-A9E1-4C984B46DCBD}"/>
                  </a:ext>
                </a:extLst>
              </p:cNvPr>
              <p:cNvSpPr txBox="1">
                <a:spLocks/>
              </p:cNvSpPr>
              <p:nvPr/>
            </p:nvSpPr>
            <p:spPr>
              <a:xfrm>
                <a:off x="1089904" y="2477124"/>
                <a:ext cx="1999722" cy="731979"/>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dk1"/>
                    </a:solidFill>
                    <a:latin typeface="+mj-lt"/>
                  </a:rPr>
                  <a:t>Test</a:t>
                </a:r>
                <a:r>
                  <a:rPr lang="en-US" sz="1100">
                    <a:solidFill>
                      <a:schemeClr val="dk1"/>
                    </a:solidFill>
                    <a:latin typeface="+mj-lt"/>
                  </a:rPr>
                  <a:t> multiple ML models &amp; </a:t>
                </a:r>
                <a:r>
                  <a:rPr lang="en-US" sz="1100" b="1">
                    <a:solidFill>
                      <a:schemeClr val="dk1"/>
                    </a:solidFill>
                    <a:latin typeface="+mj-lt"/>
                  </a:rPr>
                  <a:t>compare</a:t>
                </a:r>
                <a:r>
                  <a:rPr lang="en-US" sz="1100">
                    <a:solidFill>
                      <a:schemeClr val="dk1"/>
                    </a:solidFill>
                    <a:latin typeface="+mj-lt"/>
                  </a:rPr>
                  <a:t> performance </a:t>
                </a:r>
              </a:p>
            </p:txBody>
          </p:sp>
        </p:grpSp>
      </p:grpSp>
      <p:cxnSp>
        <p:nvCxnSpPr>
          <p:cNvPr id="10" name="Straight Connector 9">
            <a:extLst>
              <a:ext uri="{FF2B5EF4-FFF2-40B4-BE49-F238E27FC236}">
                <a16:creationId xmlns:a16="http://schemas.microsoft.com/office/drawing/2014/main" id="{064DCB15-6975-4DDA-BD65-CCA65F316A20}"/>
              </a:ext>
            </a:extLst>
          </p:cNvPr>
          <p:cNvCxnSpPr>
            <a:cxnSpLocks/>
            <a:stCxn id="70" idx="4"/>
          </p:cNvCxnSpPr>
          <p:nvPr/>
        </p:nvCxnSpPr>
        <p:spPr>
          <a:xfrm>
            <a:off x="1152805" y="2105334"/>
            <a:ext cx="0" cy="566366"/>
          </a:xfrm>
          <a:prstGeom prst="line">
            <a:avLst/>
          </a:prstGeom>
          <a:noFill/>
          <a:ln w="19050" cap="rnd" cmpd="sng">
            <a:solidFill>
              <a:schemeClr val="lt1"/>
            </a:solidFill>
            <a:prstDash val="dot"/>
            <a:round/>
            <a:headEnd type="none" w="med" len="med"/>
            <a:tailEnd type="none" w="med" len="med"/>
          </a:ln>
        </p:spPr>
      </p:cxnSp>
      <p:cxnSp>
        <p:nvCxnSpPr>
          <p:cNvPr id="12" name="Straight Connector 11">
            <a:extLst>
              <a:ext uri="{FF2B5EF4-FFF2-40B4-BE49-F238E27FC236}">
                <a16:creationId xmlns:a16="http://schemas.microsoft.com/office/drawing/2014/main" id="{16D3FCD6-5C29-453B-A731-03541226F0C1}"/>
              </a:ext>
            </a:extLst>
          </p:cNvPr>
          <p:cNvCxnSpPr>
            <a:cxnSpLocks/>
          </p:cNvCxnSpPr>
          <p:nvPr/>
        </p:nvCxnSpPr>
        <p:spPr>
          <a:xfrm>
            <a:off x="1152805" y="3227362"/>
            <a:ext cx="0" cy="555776"/>
          </a:xfrm>
          <a:prstGeom prst="line">
            <a:avLst/>
          </a:prstGeom>
          <a:noFill/>
          <a:ln w="19050" cap="rnd" cmpd="sng">
            <a:solidFill>
              <a:schemeClr val="lt1"/>
            </a:solidFill>
            <a:prstDash val="dot"/>
            <a:round/>
            <a:headEnd type="none" w="med" len="med"/>
            <a:tailEnd type="none" w="med" len="med"/>
          </a:ln>
        </p:spPr>
      </p:cxnSp>
      <p:pic>
        <p:nvPicPr>
          <p:cNvPr id="64" name="Picture 63" descr="Graphical user interface&#10;&#10;Description automatically generated with low confidence">
            <a:extLst>
              <a:ext uri="{FF2B5EF4-FFF2-40B4-BE49-F238E27FC236}">
                <a16:creationId xmlns:a16="http://schemas.microsoft.com/office/drawing/2014/main" id="{62DAE306-FB4E-4F6A-B823-FC2384C6C88B}"/>
              </a:ext>
            </a:extLst>
          </p:cNvPr>
          <p:cNvPicPr>
            <a:picLocks noChangeAspect="1"/>
          </p:cNvPicPr>
          <p:nvPr/>
        </p:nvPicPr>
        <p:blipFill>
          <a:blip r:embed="rId4"/>
          <a:stretch>
            <a:fillRect/>
          </a:stretch>
        </p:blipFill>
        <p:spPr>
          <a:xfrm>
            <a:off x="3617897" y="1772501"/>
            <a:ext cx="4764879" cy="1476553"/>
          </a:xfrm>
          <a:prstGeom prst="rect">
            <a:avLst/>
          </a:prstGeom>
        </p:spPr>
      </p:pic>
      <p:sp>
        <p:nvSpPr>
          <p:cNvPr id="5" name="TextBox 4">
            <a:extLst>
              <a:ext uri="{FF2B5EF4-FFF2-40B4-BE49-F238E27FC236}">
                <a16:creationId xmlns:a16="http://schemas.microsoft.com/office/drawing/2014/main" id="{E758B084-2DC9-4404-A859-E4CF47A6BAEE}"/>
              </a:ext>
            </a:extLst>
          </p:cNvPr>
          <p:cNvSpPr txBox="1"/>
          <p:nvPr/>
        </p:nvSpPr>
        <p:spPr>
          <a:xfrm>
            <a:off x="3847818" y="1322912"/>
            <a:ext cx="2582758" cy="307777"/>
          </a:xfrm>
          <a:prstGeom prst="rect">
            <a:avLst/>
          </a:prstGeom>
          <a:noFill/>
        </p:spPr>
        <p:txBody>
          <a:bodyPr wrap="none" rtlCol="0">
            <a:spAutoFit/>
          </a:bodyPr>
          <a:lstStyle/>
          <a:p>
            <a:r>
              <a:rPr lang="en-SG" b="1"/>
              <a:t>Model Performance (Sorted)</a:t>
            </a:r>
          </a:p>
        </p:txBody>
      </p:sp>
      <p:sp>
        <p:nvSpPr>
          <p:cNvPr id="13" name="Rectangle 12">
            <a:extLst>
              <a:ext uri="{FF2B5EF4-FFF2-40B4-BE49-F238E27FC236}">
                <a16:creationId xmlns:a16="http://schemas.microsoft.com/office/drawing/2014/main" id="{090F1886-5438-45D8-ADB0-7F7988B03917}"/>
              </a:ext>
            </a:extLst>
          </p:cNvPr>
          <p:cNvSpPr/>
          <p:nvPr/>
        </p:nvSpPr>
        <p:spPr>
          <a:xfrm>
            <a:off x="3475544" y="1960086"/>
            <a:ext cx="4973129" cy="188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6" name="Picture 15" descr="Icon&#10;&#10;Description automatically generated">
            <a:extLst>
              <a:ext uri="{FF2B5EF4-FFF2-40B4-BE49-F238E27FC236}">
                <a16:creationId xmlns:a16="http://schemas.microsoft.com/office/drawing/2014/main" id="{8DE369FF-F07A-4D9C-8C83-33760158094B}"/>
              </a:ext>
            </a:extLst>
          </p:cNvPr>
          <p:cNvPicPr>
            <a:picLocks noChangeAspect="1"/>
          </p:cNvPicPr>
          <p:nvPr/>
        </p:nvPicPr>
        <p:blipFill>
          <a:blip r:embed="rId5"/>
          <a:stretch>
            <a:fillRect/>
          </a:stretch>
        </p:blipFill>
        <p:spPr>
          <a:xfrm>
            <a:off x="3730820" y="3559374"/>
            <a:ext cx="754614" cy="754614"/>
          </a:xfrm>
          <a:prstGeom prst="rect">
            <a:avLst/>
          </a:prstGeom>
        </p:spPr>
      </p:pic>
      <p:sp>
        <p:nvSpPr>
          <p:cNvPr id="68" name="TextBox 67">
            <a:extLst>
              <a:ext uri="{FF2B5EF4-FFF2-40B4-BE49-F238E27FC236}">
                <a16:creationId xmlns:a16="http://schemas.microsoft.com/office/drawing/2014/main" id="{96DCA7CB-100C-4208-AA25-A592F88DBB22}"/>
              </a:ext>
            </a:extLst>
          </p:cNvPr>
          <p:cNvSpPr txBox="1"/>
          <p:nvPr/>
        </p:nvSpPr>
        <p:spPr>
          <a:xfrm>
            <a:off x="4572000" y="3797229"/>
            <a:ext cx="3177473" cy="307777"/>
          </a:xfrm>
          <a:prstGeom prst="rect">
            <a:avLst/>
          </a:prstGeom>
          <a:noFill/>
        </p:spPr>
        <p:txBody>
          <a:bodyPr wrap="none" rtlCol="0">
            <a:spAutoFit/>
          </a:bodyPr>
          <a:lstStyle/>
          <a:p>
            <a:r>
              <a:rPr lang="en-SG" b="1">
                <a:solidFill>
                  <a:schemeClr val="accent3">
                    <a:lumMod val="75000"/>
                  </a:schemeClr>
                </a:solidFill>
              </a:rPr>
              <a:t>XGBoost</a:t>
            </a:r>
            <a:r>
              <a:rPr lang="en-SG" b="1"/>
              <a:t> has the best performance</a:t>
            </a:r>
          </a:p>
        </p:txBody>
      </p:sp>
      <p:sp>
        <p:nvSpPr>
          <p:cNvPr id="69" name="Google Shape;1455;p59">
            <a:extLst>
              <a:ext uri="{FF2B5EF4-FFF2-40B4-BE49-F238E27FC236}">
                <a16:creationId xmlns:a16="http://schemas.microsoft.com/office/drawing/2014/main" id="{D6570D1E-9158-4C95-948D-17B3E9865C27}"/>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extLst>
      <p:ext uri="{BB962C8B-B14F-4D97-AF65-F5344CB8AC3E}">
        <p14:creationId xmlns:p14="http://schemas.microsoft.com/office/powerpoint/2010/main" val="984824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a) Develop a Good Churn Prediction Tool </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3" name="Google Shape;1908;p63">
            <a:extLst>
              <a:ext uri="{FF2B5EF4-FFF2-40B4-BE49-F238E27FC236}">
                <a16:creationId xmlns:a16="http://schemas.microsoft.com/office/drawing/2014/main" id="{A374926A-5217-4A68-B069-6FB617B632A8}"/>
              </a:ext>
            </a:extLst>
          </p:cNvPr>
          <p:cNvSpPr/>
          <p:nvPr/>
        </p:nvSpPr>
        <p:spPr>
          <a:xfrm>
            <a:off x="9599835" y="-12688"/>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7" name="Group 6">
            <a:extLst>
              <a:ext uri="{FF2B5EF4-FFF2-40B4-BE49-F238E27FC236}">
                <a16:creationId xmlns:a16="http://schemas.microsoft.com/office/drawing/2014/main" id="{8C837C0D-7F1D-4428-9136-1AF951B95EE7}"/>
              </a:ext>
            </a:extLst>
          </p:cNvPr>
          <p:cNvGrpSpPr/>
          <p:nvPr/>
        </p:nvGrpSpPr>
        <p:grpSpPr>
          <a:xfrm>
            <a:off x="857810" y="3750092"/>
            <a:ext cx="2262724" cy="638792"/>
            <a:chOff x="857810" y="3821240"/>
            <a:chExt cx="2262724" cy="638792"/>
          </a:xfrm>
        </p:grpSpPr>
        <p:sp>
          <p:nvSpPr>
            <p:cNvPr id="78" name="Google Shape;1909;p63">
              <a:extLst>
                <a:ext uri="{FF2B5EF4-FFF2-40B4-BE49-F238E27FC236}">
                  <a16:creationId xmlns:a16="http://schemas.microsoft.com/office/drawing/2014/main" id="{FEDC380F-06E3-44A6-B5CB-27301F1315B6}"/>
                </a:ext>
              </a:extLst>
            </p:cNvPr>
            <p:cNvSpPr/>
            <p:nvPr/>
          </p:nvSpPr>
          <p:spPr>
            <a:xfrm>
              <a:off x="857810" y="3854286"/>
              <a:ext cx="589990" cy="572700"/>
            </a:xfrm>
            <a:prstGeom prst="ellipse">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2" name="Group 1">
              <a:extLst>
                <a:ext uri="{FF2B5EF4-FFF2-40B4-BE49-F238E27FC236}">
                  <a16:creationId xmlns:a16="http://schemas.microsoft.com/office/drawing/2014/main" id="{32BE183E-A39F-449C-954F-1EA96D467825}"/>
                </a:ext>
              </a:extLst>
            </p:cNvPr>
            <p:cNvGrpSpPr/>
            <p:nvPr/>
          </p:nvGrpSpPr>
          <p:grpSpPr>
            <a:xfrm>
              <a:off x="1508243" y="3821240"/>
              <a:ext cx="1612291" cy="638792"/>
              <a:chOff x="6341454" y="2755325"/>
              <a:chExt cx="1999722" cy="731786"/>
            </a:xfrm>
          </p:grpSpPr>
          <p:sp>
            <p:nvSpPr>
              <p:cNvPr id="79" name="Google Shape;1133;p54">
                <a:extLst>
                  <a:ext uri="{FF2B5EF4-FFF2-40B4-BE49-F238E27FC236}">
                    <a16:creationId xmlns:a16="http://schemas.microsoft.com/office/drawing/2014/main" id="{3167E5AA-8FBB-4129-A2A3-FF70A04EBF78}"/>
                  </a:ext>
                </a:extLst>
              </p:cNvPr>
              <p:cNvSpPr/>
              <p:nvPr/>
            </p:nvSpPr>
            <p:spPr>
              <a:xfrm>
                <a:off x="6341454" y="2755325"/>
                <a:ext cx="1999722" cy="731786"/>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3" name="Google Shape;1137;p54">
                <a:extLst>
                  <a:ext uri="{FF2B5EF4-FFF2-40B4-BE49-F238E27FC236}">
                    <a16:creationId xmlns:a16="http://schemas.microsoft.com/office/drawing/2014/main" id="{3D1B803C-20B6-4ECE-9630-AB7441CD415F}"/>
                  </a:ext>
                </a:extLst>
              </p:cNvPr>
              <p:cNvSpPr txBox="1">
                <a:spLocks/>
              </p:cNvSpPr>
              <p:nvPr/>
            </p:nvSpPr>
            <p:spPr>
              <a:xfrm>
                <a:off x="6346182" y="2755325"/>
                <a:ext cx="1994993" cy="731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5">
                        <a:lumMod val="60000"/>
                        <a:lumOff val="40000"/>
                      </a:schemeClr>
                    </a:solidFill>
                    <a:latin typeface="+mj-lt"/>
                  </a:rPr>
                  <a:t>Finalize</a:t>
                </a:r>
                <a:r>
                  <a:rPr lang="en-US" sz="1100">
                    <a:solidFill>
                      <a:schemeClr val="accent5">
                        <a:lumMod val="60000"/>
                        <a:lumOff val="40000"/>
                      </a:schemeClr>
                    </a:solidFill>
                    <a:latin typeface="+mj-lt"/>
                  </a:rPr>
                  <a:t> our churn Prediction Tool </a:t>
                </a:r>
              </a:p>
            </p:txBody>
          </p:sp>
        </p:grpSp>
      </p:grpSp>
      <p:grpSp>
        <p:nvGrpSpPr>
          <p:cNvPr id="8" name="Group 7">
            <a:extLst>
              <a:ext uri="{FF2B5EF4-FFF2-40B4-BE49-F238E27FC236}">
                <a16:creationId xmlns:a16="http://schemas.microsoft.com/office/drawing/2014/main" id="{1B009DBE-2F4D-40AE-AE5F-85BFB74E848A}"/>
              </a:ext>
            </a:extLst>
          </p:cNvPr>
          <p:cNvGrpSpPr/>
          <p:nvPr/>
        </p:nvGrpSpPr>
        <p:grpSpPr>
          <a:xfrm>
            <a:off x="857810" y="1506034"/>
            <a:ext cx="2263152" cy="642938"/>
            <a:chOff x="857810" y="1506034"/>
            <a:chExt cx="2263152" cy="642938"/>
          </a:xfrm>
        </p:grpSpPr>
        <p:sp>
          <p:nvSpPr>
            <p:cNvPr id="70" name="Google Shape;1906;p63">
              <a:extLst>
                <a:ext uri="{FF2B5EF4-FFF2-40B4-BE49-F238E27FC236}">
                  <a16:creationId xmlns:a16="http://schemas.microsoft.com/office/drawing/2014/main" id="{6EA3768A-87F4-4E84-ACED-336D8569A32F}"/>
                </a:ext>
              </a:extLst>
            </p:cNvPr>
            <p:cNvSpPr/>
            <p:nvPr/>
          </p:nvSpPr>
          <p:spPr>
            <a:xfrm>
              <a:off x="857810" y="1549672"/>
              <a:ext cx="589990" cy="555662"/>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1</a:t>
              </a:r>
              <a:endParaRPr sz="2200">
                <a:solidFill>
                  <a:schemeClr val="lt1"/>
                </a:solidFill>
                <a:latin typeface="Open Sans SemiBold"/>
                <a:ea typeface="Open Sans SemiBold"/>
                <a:cs typeface="Open Sans SemiBold"/>
                <a:sym typeface="Open Sans SemiBold"/>
              </a:endParaRPr>
            </a:p>
          </p:txBody>
        </p:sp>
        <p:grpSp>
          <p:nvGrpSpPr>
            <p:cNvPr id="4" name="Group 3">
              <a:extLst>
                <a:ext uri="{FF2B5EF4-FFF2-40B4-BE49-F238E27FC236}">
                  <a16:creationId xmlns:a16="http://schemas.microsoft.com/office/drawing/2014/main" id="{6BB7C5C9-A15C-4428-80F0-128DD91CB935}"/>
                </a:ext>
              </a:extLst>
            </p:cNvPr>
            <p:cNvGrpSpPr/>
            <p:nvPr/>
          </p:nvGrpSpPr>
          <p:grpSpPr>
            <a:xfrm>
              <a:off x="1508244" y="1506034"/>
              <a:ext cx="1612718" cy="642938"/>
              <a:chOff x="1089904" y="2472568"/>
              <a:chExt cx="2000252" cy="736535"/>
            </a:xfrm>
          </p:grpSpPr>
          <p:sp>
            <p:nvSpPr>
              <p:cNvPr id="74" name="Google Shape;1133;p54">
                <a:extLst>
                  <a:ext uri="{FF2B5EF4-FFF2-40B4-BE49-F238E27FC236}">
                    <a16:creationId xmlns:a16="http://schemas.microsoft.com/office/drawing/2014/main" id="{AF37FA79-B073-4152-989F-2524CC1DFEE0}"/>
                  </a:ext>
                </a:extLst>
              </p:cNvPr>
              <p:cNvSpPr/>
              <p:nvPr/>
            </p:nvSpPr>
            <p:spPr>
              <a:xfrm>
                <a:off x="1090434" y="2472568"/>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100"/>
              </a:p>
            </p:txBody>
          </p:sp>
          <p:sp>
            <p:nvSpPr>
              <p:cNvPr id="84" name="Google Shape;1137;p54">
                <a:extLst>
                  <a:ext uri="{FF2B5EF4-FFF2-40B4-BE49-F238E27FC236}">
                    <a16:creationId xmlns:a16="http://schemas.microsoft.com/office/drawing/2014/main" id="{8CBD49AD-3DA2-49E1-A9E1-4C984B46DCBD}"/>
                  </a:ext>
                </a:extLst>
              </p:cNvPr>
              <p:cNvSpPr txBox="1">
                <a:spLocks/>
              </p:cNvSpPr>
              <p:nvPr/>
            </p:nvSpPr>
            <p:spPr>
              <a:xfrm>
                <a:off x="1089904" y="2477124"/>
                <a:ext cx="1999722" cy="731979"/>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dk1"/>
                    </a:solidFill>
                    <a:latin typeface="+mj-lt"/>
                  </a:rPr>
                  <a:t>Test</a:t>
                </a:r>
                <a:r>
                  <a:rPr lang="en-US" sz="1100">
                    <a:solidFill>
                      <a:schemeClr val="dk1"/>
                    </a:solidFill>
                    <a:latin typeface="+mj-lt"/>
                  </a:rPr>
                  <a:t> multiple ML models &amp; </a:t>
                </a:r>
                <a:r>
                  <a:rPr lang="en-US" sz="1100" b="1">
                    <a:solidFill>
                      <a:schemeClr val="dk1"/>
                    </a:solidFill>
                    <a:latin typeface="+mj-lt"/>
                  </a:rPr>
                  <a:t>compare</a:t>
                </a:r>
                <a:r>
                  <a:rPr lang="en-US" sz="1100">
                    <a:solidFill>
                      <a:schemeClr val="dk1"/>
                    </a:solidFill>
                    <a:latin typeface="+mj-lt"/>
                  </a:rPr>
                  <a:t> performance </a:t>
                </a:r>
              </a:p>
            </p:txBody>
          </p:sp>
        </p:grpSp>
      </p:grpSp>
      <p:cxnSp>
        <p:nvCxnSpPr>
          <p:cNvPr id="10" name="Straight Connector 9">
            <a:extLst>
              <a:ext uri="{FF2B5EF4-FFF2-40B4-BE49-F238E27FC236}">
                <a16:creationId xmlns:a16="http://schemas.microsoft.com/office/drawing/2014/main" id="{064DCB15-6975-4DDA-BD65-CCA65F316A20}"/>
              </a:ext>
            </a:extLst>
          </p:cNvPr>
          <p:cNvCxnSpPr>
            <a:cxnSpLocks/>
            <a:stCxn id="70" idx="4"/>
          </p:cNvCxnSpPr>
          <p:nvPr/>
        </p:nvCxnSpPr>
        <p:spPr>
          <a:xfrm>
            <a:off x="1152805" y="2105334"/>
            <a:ext cx="0" cy="566366"/>
          </a:xfrm>
          <a:prstGeom prst="line">
            <a:avLst/>
          </a:prstGeom>
          <a:noFill/>
          <a:ln w="19050" cap="rnd" cmpd="sng">
            <a:solidFill>
              <a:schemeClr val="lt1"/>
            </a:solidFill>
            <a:prstDash val="dot"/>
            <a:round/>
            <a:headEnd type="none" w="med" len="med"/>
            <a:tailEnd type="none" w="med" len="med"/>
          </a:ln>
        </p:spPr>
      </p:cxnSp>
      <p:cxnSp>
        <p:nvCxnSpPr>
          <p:cNvPr id="12" name="Straight Connector 11">
            <a:extLst>
              <a:ext uri="{FF2B5EF4-FFF2-40B4-BE49-F238E27FC236}">
                <a16:creationId xmlns:a16="http://schemas.microsoft.com/office/drawing/2014/main" id="{16D3FCD6-5C29-453B-A731-03541226F0C1}"/>
              </a:ext>
            </a:extLst>
          </p:cNvPr>
          <p:cNvCxnSpPr>
            <a:cxnSpLocks/>
          </p:cNvCxnSpPr>
          <p:nvPr/>
        </p:nvCxnSpPr>
        <p:spPr>
          <a:xfrm>
            <a:off x="1152805" y="3227362"/>
            <a:ext cx="0" cy="555776"/>
          </a:xfrm>
          <a:prstGeom prst="line">
            <a:avLst/>
          </a:prstGeom>
          <a:noFill/>
          <a:ln w="19050" cap="rnd" cmpd="sng">
            <a:solidFill>
              <a:schemeClr val="lt1"/>
            </a:solidFill>
            <a:prstDash val="dot"/>
            <a:round/>
            <a:headEnd type="none" w="med" len="med"/>
            <a:tailEnd type="none" w="med" len="med"/>
          </a:ln>
        </p:spPr>
      </p:cxnSp>
      <p:sp>
        <p:nvSpPr>
          <p:cNvPr id="90" name="Google Shape;1133;p54">
            <a:extLst>
              <a:ext uri="{FF2B5EF4-FFF2-40B4-BE49-F238E27FC236}">
                <a16:creationId xmlns:a16="http://schemas.microsoft.com/office/drawing/2014/main" id="{7F4D3464-5AE3-408C-AAD8-8DAA0C89C382}"/>
              </a:ext>
            </a:extLst>
          </p:cNvPr>
          <p:cNvSpPr/>
          <p:nvPr/>
        </p:nvSpPr>
        <p:spPr>
          <a:xfrm>
            <a:off x="3475972" y="1181100"/>
            <a:ext cx="5048730" cy="3593576"/>
          </a:xfrm>
          <a:prstGeom prst="roundRect">
            <a:avLst>
              <a:gd name="adj" fmla="val 6065"/>
            </a:avLst>
          </a:prstGeom>
          <a:solidFill>
            <a:schemeClr val="bg1"/>
          </a:solidFill>
          <a:ln w="28575">
            <a:solidFill>
              <a:schemeClr val="accent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TextBox 90">
            <a:extLst>
              <a:ext uri="{FF2B5EF4-FFF2-40B4-BE49-F238E27FC236}">
                <a16:creationId xmlns:a16="http://schemas.microsoft.com/office/drawing/2014/main" id="{636EBBF7-ACB9-4013-B9D2-9E5D361537B0}"/>
              </a:ext>
            </a:extLst>
          </p:cNvPr>
          <p:cNvSpPr txBox="1"/>
          <p:nvPr/>
        </p:nvSpPr>
        <p:spPr>
          <a:xfrm>
            <a:off x="3880612" y="1434148"/>
            <a:ext cx="3126177" cy="307777"/>
          </a:xfrm>
          <a:prstGeom prst="rect">
            <a:avLst/>
          </a:prstGeom>
          <a:noFill/>
        </p:spPr>
        <p:txBody>
          <a:bodyPr wrap="none" rtlCol="0">
            <a:spAutoFit/>
          </a:bodyPr>
          <a:lstStyle/>
          <a:p>
            <a:r>
              <a:rPr lang="en-SG" b="1"/>
              <a:t>Why is optimization needed here? </a:t>
            </a:r>
          </a:p>
        </p:txBody>
      </p:sp>
      <p:sp>
        <p:nvSpPr>
          <p:cNvPr id="92" name="TextBox 91">
            <a:extLst>
              <a:ext uri="{FF2B5EF4-FFF2-40B4-BE49-F238E27FC236}">
                <a16:creationId xmlns:a16="http://schemas.microsoft.com/office/drawing/2014/main" id="{3D3458F2-B56A-4864-9032-47BB102DEA23}"/>
              </a:ext>
            </a:extLst>
          </p:cNvPr>
          <p:cNvSpPr txBox="1"/>
          <p:nvPr/>
        </p:nvSpPr>
        <p:spPr>
          <a:xfrm>
            <a:off x="4026407" y="2570032"/>
            <a:ext cx="3947860" cy="1345048"/>
          </a:xfrm>
          <a:prstGeom prst="rect">
            <a:avLst/>
          </a:prstGeom>
          <a:noFill/>
        </p:spPr>
        <p:txBody>
          <a:bodyPr wrap="square" rtlCol="0">
            <a:spAutoFit/>
          </a:bodyPr>
          <a:lstStyle/>
          <a:p>
            <a:pPr marL="342900" indent="-342900">
              <a:lnSpc>
                <a:spcPct val="150000"/>
              </a:lnSpc>
              <a:buFont typeface="+mj-lt"/>
              <a:buAutoNum type="arabicPeriod"/>
            </a:pPr>
            <a:r>
              <a:rPr lang="en-SG"/>
              <a:t>Better Accuracy </a:t>
            </a:r>
          </a:p>
          <a:p>
            <a:pPr marL="342900" indent="-342900">
              <a:lnSpc>
                <a:spcPct val="150000"/>
              </a:lnSpc>
              <a:buFont typeface="+mj-lt"/>
              <a:buAutoNum type="arabicPeriod"/>
            </a:pPr>
            <a:r>
              <a:rPr lang="en-SG"/>
              <a:t>Least cost for a false prediction</a:t>
            </a:r>
          </a:p>
          <a:p>
            <a:pPr marL="342900" indent="-342900">
              <a:lnSpc>
                <a:spcPct val="150000"/>
              </a:lnSpc>
              <a:buFont typeface="+mj-lt"/>
              <a:buAutoNum type="arabicPeriod"/>
            </a:pPr>
            <a:r>
              <a:rPr lang="en-SG"/>
              <a:t>Potentially increase the usability of model (e.g., reduced the no. of required inputs) </a:t>
            </a:r>
          </a:p>
        </p:txBody>
      </p:sp>
      <p:sp>
        <p:nvSpPr>
          <p:cNvPr id="94" name="TextBox 93">
            <a:extLst>
              <a:ext uri="{FF2B5EF4-FFF2-40B4-BE49-F238E27FC236}">
                <a16:creationId xmlns:a16="http://schemas.microsoft.com/office/drawing/2014/main" id="{ABD526D4-FD2E-48ED-A117-438EB034F670}"/>
              </a:ext>
            </a:extLst>
          </p:cNvPr>
          <p:cNvSpPr txBox="1"/>
          <p:nvPr/>
        </p:nvSpPr>
        <p:spPr>
          <a:xfrm>
            <a:off x="3900305" y="1900666"/>
            <a:ext cx="4385886" cy="523220"/>
          </a:xfrm>
          <a:prstGeom prst="rect">
            <a:avLst/>
          </a:prstGeom>
          <a:noFill/>
        </p:spPr>
        <p:txBody>
          <a:bodyPr wrap="square" rtlCol="0">
            <a:spAutoFit/>
          </a:bodyPr>
          <a:lstStyle/>
          <a:p>
            <a:r>
              <a:rPr lang="en-SG"/>
              <a:t>Basically, to improve our model’s performance to </a:t>
            </a:r>
            <a:r>
              <a:rPr lang="en-SG" b="1">
                <a:solidFill>
                  <a:schemeClr val="accent3">
                    <a:lumMod val="75000"/>
                  </a:schemeClr>
                </a:solidFill>
              </a:rPr>
              <a:t>better meet our business objective:</a:t>
            </a:r>
            <a:r>
              <a:rPr lang="en-SG"/>
              <a:t> </a:t>
            </a:r>
          </a:p>
        </p:txBody>
      </p:sp>
      <p:sp>
        <p:nvSpPr>
          <p:cNvPr id="95" name="Google Shape;1455;p59">
            <a:extLst>
              <a:ext uri="{FF2B5EF4-FFF2-40B4-BE49-F238E27FC236}">
                <a16:creationId xmlns:a16="http://schemas.microsoft.com/office/drawing/2014/main" id="{A8942D1E-70D5-4D25-AE72-507B36B77610}"/>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grpSp>
        <p:nvGrpSpPr>
          <p:cNvPr id="80" name="Group 79">
            <a:extLst>
              <a:ext uri="{FF2B5EF4-FFF2-40B4-BE49-F238E27FC236}">
                <a16:creationId xmlns:a16="http://schemas.microsoft.com/office/drawing/2014/main" id="{C01E2173-5739-4B69-94CE-132AA46FE41D}"/>
              </a:ext>
            </a:extLst>
          </p:cNvPr>
          <p:cNvGrpSpPr/>
          <p:nvPr/>
        </p:nvGrpSpPr>
        <p:grpSpPr>
          <a:xfrm>
            <a:off x="857810" y="2627631"/>
            <a:ext cx="2262724" cy="643801"/>
            <a:chOff x="857810" y="2650886"/>
            <a:chExt cx="2262724" cy="643801"/>
          </a:xfrm>
        </p:grpSpPr>
        <p:sp>
          <p:nvSpPr>
            <p:cNvPr id="81" name="Google Shape;1907;p63">
              <a:extLst>
                <a:ext uri="{FF2B5EF4-FFF2-40B4-BE49-F238E27FC236}">
                  <a16:creationId xmlns:a16="http://schemas.microsoft.com/office/drawing/2014/main" id="{C037EFE5-A006-46BE-957D-5D8226B7C5D6}"/>
                </a:ext>
              </a:extLst>
            </p:cNvPr>
            <p:cNvSpPr/>
            <p:nvPr/>
          </p:nvSpPr>
          <p:spPr>
            <a:xfrm>
              <a:off x="857810" y="2694955"/>
              <a:ext cx="589990" cy="555662"/>
            </a:xfrm>
            <a:prstGeom prst="ellipse">
              <a:avLst/>
            </a:prstGeom>
            <a:gradFill>
              <a:gsLst>
                <a:gs pos="0">
                  <a:schemeClr val="accent1"/>
                </a:gs>
                <a:gs pos="100000">
                  <a:schemeClr val="accent4"/>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2</a:t>
              </a:r>
              <a:endParaRPr sz="2200">
                <a:solidFill>
                  <a:schemeClr val="lt1"/>
                </a:solidFill>
                <a:latin typeface="Open Sans SemiBold"/>
                <a:ea typeface="Open Sans SemiBold"/>
                <a:cs typeface="Open Sans SemiBold"/>
                <a:sym typeface="Open Sans SemiBold"/>
              </a:endParaRPr>
            </a:p>
          </p:txBody>
        </p:sp>
        <p:grpSp>
          <p:nvGrpSpPr>
            <p:cNvPr id="82" name="Group 81">
              <a:extLst>
                <a:ext uri="{FF2B5EF4-FFF2-40B4-BE49-F238E27FC236}">
                  <a16:creationId xmlns:a16="http://schemas.microsoft.com/office/drawing/2014/main" id="{05B4938B-3ECA-4567-B575-C9AFF4B251B4}"/>
                </a:ext>
              </a:extLst>
            </p:cNvPr>
            <p:cNvGrpSpPr/>
            <p:nvPr/>
          </p:nvGrpSpPr>
          <p:grpSpPr>
            <a:xfrm>
              <a:off x="1508243" y="2650886"/>
              <a:ext cx="1612291" cy="643801"/>
              <a:chOff x="3871641" y="2755325"/>
              <a:chExt cx="1999722" cy="737524"/>
            </a:xfrm>
          </p:grpSpPr>
          <p:sp>
            <p:nvSpPr>
              <p:cNvPr id="85" name="Google Shape;1133;p54">
                <a:extLst>
                  <a:ext uri="{FF2B5EF4-FFF2-40B4-BE49-F238E27FC236}">
                    <a16:creationId xmlns:a16="http://schemas.microsoft.com/office/drawing/2014/main" id="{13DD8F6B-8086-47D5-B07B-017AA5F379B9}"/>
                  </a:ext>
                </a:extLst>
              </p:cNvPr>
              <p:cNvSpPr/>
              <p:nvPr/>
            </p:nvSpPr>
            <p:spPr>
              <a:xfrm>
                <a:off x="3871641" y="2756314"/>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6" name="Google Shape;1137;p54">
                <a:extLst>
                  <a:ext uri="{FF2B5EF4-FFF2-40B4-BE49-F238E27FC236}">
                    <a16:creationId xmlns:a16="http://schemas.microsoft.com/office/drawing/2014/main" id="{6DC53B10-A5E3-409E-8A48-AE5847EC581B}"/>
                  </a:ext>
                </a:extLst>
              </p:cNvPr>
              <p:cNvSpPr txBox="1">
                <a:spLocks/>
              </p:cNvSpPr>
              <p:nvPr/>
            </p:nvSpPr>
            <p:spPr>
              <a:xfrm>
                <a:off x="3871641" y="2755325"/>
                <a:ext cx="1999722" cy="731786"/>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3">
                        <a:lumMod val="75000"/>
                      </a:schemeClr>
                    </a:solidFill>
                    <a:latin typeface="+mj-lt"/>
                  </a:rPr>
                  <a:t>Optimize</a:t>
                </a:r>
                <a:r>
                  <a:rPr lang="en-US" sz="1100">
                    <a:solidFill>
                      <a:schemeClr val="dk1"/>
                    </a:solidFill>
                    <a:latin typeface="+mj-lt"/>
                  </a:rPr>
                  <a:t> the model to </a:t>
                </a:r>
                <a:r>
                  <a:rPr lang="en-US" sz="1100" b="1">
                    <a:solidFill>
                      <a:schemeClr val="accent3">
                        <a:lumMod val="75000"/>
                      </a:schemeClr>
                    </a:solidFill>
                    <a:latin typeface="+mj-lt"/>
                  </a:rPr>
                  <a:t>match our business objective </a:t>
                </a:r>
              </a:p>
            </p:txBody>
          </p:sp>
        </p:grpSp>
      </p:grpSp>
    </p:spTree>
    <p:extLst>
      <p:ext uri="{BB962C8B-B14F-4D97-AF65-F5344CB8AC3E}">
        <p14:creationId xmlns:p14="http://schemas.microsoft.com/office/powerpoint/2010/main" val="597932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a) Develop a Good Churn Prediction Tool </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3" name="Google Shape;1908;p63">
            <a:extLst>
              <a:ext uri="{FF2B5EF4-FFF2-40B4-BE49-F238E27FC236}">
                <a16:creationId xmlns:a16="http://schemas.microsoft.com/office/drawing/2014/main" id="{A374926A-5217-4A68-B069-6FB617B632A8}"/>
              </a:ext>
            </a:extLst>
          </p:cNvPr>
          <p:cNvSpPr/>
          <p:nvPr/>
        </p:nvSpPr>
        <p:spPr>
          <a:xfrm>
            <a:off x="9599835" y="-12688"/>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7" name="Group 6">
            <a:extLst>
              <a:ext uri="{FF2B5EF4-FFF2-40B4-BE49-F238E27FC236}">
                <a16:creationId xmlns:a16="http://schemas.microsoft.com/office/drawing/2014/main" id="{8C837C0D-7F1D-4428-9136-1AF951B95EE7}"/>
              </a:ext>
            </a:extLst>
          </p:cNvPr>
          <p:cNvGrpSpPr/>
          <p:nvPr/>
        </p:nvGrpSpPr>
        <p:grpSpPr>
          <a:xfrm>
            <a:off x="857810" y="3750092"/>
            <a:ext cx="2262724" cy="638792"/>
            <a:chOff x="857810" y="3821240"/>
            <a:chExt cx="2262724" cy="638792"/>
          </a:xfrm>
        </p:grpSpPr>
        <p:sp>
          <p:nvSpPr>
            <p:cNvPr id="78" name="Google Shape;1909;p63">
              <a:extLst>
                <a:ext uri="{FF2B5EF4-FFF2-40B4-BE49-F238E27FC236}">
                  <a16:creationId xmlns:a16="http://schemas.microsoft.com/office/drawing/2014/main" id="{FEDC380F-06E3-44A6-B5CB-27301F1315B6}"/>
                </a:ext>
              </a:extLst>
            </p:cNvPr>
            <p:cNvSpPr/>
            <p:nvPr/>
          </p:nvSpPr>
          <p:spPr>
            <a:xfrm>
              <a:off x="857810" y="3854286"/>
              <a:ext cx="589990" cy="572700"/>
            </a:xfrm>
            <a:prstGeom prst="ellipse">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2" name="Group 1">
              <a:extLst>
                <a:ext uri="{FF2B5EF4-FFF2-40B4-BE49-F238E27FC236}">
                  <a16:creationId xmlns:a16="http://schemas.microsoft.com/office/drawing/2014/main" id="{32BE183E-A39F-449C-954F-1EA96D467825}"/>
                </a:ext>
              </a:extLst>
            </p:cNvPr>
            <p:cNvGrpSpPr/>
            <p:nvPr/>
          </p:nvGrpSpPr>
          <p:grpSpPr>
            <a:xfrm>
              <a:off x="1508243" y="3821240"/>
              <a:ext cx="1612291" cy="638792"/>
              <a:chOff x="6341454" y="2755325"/>
              <a:chExt cx="1999722" cy="731786"/>
            </a:xfrm>
          </p:grpSpPr>
          <p:sp>
            <p:nvSpPr>
              <p:cNvPr id="79" name="Google Shape;1133;p54">
                <a:extLst>
                  <a:ext uri="{FF2B5EF4-FFF2-40B4-BE49-F238E27FC236}">
                    <a16:creationId xmlns:a16="http://schemas.microsoft.com/office/drawing/2014/main" id="{3167E5AA-8FBB-4129-A2A3-FF70A04EBF78}"/>
                  </a:ext>
                </a:extLst>
              </p:cNvPr>
              <p:cNvSpPr/>
              <p:nvPr/>
            </p:nvSpPr>
            <p:spPr>
              <a:xfrm>
                <a:off x="6341454" y="2755325"/>
                <a:ext cx="1999722" cy="731786"/>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3" name="Google Shape;1137;p54">
                <a:extLst>
                  <a:ext uri="{FF2B5EF4-FFF2-40B4-BE49-F238E27FC236}">
                    <a16:creationId xmlns:a16="http://schemas.microsoft.com/office/drawing/2014/main" id="{3D1B803C-20B6-4ECE-9630-AB7441CD415F}"/>
                  </a:ext>
                </a:extLst>
              </p:cNvPr>
              <p:cNvSpPr txBox="1">
                <a:spLocks/>
              </p:cNvSpPr>
              <p:nvPr/>
            </p:nvSpPr>
            <p:spPr>
              <a:xfrm>
                <a:off x="6346182" y="2755325"/>
                <a:ext cx="1994993" cy="731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5">
                        <a:lumMod val="60000"/>
                        <a:lumOff val="40000"/>
                      </a:schemeClr>
                    </a:solidFill>
                    <a:latin typeface="+mj-lt"/>
                  </a:rPr>
                  <a:t>Finalize</a:t>
                </a:r>
                <a:r>
                  <a:rPr lang="en-US" sz="1100">
                    <a:solidFill>
                      <a:schemeClr val="accent5">
                        <a:lumMod val="60000"/>
                        <a:lumOff val="40000"/>
                      </a:schemeClr>
                    </a:solidFill>
                    <a:latin typeface="+mj-lt"/>
                  </a:rPr>
                  <a:t> our churn Prediction Tool </a:t>
                </a:r>
              </a:p>
            </p:txBody>
          </p:sp>
        </p:grpSp>
      </p:grpSp>
      <p:grpSp>
        <p:nvGrpSpPr>
          <p:cNvPr id="8" name="Group 7">
            <a:extLst>
              <a:ext uri="{FF2B5EF4-FFF2-40B4-BE49-F238E27FC236}">
                <a16:creationId xmlns:a16="http://schemas.microsoft.com/office/drawing/2014/main" id="{1B009DBE-2F4D-40AE-AE5F-85BFB74E848A}"/>
              </a:ext>
            </a:extLst>
          </p:cNvPr>
          <p:cNvGrpSpPr/>
          <p:nvPr/>
        </p:nvGrpSpPr>
        <p:grpSpPr>
          <a:xfrm>
            <a:off x="857810" y="1506034"/>
            <a:ext cx="2263152" cy="642938"/>
            <a:chOff x="857810" y="1506034"/>
            <a:chExt cx="2263152" cy="642938"/>
          </a:xfrm>
        </p:grpSpPr>
        <p:sp>
          <p:nvSpPr>
            <p:cNvPr id="70" name="Google Shape;1906;p63">
              <a:extLst>
                <a:ext uri="{FF2B5EF4-FFF2-40B4-BE49-F238E27FC236}">
                  <a16:creationId xmlns:a16="http://schemas.microsoft.com/office/drawing/2014/main" id="{6EA3768A-87F4-4E84-ACED-336D8569A32F}"/>
                </a:ext>
              </a:extLst>
            </p:cNvPr>
            <p:cNvSpPr/>
            <p:nvPr/>
          </p:nvSpPr>
          <p:spPr>
            <a:xfrm>
              <a:off x="857810" y="1549672"/>
              <a:ext cx="589990" cy="555662"/>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1</a:t>
              </a:r>
              <a:endParaRPr sz="2200">
                <a:solidFill>
                  <a:schemeClr val="lt1"/>
                </a:solidFill>
                <a:latin typeface="Open Sans SemiBold"/>
                <a:ea typeface="Open Sans SemiBold"/>
                <a:cs typeface="Open Sans SemiBold"/>
                <a:sym typeface="Open Sans SemiBold"/>
              </a:endParaRPr>
            </a:p>
          </p:txBody>
        </p:sp>
        <p:grpSp>
          <p:nvGrpSpPr>
            <p:cNvPr id="4" name="Group 3">
              <a:extLst>
                <a:ext uri="{FF2B5EF4-FFF2-40B4-BE49-F238E27FC236}">
                  <a16:creationId xmlns:a16="http://schemas.microsoft.com/office/drawing/2014/main" id="{6BB7C5C9-A15C-4428-80F0-128DD91CB935}"/>
                </a:ext>
              </a:extLst>
            </p:cNvPr>
            <p:cNvGrpSpPr/>
            <p:nvPr/>
          </p:nvGrpSpPr>
          <p:grpSpPr>
            <a:xfrm>
              <a:off x="1508244" y="1506034"/>
              <a:ext cx="1612718" cy="642938"/>
              <a:chOff x="1089904" y="2472568"/>
              <a:chExt cx="2000252" cy="736535"/>
            </a:xfrm>
          </p:grpSpPr>
          <p:sp>
            <p:nvSpPr>
              <p:cNvPr id="74" name="Google Shape;1133;p54">
                <a:extLst>
                  <a:ext uri="{FF2B5EF4-FFF2-40B4-BE49-F238E27FC236}">
                    <a16:creationId xmlns:a16="http://schemas.microsoft.com/office/drawing/2014/main" id="{AF37FA79-B073-4152-989F-2524CC1DFEE0}"/>
                  </a:ext>
                </a:extLst>
              </p:cNvPr>
              <p:cNvSpPr/>
              <p:nvPr/>
            </p:nvSpPr>
            <p:spPr>
              <a:xfrm>
                <a:off x="1090434" y="2472568"/>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100"/>
              </a:p>
            </p:txBody>
          </p:sp>
          <p:sp>
            <p:nvSpPr>
              <p:cNvPr id="84" name="Google Shape;1137;p54">
                <a:extLst>
                  <a:ext uri="{FF2B5EF4-FFF2-40B4-BE49-F238E27FC236}">
                    <a16:creationId xmlns:a16="http://schemas.microsoft.com/office/drawing/2014/main" id="{8CBD49AD-3DA2-49E1-A9E1-4C984B46DCBD}"/>
                  </a:ext>
                </a:extLst>
              </p:cNvPr>
              <p:cNvSpPr txBox="1">
                <a:spLocks/>
              </p:cNvSpPr>
              <p:nvPr/>
            </p:nvSpPr>
            <p:spPr>
              <a:xfrm>
                <a:off x="1089904" y="2477124"/>
                <a:ext cx="1999722" cy="731979"/>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dk1"/>
                    </a:solidFill>
                    <a:latin typeface="+mj-lt"/>
                  </a:rPr>
                  <a:t>Test</a:t>
                </a:r>
                <a:r>
                  <a:rPr lang="en-US" sz="1100">
                    <a:solidFill>
                      <a:schemeClr val="dk1"/>
                    </a:solidFill>
                    <a:latin typeface="+mj-lt"/>
                  </a:rPr>
                  <a:t> multiple ML models &amp; </a:t>
                </a:r>
                <a:r>
                  <a:rPr lang="en-US" sz="1100" b="1">
                    <a:solidFill>
                      <a:schemeClr val="dk1"/>
                    </a:solidFill>
                    <a:latin typeface="+mj-lt"/>
                  </a:rPr>
                  <a:t>compare</a:t>
                </a:r>
                <a:r>
                  <a:rPr lang="en-US" sz="1100">
                    <a:solidFill>
                      <a:schemeClr val="dk1"/>
                    </a:solidFill>
                    <a:latin typeface="+mj-lt"/>
                  </a:rPr>
                  <a:t> performance </a:t>
                </a:r>
              </a:p>
            </p:txBody>
          </p:sp>
        </p:grpSp>
      </p:grpSp>
      <p:cxnSp>
        <p:nvCxnSpPr>
          <p:cNvPr id="10" name="Straight Connector 9">
            <a:extLst>
              <a:ext uri="{FF2B5EF4-FFF2-40B4-BE49-F238E27FC236}">
                <a16:creationId xmlns:a16="http://schemas.microsoft.com/office/drawing/2014/main" id="{064DCB15-6975-4DDA-BD65-CCA65F316A20}"/>
              </a:ext>
            </a:extLst>
          </p:cNvPr>
          <p:cNvCxnSpPr>
            <a:cxnSpLocks/>
            <a:stCxn id="70" idx="4"/>
          </p:cNvCxnSpPr>
          <p:nvPr/>
        </p:nvCxnSpPr>
        <p:spPr>
          <a:xfrm>
            <a:off x="1152805" y="2105334"/>
            <a:ext cx="0" cy="566366"/>
          </a:xfrm>
          <a:prstGeom prst="line">
            <a:avLst/>
          </a:prstGeom>
          <a:noFill/>
          <a:ln w="19050" cap="rnd" cmpd="sng">
            <a:solidFill>
              <a:schemeClr val="lt1"/>
            </a:solidFill>
            <a:prstDash val="dot"/>
            <a:round/>
            <a:headEnd type="none" w="med" len="med"/>
            <a:tailEnd type="none" w="med" len="med"/>
          </a:ln>
        </p:spPr>
      </p:cxnSp>
      <p:cxnSp>
        <p:nvCxnSpPr>
          <p:cNvPr id="12" name="Straight Connector 11">
            <a:extLst>
              <a:ext uri="{FF2B5EF4-FFF2-40B4-BE49-F238E27FC236}">
                <a16:creationId xmlns:a16="http://schemas.microsoft.com/office/drawing/2014/main" id="{16D3FCD6-5C29-453B-A731-03541226F0C1}"/>
              </a:ext>
            </a:extLst>
          </p:cNvPr>
          <p:cNvCxnSpPr>
            <a:cxnSpLocks/>
          </p:cNvCxnSpPr>
          <p:nvPr/>
        </p:nvCxnSpPr>
        <p:spPr>
          <a:xfrm>
            <a:off x="1152805" y="3227362"/>
            <a:ext cx="0" cy="555776"/>
          </a:xfrm>
          <a:prstGeom prst="line">
            <a:avLst/>
          </a:prstGeom>
          <a:noFill/>
          <a:ln w="19050" cap="rnd" cmpd="sng">
            <a:solidFill>
              <a:schemeClr val="lt1"/>
            </a:solidFill>
            <a:prstDash val="dot"/>
            <a:round/>
            <a:headEnd type="none" w="med" len="med"/>
            <a:tailEnd type="none" w="med" len="med"/>
          </a:ln>
        </p:spPr>
      </p:cxnSp>
      <p:sp>
        <p:nvSpPr>
          <p:cNvPr id="90" name="Google Shape;1133;p54">
            <a:extLst>
              <a:ext uri="{FF2B5EF4-FFF2-40B4-BE49-F238E27FC236}">
                <a16:creationId xmlns:a16="http://schemas.microsoft.com/office/drawing/2014/main" id="{7F4D3464-5AE3-408C-AAD8-8DAA0C89C382}"/>
              </a:ext>
            </a:extLst>
          </p:cNvPr>
          <p:cNvSpPr/>
          <p:nvPr/>
        </p:nvSpPr>
        <p:spPr>
          <a:xfrm>
            <a:off x="3475972" y="1181100"/>
            <a:ext cx="5048730" cy="3593576"/>
          </a:xfrm>
          <a:prstGeom prst="roundRect">
            <a:avLst>
              <a:gd name="adj" fmla="val 6065"/>
            </a:avLst>
          </a:prstGeom>
          <a:solidFill>
            <a:schemeClr val="bg1"/>
          </a:solidFill>
          <a:ln w="28575">
            <a:solidFill>
              <a:schemeClr val="accent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a:p>
        </p:txBody>
      </p:sp>
      <p:sp>
        <p:nvSpPr>
          <p:cNvPr id="91" name="TextBox 90">
            <a:extLst>
              <a:ext uri="{FF2B5EF4-FFF2-40B4-BE49-F238E27FC236}">
                <a16:creationId xmlns:a16="http://schemas.microsoft.com/office/drawing/2014/main" id="{636EBBF7-ACB9-4013-B9D2-9E5D361537B0}"/>
              </a:ext>
            </a:extLst>
          </p:cNvPr>
          <p:cNvSpPr txBox="1"/>
          <p:nvPr/>
        </p:nvSpPr>
        <p:spPr>
          <a:xfrm>
            <a:off x="3880612" y="1434148"/>
            <a:ext cx="3515706" cy="307777"/>
          </a:xfrm>
          <a:prstGeom prst="rect">
            <a:avLst/>
          </a:prstGeom>
          <a:noFill/>
        </p:spPr>
        <p:txBody>
          <a:bodyPr wrap="none" rtlCol="0">
            <a:spAutoFit/>
          </a:bodyPr>
          <a:lstStyle/>
          <a:p>
            <a:r>
              <a:rPr lang="en-SG" b="1"/>
              <a:t>Brief overview of optimization process </a:t>
            </a:r>
          </a:p>
        </p:txBody>
      </p:sp>
      <p:sp>
        <p:nvSpPr>
          <p:cNvPr id="62" name="TextBox 61">
            <a:extLst>
              <a:ext uri="{FF2B5EF4-FFF2-40B4-BE49-F238E27FC236}">
                <a16:creationId xmlns:a16="http://schemas.microsoft.com/office/drawing/2014/main" id="{DDE76F07-DDB6-4140-A8CE-7AF56FFE70C3}"/>
              </a:ext>
            </a:extLst>
          </p:cNvPr>
          <p:cNvSpPr txBox="1"/>
          <p:nvPr/>
        </p:nvSpPr>
        <p:spPr>
          <a:xfrm>
            <a:off x="3891070" y="2127850"/>
            <a:ext cx="4100123" cy="707886"/>
          </a:xfrm>
          <a:prstGeom prst="rect">
            <a:avLst/>
          </a:prstGeom>
          <a:noFill/>
        </p:spPr>
        <p:txBody>
          <a:bodyPr wrap="square" rtlCol="0">
            <a:spAutoFit/>
          </a:bodyPr>
          <a:lstStyle/>
          <a:p>
            <a:pPr marL="342900" indent="-342900">
              <a:buFont typeface="+mj-lt"/>
              <a:buAutoNum type="arabicPeriod"/>
            </a:pPr>
            <a:r>
              <a:rPr lang="en-SG"/>
              <a:t>Better Accuracy </a:t>
            </a:r>
            <a:r>
              <a:rPr lang="en-SG" sz="1200" i="1">
                <a:solidFill>
                  <a:schemeClr val="accent1">
                    <a:lumMod val="75000"/>
                  </a:schemeClr>
                </a:solidFill>
              </a:rPr>
              <a:t>(“accuracy” metric)</a:t>
            </a:r>
          </a:p>
          <a:p>
            <a:pPr marL="342900" indent="-342900">
              <a:buFont typeface="+mj-lt"/>
              <a:buAutoNum type="arabicPeriod"/>
            </a:pPr>
            <a:r>
              <a:rPr lang="en-SG"/>
              <a:t>Least cost for a false prediction  </a:t>
            </a:r>
          </a:p>
          <a:p>
            <a:r>
              <a:rPr lang="en-SG" sz="1200">
                <a:solidFill>
                  <a:schemeClr val="accent1">
                    <a:lumMod val="75000"/>
                  </a:schemeClr>
                </a:solidFill>
              </a:rPr>
              <a:t>       </a:t>
            </a:r>
            <a:r>
              <a:rPr lang="en-SG" sz="1200" i="1">
                <a:solidFill>
                  <a:schemeClr val="accent1">
                    <a:lumMod val="75000"/>
                  </a:schemeClr>
                </a:solidFill>
              </a:rPr>
              <a:t> (“</a:t>
            </a:r>
            <a:r>
              <a:rPr lang="en-SG" sz="1200" i="1" err="1">
                <a:solidFill>
                  <a:schemeClr val="accent1">
                    <a:lumMod val="75000"/>
                  </a:schemeClr>
                </a:solidFill>
              </a:rPr>
              <a:t>recall_score</a:t>
            </a:r>
            <a:r>
              <a:rPr lang="en-SG" sz="1200" i="1">
                <a:solidFill>
                  <a:schemeClr val="accent1">
                    <a:lumMod val="75000"/>
                  </a:schemeClr>
                </a:solidFill>
              </a:rPr>
              <a:t>” metric – reduce FN predictions)</a:t>
            </a:r>
            <a:endParaRPr lang="en-SG" i="1">
              <a:solidFill>
                <a:schemeClr val="accent1">
                  <a:lumMod val="75000"/>
                </a:schemeClr>
              </a:solidFill>
            </a:endParaRPr>
          </a:p>
        </p:txBody>
      </p:sp>
      <p:sp>
        <p:nvSpPr>
          <p:cNvPr id="9" name="Rectangle 8">
            <a:extLst>
              <a:ext uri="{FF2B5EF4-FFF2-40B4-BE49-F238E27FC236}">
                <a16:creationId xmlns:a16="http://schemas.microsoft.com/office/drawing/2014/main" id="{3C838D91-A1BF-4101-8A64-DEDB3BFC017B}"/>
              </a:ext>
            </a:extLst>
          </p:cNvPr>
          <p:cNvSpPr/>
          <p:nvPr/>
        </p:nvSpPr>
        <p:spPr>
          <a:xfrm>
            <a:off x="3770965" y="1994973"/>
            <a:ext cx="4220229" cy="92224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Rectangle 66">
            <a:extLst>
              <a:ext uri="{FF2B5EF4-FFF2-40B4-BE49-F238E27FC236}">
                <a16:creationId xmlns:a16="http://schemas.microsoft.com/office/drawing/2014/main" id="{7B87A5A0-84D3-4BD4-AF29-D13A9C7015B8}"/>
              </a:ext>
            </a:extLst>
          </p:cNvPr>
          <p:cNvSpPr/>
          <p:nvPr/>
        </p:nvSpPr>
        <p:spPr>
          <a:xfrm>
            <a:off x="3781532" y="3235133"/>
            <a:ext cx="4295667" cy="92224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SG"/>
          </a:p>
        </p:txBody>
      </p:sp>
      <p:sp>
        <p:nvSpPr>
          <p:cNvPr id="69" name="TextBox 68">
            <a:extLst>
              <a:ext uri="{FF2B5EF4-FFF2-40B4-BE49-F238E27FC236}">
                <a16:creationId xmlns:a16="http://schemas.microsoft.com/office/drawing/2014/main" id="{921A5FA8-BAB3-49A1-B820-293809274AF6}"/>
              </a:ext>
            </a:extLst>
          </p:cNvPr>
          <p:cNvSpPr txBox="1"/>
          <p:nvPr/>
        </p:nvSpPr>
        <p:spPr>
          <a:xfrm>
            <a:off x="3891071" y="3314533"/>
            <a:ext cx="3963334" cy="738664"/>
          </a:xfrm>
          <a:prstGeom prst="rect">
            <a:avLst/>
          </a:prstGeom>
          <a:noFill/>
        </p:spPr>
        <p:txBody>
          <a:bodyPr wrap="square">
            <a:spAutoFit/>
          </a:bodyPr>
          <a:lstStyle/>
          <a:p>
            <a:r>
              <a:rPr lang="en-SG" b="1">
                <a:solidFill>
                  <a:schemeClr val="bg1"/>
                </a:solidFill>
              </a:rPr>
              <a:t>Hyperparameter tuning</a:t>
            </a:r>
          </a:p>
          <a:p>
            <a:pPr marL="285750" indent="-285750">
              <a:buFont typeface="Arial" panose="020B0604020202020204" pitchFamily="34" charset="0"/>
              <a:buChar char="•"/>
            </a:pPr>
            <a:r>
              <a:rPr lang="en-SG">
                <a:solidFill>
                  <a:schemeClr val="bg1"/>
                </a:solidFill>
              </a:rPr>
              <a:t>Scoring Metric: “accuracy” &amp; “</a:t>
            </a:r>
            <a:r>
              <a:rPr lang="en-SG" err="1">
                <a:solidFill>
                  <a:schemeClr val="bg1"/>
                </a:solidFill>
              </a:rPr>
              <a:t>recall_score</a:t>
            </a:r>
            <a:r>
              <a:rPr lang="en-SG">
                <a:solidFill>
                  <a:schemeClr val="bg1"/>
                </a:solidFill>
              </a:rPr>
              <a:t>”</a:t>
            </a:r>
          </a:p>
          <a:p>
            <a:pPr marL="285750" indent="-285750">
              <a:buFont typeface="Arial" panose="020B0604020202020204" pitchFamily="34" charset="0"/>
              <a:buChar char="•"/>
            </a:pPr>
            <a:r>
              <a:rPr lang="en-SG">
                <a:solidFill>
                  <a:schemeClr val="bg1"/>
                </a:solidFill>
              </a:rPr>
              <a:t>10-fold Cross Validation </a:t>
            </a:r>
          </a:p>
        </p:txBody>
      </p:sp>
      <p:sp>
        <p:nvSpPr>
          <p:cNvPr id="71" name="Arrow: Down 70">
            <a:extLst>
              <a:ext uri="{FF2B5EF4-FFF2-40B4-BE49-F238E27FC236}">
                <a16:creationId xmlns:a16="http://schemas.microsoft.com/office/drawing/2014/main" id="{D1485F91-93F4-4F1E-A9AE-83CCF3011CE8}"/>
              </a:ext>
            </a:extLst>
          </p:cNvPr>
          <p:cNvSpPr/>
          <p:nvPr/>
        </p:nvSpPr>
        <p:spPr>
          <a:xfrm>
            <a:off x="3936678" y="2814689"/>
            <a:ext cx="171450" cy="470801"/>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2" name="Google Shape;1455;p59">
            <a:extLst>
              <a:ext uri="{FF2B5EF4-FFF2-40B4-BE49-F238E27FC236}">
                <a16:creationId xmlns:a16="http://schemas.microsoft.com/office/drawing/2014/main" id="{B9DDAD63-F859-4742-8367-981759B98302}"/>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grpSp>
        <p:nvGrpSpPr>
          <p:cNvPr id="68" name="Group 67">
            <a:extLst>
              <a:ext uri="{FF2B5EF4-FFF2-40B4-BE49-F238E27FC236}">
                <a16:creationId xmlns:a16="http://schemas.microsoft.com/office/drawing/2014/main" id="{9045A839-80BA-44D1-9DCC-1397C15D73E0}"/>
              </a:ext>
            </a:extLst>
          </p:cNvPr>
          <p:cNvGrpSpPr/>
          <p:nvPr/>
        </p:nvGrpSpPr>
        <p:grpSpPr>
          <a:xfrm>
            <a:off x="857810" y="2627631"/>
            <a:ext cx="2262724" cy="643801"/>
            <a:chOff x="857810" y="2650886"/>
            <a:chExt cx="2262724" cy="643801"/>
          </a:xfrm>
        </p:grpSpPr>
        <p:sp>
          <p:nvSpPr>
            <p:cNvPr id="73" name="Google Shape;1907;p63">
              <a:extLst>
                <a:ext uri="{FF2B5EF4-FFF2-40B4-BE49-F238E27FC236}">
                  <a16:creationId xmlns:a16="http://schemas.microsoft.com/office/drawing/2014/main" id="{F0ECCF09-1B26-477B-8B35-FB54ACD2408E}"/>
                </a:ext>
              </a:extLst>
            </p:cNvPr>
            <p:cNvSpPr/>
            <p:nvPr/>
          </p:nvSpPr>
          <p:spPr>
            <a:xfrm>
              <a:off x="857810" y="2694955"/>
              <a:ext cx="589990" cy="555662"/>
            </a:xfrm>
            <a:prstGeom prst="ellipse">
              <a:avLst/>
            </a:prstGeom>
            <a:gradFill>
              <a:gsLst>
                <a:gs pos="0">
                  <a:schemeClr val="accent1"/>
                </a:gs>
                <a:gs pos="100000">
                  <a:schemeClr val="accent4"/>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2</a:t>
              </a:r>
              <a:endParaRPr sz="2200">
                <a:solidFill>
                  <a:schemeClr val="lt1"/>
                </a:solidFill>
                <a:latin typeface="Open Sans SemiBold"/>
                <a:ea typeface="Open Sans SemiBold"/>
                <a:cs typeface="Open Sans SemiBold"/>
                <a:sym typeface="Open Sans SemiBold"/>
              </a:endParaRPr>
            </a:p>
          </p:txBody>
        </p:sp>
        <p:grpSp>
          <p:nvGrpSpPr>
            <p:cNvPr id="80" name="Group 79">
              <a:extLst>
                <a:ext uri="{FF2B5EF4-FFF2-40B4-BE49-F238E27FC236}">
                  <a16:creationId xmlns:a16="http://schemas.microsoft.com/office/drawing/2014/main" id="{FDBC4E78-68E6-42F2-B400-989541177C5C}"/>
                </a:ext>
              </a:extLst>
            </p:cNvPr>
            <p:cNvGrpSpPr/>
            <p:nvPr/>
          </p:nvGrpSpPr>
          <p:grpSpPr>
            <a:xfrm>
              <a:off x="1508243" y="2650886"/>
              <a:ext cx="1612291" cy="643801"/>
              <a:chOff x="3871641" y="2755325"/>
              <a:chExt cx="1999722" cy="737524"/>
            </a:xfrm>
          </p:grpSpPr>
          <p:sp>
            <p:nvSpPr>
              <p:cNvPr id="81" name="Google Shape;1133;p54">
                <a:extLst>
                  <a:ext uri="{FF2B5EF4-FFF2-40B4-BE49-F238E27FC236}">
                    <a16:creationId xmlns:a16="http://schemas.microsoft.com/office/drawing/2014/main" id="{C5BA9CE2-31D9-459A-839A-576B27683039}"/>
                  </a:ext>
                </a:extLst>
              </p:cNvPr>
              <p:cNvSpPr/>
              <p:nvPr/>
            </p:nvSpPr>
            <p:spPr>
              <a:xfrm>
                <a:off x="3871641" y="2756314"/>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2" name="Google Shape;1137;p54">
                <a:extLst>
                  <a:ext uri="{FF2B5EF4-FFF2-40B4-BE49-F238E27FC236}">
                    <a16:creationId xmlns:a16="http://schemas.microsoft.com/office/drawing/2014/main" id="{26F624FB-2267-4F2E-99FA-B41C67AC0B28}"/>
                  </a:ext>
                </a:extLst>
              </p:cNvPr>
              <p:cNvSpPr txBox="1">
                <a:spLocks/>
              </p:cNvSpPr>
              <p:nvPr/>
            </p:nvSpPr>
            <p:spPr>
              <a:xfrm>
                <a:off x="3871641" y="2755325"/>
                <a:ext cx="1999722" cy="731786"/>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3">
                        <a:lumMod val="75000"/>
                      </a:schemeClr>
                    </a:solidFill>
                    <a:latin typeface="+mj-lt"/>
                  </a:rPr>
                  <a:t>Optimize</a:t>
                </a:r>
                <a:r>
                  <a:rPr lang="en-US" sz="1100">
                    <a:solidFill>
                      <a:schemeClr val="dk1"/>
                    </a:solidFill>
                    <a:latin typeface="+mj-lt"/>
                  </a:rPr>
                  <a:t> the model to </a:t>
                </a:r>
                <a:r>
                  <a:rPr lang="en-US" sz="1100" b="1">
                    <a:solidFill>
                      <a:schemeClr val="accent3">
                        <a:lumMod val="75000"/>
                      </a:schemeClr>
                    </a:solidFill>
                    <a:latin typeface="+mj-lt"/>
                  </a:rPr>
                  <a:t>match our business objective </a:t>
                </a:r>
              </a:p>
            </p:txBody>
          </p:sp>
        </p:grpSp>
      </p:grpSp>
    </p:spTree>
    <p:extLst>
      <p:ext uri="{BB962C8B-B14F-4D97-AF65-F5344CB8AC3E}">
        <p14:creationId xmlns:p14="http://schemas.microsoft.com/office/powerpoint/2010/main" val="1897929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a) Develop a Good Churn Prediction Tool </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3" name="Google Shape;1908;p63">
            <a:extLst>
              <a:ext uri="{FF2B5EF4-FFF2-40B4-BE49-F238E27FC236}">
                <a16:creationId xmlns:a16="http://schemas.microsoft.com/office/drawing/2014/main" id="{A374926A-5217-4A68-B069-6FB617B632A8}"/>
              </a:ext>
            </a:extLst>
          </p:cNvPr>
          <p:cNvSpPr/>
          <p:nvPr/>
        </p:nvSpPr>
        <p:spPr>
          <a:xfrm>
            <a:off x="9599835" y="-12688"/>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7" name="Group 6">
            <a:extLst>
              <a:ext uri="{FF2B5EF4-FFF2-40B4-BE49-F238E27FC236}">
                <a16:creationId xmlns:a16="http://schemas.microsoft.com/office/drawing/2014/main" id="{8C837C0D-7F1D-4428-9136-1AF951B95EE7}"/>
              </a:ext>
            </a:extLst>
          </p:cNvPr>
          <p:cNvGrpSpPr/>
          <p:nvPr/>
        </p:nvGrpSpPr>
        <p:grpSpPr>
          <a:xfrm>
            <a:off x="857810" y="3750092"/>
            <a:ext cx="2262724" cy="638792"/>
            <a:chOff x="857810" y="3821240"/>
            <a:chExt cx="2262724" cy="638792"/>
          </a:xfrm>
        </p:grpSpPr>
        <p:sp>
          <p:nvSpPr>
            <p:cNvPr id="78" name="Google Shape;1909;p63">
              <a:extLst>
                <a:ext uri="{FF2B5EF4-FFF2-40B4-BE49-F238E27FC236}">
                  <a16:creationId xmlns:a16="http://schemas.microsoft.com/office/drawing/2014/main" id="{FEDC380F-06E3-44A6-B5CB-27301F1315B6}"/>
                </a:ext>
              </a:extLst>
            </p:cNvPr>
            <p:cNvSpPr/>
            <p:nvPr/>
          </p:nvSpPr>
          <p:spPr>
            <a:xfrm>
              <a:off x="857810" y="3854286"/>
              <a:ext cx="589990" cy="572700"/>
            </a:xfrm>
            <a:prstGeom prst="ellipse">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2" name="Group 1">
              <a:extLst>
                <a:ext uri="{FF2B5EF4-FFF2-40B4-BE49-F238E27FC236}">
                  <a16:creationId xmlns:a16="http://schemas.microsoft.com/office/drawing/2014/main" id="{32BE183E-A39F-449C-954F-1EA96D467825}"/>
                </a:ext>
              </a:extLst>
            </p:cNvPr>
            <p:cNvGrpSpPr/>
            <p:nvPr/>
          </p:nvGrpSpPr>
          <p:grpSpPr>
            <a:xfrm>
              <a:off x="1508243" y="3821240"/>
              <a:ext cx="1612291" cy="638792"/>
              <a:chOff x="6341454" y="2755325"/>
              <a:chExt cx="1999722" cy="731786"/>
            </a:xfrm>
          </p:grpSpPr>
          <p:sp>
            <p:nvSpPr>
              <p:cNvPr id="79" name="Google Shape;1133;p54">
                <a:extLst>
                  <a:ext uri="{FF2B5EF4-FFF2-40B4-BE49-F238E27FC236}">
                    <a16:creationId xmlns:a16="http://schemas.microsoft.com/office/drawing/2014/main" id="{3167E5AA-8FBB-4129-A2A3-FF70A04EBF78}"/>
                  </a:ext>
                </a:extLst>
              </p:cNvPr>
              <p:cNvSpPr/>
              <p:nvPr/>
            </p:nvSpPr>
            <p:spPr>
              <a:xfrm>
                <a:off x="6341454" y="2755325"/>
                <a:ext cx="1999722" cy="731786"/>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3" name="Google Shape;1137;p54">
                <a:extLst>
                  <a:ext uri="{FF2B5EF4-FFF2-40B4-BE49-F238E27FC236}">
                    <a16:creationId xmlns:a16="http://schemas.microsoft.com/office/drawing/2014/main" id="{3D1B803C-20B6-4ECE-9630-AB7441CD415F}"/>
                  </a:ext>
                </a:extLst>
              </p:cNvPr>
              <p:cNvSpPr txBox="1">
                <a:spLocks/>
              </p:cNvSpPr>
              <p:nvPr/>
            </p:nvSpPr>
            <p:spPr>
              <a:xfrm>
                <a:off x="6346182" y="2755325"/>
                <a:ext cx="1994993" cy="731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5">
                        <a:lumMod val="60000"/>
                        <a:lumOff val="40000"/>
                      </a:schemeClr>
                    </a:solidFill>
                    <a:latin typeface="+mj-lt"/>
                  </a:rPr>
                  <a:t>Finalize</a:t>
                </a:r>
                <a:r>
                  <a:rPr lang="en-US" sz="1100">
                    <a:solidFill>
                      <a:schemeClr val="accent5">
                        <a:lumMod val="60000"/>
                        <a:lumOff val="40000"/>
                      </a:schemeClr>
                    </a:solidFill>
                    <a:latin typeface="+mj-lt"/>
                  </a:rPr>
                  <a:t> our churn Prediction Tool </a:t>
                </a:r>
              </a:p>
            </p:txBody>
          </p:sp>
        </p:grpSp>
      </p:grpSp>
      <p:grpSp>
        <p:nvGrpSpPr>
          <p:cNvPr id="8" name="Group 7">
            <a:extLst>
              <a:ext uri="{FF2B5EF4-FFF2-40B4-BE49-F238E27FC236}">
                <a16:creationId xmlns:a16="http://schemas.microsoft.com/office/drawing/2014/main" id="{1B009DBE-2F4D-40AE-AE5F-85BFB74E848A}"/>
              </a:ext>
            </a:extLst>
          </p:cNvPr>
          <p:cNvGrpSpPr/>
          <p:nvPr/>
        </p:nvGrpSpPr>
        <p:grpSpPr>
          <a:xfrm>
            <a:off x="857810" y="1506034"/>
            <a:ext cx="2263152" cy="642938"/>
            <a:chOff x="857810" y="1506034"/>
            <a:chExt cx="2263152" cy="642938"/>
          </a:xfrm>
        </p:grpSpPr>
        <p:sp>
          <p:nvSpPr>
            <p:cNvPr id="70" name="Google Shape;1906;p63">
              <a:extLst>
                <a:ext uri="{FF2B5EF4-FFF2-40B4-BE49-F238E27FC236}">
                  <a16:creationId xmlns:a16="http://schemas.microsoft.com/office/drawing/2014/main" id="{6EA3768A-87F4-4E84-ACED-336D8569A32F}"/>
                </a:ext>
              </a:extLst>
            </p:cNvPr>
            <p:cNvSpPr/>
            <p:nvPr/>
          </p:nvSpPr>
          <p:spPr>
            <a:xfrm>
              <a:off x="857810" y="1549672"/>
              <a:ext cx="589990" cy="555662"/>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1</a:t>
              </a:r>
              <a:endParaRPr sz="2200">
                <a:solidFill>
                  <a:schemeClr val="lt1"/>
                </a:solidFill>
                <a:latin typeface="Open Sans SemiBold"/>
                <a:ea typeface="Open Sans SemiBold"/>
                <a:cs typeface="Open Sans SemiBold"/>
                <a:sym typeface="Open Sans SemiBold"/>
              </a:endParaRPr>
            </a:p>
          </p:txBody>
        </p:sp>
        <p:grpSp>
          <p:nvGrpSpPr>
            <p:cNvPr id="4" name="Group 3">
              <a:extLst>
                <a:ext uri="{FF2B5EF4-FFF2-40B4-BE49-F238E27FC236}">
                  <a16:creationId xmlns:a16="http://schemas.microsoft.com/office/drawing/2014/main" id="{6BB7C5C9-A15C-4428-80F0-128DD91CB935}"/>
                </a:ext>
              </a:extLst>
            </p:cNvPr>
            <p:cNvGrpSpPr/>
            <p:nvPr/>
          </p:nvGrpSpPr>
          <p:grpSpPr>
            <a:xfrm>
              <a:off x="1508244" y="1506034"/>
              <a:ext cx="1612718" cy="642938"/>
              <a:chOff x="1089904" y="2472568"/>
              <a:chExt cx="2000252" cy="736535"/>
            </a:xfrm>
          </p:grpSpPr>
          <p:sp>
            <p:nvSpPr>
              <p:cNvPr id="74" name="Google Shape;1133;p54">
                <a:extLst>
                  <a:ext uri="{FF2B5EF4-FFF2-40B4-BE49-F238E27FC236}">
                    <a16:creationId xmlns:a16="http://schemas.microsoft.com/office/drawing/2014/main" id="{AF37FA79-B073-4152-989F-2524CC1DFEE0}"/>
                  </a:ext>
                </a:extLst>
              </p:cNvPr>
              <p:cNvSpPr/>
              <p:nvPr/>
            </p:nvSpPr>
            <p:spPr>
              <a:xfrm>
                <a:off x="1090434" y="2472568"/>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100"/>
              </a:p>
            </p:txBody>
          </p:sp>
          <p:sp>
            <p:nvSpPr>
              <p:cNvPr id="84" name="Google Shape;1137;p54">
                <a:extLst>
                  <a:ext uri="{FF2B5EF4-FFF2-40B4-BE49-F238E27FC236}">
                    <a16:creationId xmlns:a16="http://schemas.microsoft.com/office/drawing/2014/main" id="{8CBD49AD-3DA2-49E1-A9E1-4C984B46DCBD}"/>
                  </a:ext>
                </a:extLst>
              </p:cNvPr>
              <p:cNvSpPr txBox="1">
                <a:spLocks/>
              </p:cNvSpPr>
              <p:nvPr/>
            </p:nvSpPr>
            <p:spPr>
              <a:xfrm>
                <a:off x="1089904" y="2477124"/>
                <a:ext cx="1999722" cy="731979"/>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dk1"/>
                    </a:solidFill>
                    <a:latin typeface="+mj-lt"/>
                  </a:rPr>
                  <a:t>Test</a:t>
                </a:r>
                <a:r>
                  <a:rPr lang="en-US" sz="1100">
                    <a:solidFill>
                      <a:schemeClr val="dk1"/>
                    </a:solidFill>
                    <a:latin typeface="+mj-lt"/>
                  </a:rPr>
                  <a:t> multiple ML models &amp; </a:t>
                </a:r>
                <a:r>
                  <a:rPr lang="en-US" sz="1100" b="1">
                    <a:solidFill>
                      <a:schemeClr val="dk1"/>
                    </a:solidFill>
                    <a:latin typeface="+mj-lt"/>
                  </a:rPr>
                  <a:t>compare</a:t>
                </a:r>
                <a:r>
                  <a:rPr lang="en-US" sz="1100">
                    <a:solidFill>
                      <a:schemeClr val="dk1"/>
                    </a:solidFill>
                    <a:latin typeface="+mj-lt"/>
                  </a:rPr>
                  <a:t> performance </a:t>
                </a:r>
              </a:p>
            </p:txBody>
          </p:sp>
        </p:grpSp>
      </p:grpSp>
      <p:cxnSp>
        <p:nvCxnSpPr>
          <p:cNvPr id="10" name="Straight Connector 9">
            <a:extLst>
              <a:ext uri="{FF2B5EF4-FFF2-40B4-BE49-F238E27FC236}">
                <a16:creationId xmlns:a16="http://schemas.microsoft.com/office/drawing/2014/main" id="{064DCB15-6975-4DDA-BD65-CCA65F316A20}"/>
              </a:ext>
            </a:extLst>
          </p:cNvPr>
          <p:cNvCxnSpPr>
            <a:cxnSpLocks/>
            <a:stCxn id="70" idx="4"/>
          </p:cNvCxnSpPr>
          <p:nvPr/>
        </p:nvCxnSpPr>
        <p:spPr>
          <a:xfrm>
            <a:off x="1152805" y="2105334"/>
            <a:ext cx="0" cy="566366"/>
          </a:xfrm>
          <a:prstGeom prst="line">
            <a:avLst/>
          </a:prstGeom>
          <a:noFill/>
          <a:ln w="19050" cap="rnd" cmpd="sng">
            <a:solidFill>
              <a:schemeClr val="lt1"/>
            </a:solidFill>
            <a:prstDash val="dot"/>
            <a:round/>
            <a:headEnd type="none" w="med" len="med"/>
            <a:tailEnd type="none" w="med" len="med"/>
          </a:ln>
        </p:spPr>
      </p:cxnSp>
      <p:cxnSp>
        <p:nvCxnSpPr>
          <p:cNvPr id="12" name="Straight Connector 11">
            <a:extLst>
              <a:ext uri="{FF2B5EF4-FFF2-40B4-BE49-F238E27FC236}">
                <a16:creationId xmlns:a16="http://schemas.microsoft.com/office/drawing/2014/main" id="{16D3FCD6-5C29-453B-A731-03541226F0C1}"/>
              </a:ext>
            </a:extLst>
          </p:cNvPr>
          <p:cNvCxnSpPr>
            <a:cxnSpLocks/>
          </p:cNvCxnSpPr>
          <p:nvPr/>
        </p:nvCxnSpPr>
        <p:spPr>
          <a:xfrm>
            <a:off x="1152805" y="3227362"/>
            <a:ext cx="0" cy="555776"/>
          </a:xfrm>
          <a:prstGeom prst="line">
            <a:avLst/>
          </a:prstGeom>
          <a:noFill/>
          <a:ln w="19050" cap="rnd" cmpd="sng">
            <a:solidFill>
              <a:schemeClr val="lt1"/>
            </a:solidFill>
            <a:prstDash val="dot"/>
            <a:round/>
            <a:headEnd type="none" w="med" len="med"/>
            <a:tailEnd type="none" w="med" len="med"/>
          </a:ln>
        </p:spPr>
      </p:cxnSp>
      <p:sp>
        <p:nvSpPr>
          <p:cNvPr id="90" name="Google Shape;1133;p54">
            <a:extLst>
              <a:ext uri="{FF2B5EF4-FFF2-40B4-BE49-F238E27FC236}">
                <a16:creationId xmlns:a16="http://schemas.microsoft.com/office/drawing/2014/main" id="{7F4D3464-5AE3-408C-AAD8-8DAA0C89C382}"/>
              </a:ext>
            </a:extLst>
          </p:cNvPr>
          <p:cNvSpPr/>
          <p:nvPr/>
        </p:nvSpPr>
        <p:spPr>
          <a:xfrm>
            <a:off x="3475972" y="1181100"/>
            <a:ext cx="5048730" cy="3593576"/>
          </a:xfrm>
          <a:prstGeom prst="roundRect">
            <a:avLst>
              <a:gd name="adj" fmla="val 6065"/>
            </a:avLst>
          </a:prstGeom>
          <a:solidFill>
            <a:schemeClr val="bg1"/>
          </a:solidFill>
          <a:ln w="28575">
            <a:solidFill>
              <a:schemeClr val="accent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a:p>
        </p:txBody>
      </p:sp>
      <p:sp>
        <p:nvSpPr>
          <p:cNvPr id="91" name="TextBox 90">
            <a:extLst>
              <a:ext uri="{FF2B5EF4-FFF2-40B4-BE49-F238E27FC236}">
                <a16:creationId xmlns:a16="http://schemas.microsoft.com/office/drawing/2014/main" id="{636EBBF7-ACB9-4013-B9D2-9E5D361537B0}"/>
              </a:ext>
            </a:extLst>
          </p:cNvPr>
          <p:cNvSpPr txBox="1"/>
          <p:nvPr/>
        </p:nvSpPr>
        <p:spPr>
          <a:xfrm>
            <a:off x="3880612" y="1434148"/>
            <a:ext cx="3515706" cy="307777"/>
          </a:xfrm>
          <a:prstGeom prst="rect">
            <a:avLst/>
          </a:prstGeom>
          <a:noFill/>
        </p:spPr>
        <p:txBody>
          <a:bodyPr wrap="none" rtlCol="0">
            <a:spAutoFit/>
          </a:bodyPr>
          <a:lstStyle/>
          <a:p>
            <a:r>
              <a:rPr lang="en-SG" b="1"/>
              <a:t>Brief overview of optimization process </a:t>
            </a:r>
          </a:p>
        </p:txBody>
      </p:sp>
      <p:sp>
        <p:nvSpPr>
          <p:cNvPr id="62" name="TextBox 61">
            <a:extLst>
              <a:ext uri="{FF2B5EF4-FFF2-40B4-BE49-F238E27FC236}">
                <a16:creationId xmlns:a16="http://schemas.microsoft.com/office/drawing/2014/main" id="{DDE76F07-DDB6-4140-A8CE-7AF56FFE70C3}"/>
              </a:ext>
            </a:extLst>
          </p:cNvPr>
          <p:cNvSpPr txBox="1"/>
          <p:nvPr/>
        </p:nvSpPr>
        <p:spPr>
          <a:xfrm>
            <a:off x="3891070" y="2127850"/>
            <a:ext cx="4100123" cy="923330"/>
          </a:xfrm>
          <a:prstGeom prst="rect">
            <a:avLst/>
          </a:prstGeom>
          <a:noFill/>
        </p:spPr>
        <p:txBody>
          <a:bodyPr wrap="square" rtlCol="0">
            <a:spAutoFit/>
          </a:bodyPr>
          <a:lstStyle/>
          <a:p>
            <a:pPr marL="342900" indent="-342900">
              <a:buFont typeface="+mj-lt"/>
              <a:buAutoNum type="arabicPeriod"/>
            </a:pPr>
            <a:r>
              <a:rPr lang="en-SG"/>
              <a:t>Better Accuracy </a:t>
            </a:r>
          </a:p>
          <a:p>
            <a:pPr marL="342900" indent="-342900">
              <a:buFont typeface="+mj-lt"/>
              <a:buAutoNum type="arabicPeriod"/>
            </a:pPr>
            <a:r>
              <a:rPr lang="en-SG"/>
              <a:t>Potentially increase the usability of model </a:t>
            </a:r>
            <a:r>
              <a:rPr lang="en-SG" sz="1200" i="1">
                <a:solidFill>
                  <a:schemeClr val="accent1">
                    <a:lumMod val="75000"/>
                  </a:schemeClr>
                </a:solidFill>
              </a:rPr>
              <a:t>(e.g., reduced the no. of required inputs) </a:t>
            </a:r>
            <a:endParaRPr lang="en-SG" i="1">
              <a:solidFill>
                <a:schemeClr val="accent1">
                  <a:lumMod val="75000"/>
                </a:schemeClr>
              </a:solidFill>
            </a:endParaRPr>
          </a:p>
          <a:p>
            <a:r>
              <a:rPr lang="en-SG" sz="1200" i="1">
                <a:solidFill>
                  <a:schemeClr val="accent1">
                    <a:lumMod val="75000"/>
                  </a:schemeClr>
                </a:solidFill>
              </a:rPr>
              <a:t>)</a:t>
            </a:r>
            <a:endParaRPr lang="en-SG" i="1">
              <a:solidFill>
                <a:schemeClr val="accent1">
                  <a:lumMod val="75000"/>
                </a:schemeClr>
              </a:solidFill>
            </a:endParaRPr>
          </a:p>
        </p:txBody>
      </p:sp>
      <p:sp>
        <p:nvSpPr>
          <p:cNvPr id="9" name="Rectangle 8">
            <a:extLst>
              <a:ext uri="{FF2B5EF4-FFF2-40B4-BE49-F238E27FC236}">
                <a16:creationId xmlns:a16="http://schemas.microsoft.com/office/drawing/2014/main" id="{3C838D91-A1BF-4101-8A64-DEDB3BFC017B}"/>
              </a:ext>
            </a:extLst>
          </p:cNvPr>
          <p:cNvSpPr/>
          <p:nvPr/>
        </p:nvSpPr>
        <p:spPr>
          <a:xfrm>
            <a:off x="3770965" y="1994973"/>
            <a:ext cx="4220229" cy="92224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Rectangle 66">
            <a:extLst>
              <a:ext uri="{FF2B5EF4-FFF2-40B4-BE49-F238E27FC236}">
                <a16:creationId xmlns:a16="http://schemas.microsoft.com/office/drawing/2014/main" id="{7B87A5A0-84D3-4BD4-AF29-D13A9C7015B8}"/>
              </a:ext>
            </a:extLst>
          </p:cNvPr>
          <p:cNvSpPr/>
          <p:nvPr/>
        </p:nvSpPr>
        <p:spPr>
          <a:xfrm>
            <a:off x="3781532" y="3235133"/>
            <a:ext cx="4295667" cy="922241"/>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SG"/>
          </a:p>
        </p:txBody>
      </p:sp>
      <p:sp>
        <p:nvSpPr>
          <p:cNvPr id="69" name="TextBox 68">
            <a:extLst>
              <a:ext uri="{FF2B5EF4-FFF2-40B4-BE49-F238E27FC236}">
                <a16:creationId xmlns:a16="http://schemas.microsoft.com/office/drawing/2014/main" id="{921A5FA8-BAB3-49A1-B820-293809274AF6}"/>
              </a:ext>
            </a:extLst>
          </p:cNvPr>
          <p:cNvSpPr txBox="1"/>
          <p:nvPr/>
        </p:nvSpPr>
        <p:spPr>
          <a:xfrm>
            <a:off x="3891071" y="3314533"/>
            <a:ext cx="3963334" cy="738664"/>
          </a:xfrm>
          <a:prstGeom prst="rect">
            <a:avLst/>
          </a:prstGeom>
          <a:noFill/>
        </p:spPr>
        <p:txBody>
          <a:bodyPr wrap="square">
            <a:spAutoFit/>
          </a:bodyPr>
          <a:lstStyle/>
          <a:p>
            <a:r>
              <a:rPr lang="en-SG" b="1">
                <a:solidFill>
                  <a:schemeClr val="bg1"/>
                </a:solidFill>
              </a:rPr>
              <a:t>Feature selection</a:t>
            </a:r>
          </a:p>
          <a:p>
            <a:pPr marL="285750" indent="-285750">
              <a:buFont typeface="Arial" panose="020B0604020202020204" pitchFamily="34" charset="0"/>
              <a:buChar char="•"/>
            </a:pPr>
            <a:r>
              <a:rPr lang="en-SG">
                <a:solidFill>
                  <a:schemeClr val="bg1"/>
                </a:solidFill>
              </a:rPr>
              <a:t>Feature importance ranked by “gain score</a:t>
            </a:r>
          </a:p>
          <a:p>
            <a:pPr marL="285750" indent="-285750">
              <a:buFont typeface="Arial" panose="020B0604020202020204" pitchFamily="34" charset="0"/>
              <a:buChar char="•"/>
            </a:pPr>
            <a:r>
              <a:rPr lang="en-SG">
                <a:solidFill>
                  <a:schemeClr val="bg1"/>
                </a:solidFill>
              </a:rPr>
              <a:t>Top few variables are selected as input </a:t>
            </a:r>
          </a:p>
        </p:txBody>
      </p:sp>
      <p:sp>
        <p:nvSpPr>
          <p:cNvPr id="71" name="Arrow: Down 70">
            <a:extLst>
              <a:ext uri="{FF2B5EF4-FFF2-40B4-BE49-F238E27FC236}">
                <a16:creationId xmlns:a16="http://schemas.microsoft.com/office/drawing/2014/main" id="{D1485F91-93F4-4F1E-A9AE-83CCF3011CE8}"/>
              </a:ext>
            </a:extLst>
          </p:cNvPr>
          <p:cNvSpPr/>
          <p:nvPr/>
        </p:nvSpPr>
        <p:spPr>
          <a:xfrm>
            <a:off x="3936678" y="2814689"/>
            <a:ext cx="171450" cy="470801"/>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Google Shape;1455;p59">
            <a:extLst>
              <a:ext uri="{FF2B5EF4-FFF2-40B4-BE49-F238E27FC236}">
                <a16:creationId xmlns:a16="http://schemas.microsoft.com/office/drawing/2014/main" id="{C4485B26-8A85-4F47-8B23-A473673C9656}"/>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grpSp>
        <p:nvGrpSpPr>
          <p:cNvPr id="66" name="Group 65">
            <a:extLst>
              <a:ext uri="{FF2B5EF4-FFF2-40B4-BE49-F238E27FC236}">
                <a16:creationId xmlns:a16="http://schemas.microsoft.com/office/drawing/2014/main" id="{9731427C-1BF3-45EB-8A85-801863BE48C0}"/>
              </a:ext>
            </a:extLst>
          </p:cNvPr>
          <p:cNvGrpSpPr/>
          <p:nvPr/>
        </p:nvGrpSpPr>
        <p:grpSpPr>
          <a:xfrm>
            <a:off x="857810" y="2627631"/>
            <a:ext cx="2262724" cy="643801"/>
            <a:chOff x="857810" y="2650886"/>
            <a:chExt cx="2262724" cy="643801"/>
          </a:xfrm>
        </p:grpSpPr>
        <p:sp>
          <p:nvSpPr>
            <p:cNvPr id="68" name="Google Shape;1907;p63">
              <a:extLst>
                <a:ext uri="{FF2B5EF4-FFF2-40B4-BE49-F238E27FC236}">
                  <a16:creationId xmlns:a16="http://schemas.microsoft.com/office/drawing/2014/main" id="{B76B09FD-8F4B-4425-9B57-F544D06E1D28}"/>
                </a:ext>
              </a:extLst>
            </p:cNvPr>
            <p:cNvSpPr/>
            <p:nvPr/>
          </p:nvSpPr>
          <p:spPr>
            <a:xfrm>
              <a:off x="857810" y="2694955"/>
              <a:ext cx="589990" cy="555662"/>
            </a:xfrm>
            <a:prstGeom prst="ellipse">
              <a:avLst/>
            </a:prstGeom>
            <a:gradFill>
              <a:gsLst>
                <a:gs pos="0">
                  <a:schemeClr val="accent1"/>
                </a:gs>
                <a:gs pos="100000">
                  <a:schemeClr val="accent4"/>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2</a:t>
              </a:r>
              <a:endParaRPr sz="2200">
                <a:solidFill>
                  <a:schemeClr val="lt1"/>
                </a:solidFill>
                <a:latin typeface="Open Sans SemiBold"/>
                <a:ea typeface="Open Sans SemiBold"/>
                <a:cs typeface="Open Sans SemiBold"/>
                <a:sym typeface="Open Sans SemiBold"/>
              </a:endParaRPr>
            </a:p>
          </p:txBody>
        </p:sp>
        <p:grpSp>
          <p:nvGrpSpPr>
            <p:cNvPr id="72" name="Group 71">
              <a:extLst>
                <a:ext uri="{FF2B5EF4-FFF2-40B4-BE49-F238E27FC236}">
                  <a16:creationId xmlns:a16="http://schemas.microsoft.com/office/drawing/2014/main" id="{21572EC3-67CA-4416-817B-01FB83BDA6E1}"/>
                </a:ext>
              </a:extLst>
            </p:cNvPr>
            <p:cNvGrpSpPr/>
            <p:nvPr/>
          </p:nvGrpSpPr>
          <p:grpSpPr>
            <a:xfrm>
              <a:off x="1508243" y="2650886"/>
              <a:ext cx="1612291" cy="643801"/>
              <a:chOff x="3871641" y="2755325"/>
              <a:chExt cx="1999722" cy="737524"/>
            </a:xfrm>
          </p:grpSpPr>
          <p:sp>
            <p:nvSpPr>
              <p:cNvPr id="73" name="Google Shape;1133;p54">
                <a:extLst>
                  <a:ext uri="{FF2B5EF4-FFF2-40B4-BE49-F238E27FC236}">
                    <a16:creationId xmlns:a16="http://schemas.microsoft.com/office/drawing/2014/main" id="{6A3AFF2E-75B1-4D5C-81EA-70EEEC813141}"/>
                  </a:ext>
                </a:extLst>
              </p:cNvPr>
              <p:cNvSpPr/>
              <p:nvPr/>
            </p:nvSpPr>
            <p:spPr>
              <a:xfrm>
                <a:off x="3871641" y="2756314"/>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0" name="Google Shape;1137;p54">
                <a:extLst>
                  <a:ext uri="{FF2B5EF4-FFF2-40B4-BE49-F238E27FC236}">
                    <a16:creationId xmlns:a16="http://schemas.microsoft.com/office/drawing/2014/main" id="{C8BE7AA3-F0F5-47B3-8E4A-5429262D6732}"/>
                  </a:ext>
                </a:extLst>
              </p:cNvPr>
              <p:cNvSpPr txBox="1">
                <a:spLocks/>
              </p:cNvSpPr>
              <p:nvPr/>
            </p:nvSpPr>
            <p:spPr>
              <a:xfrm>
                <a:off x="3871641" y="2755325"/>
                <a:ext cx="1999722" cy="731786"/>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3">
                        <a:lumMod val="75000"/>
                      </a:schemeClr>
                    </a:solidFill>
                    <a:latin typeface="+mj-lt"/>
                  </a:rPr>
                  <a:t>Optimize</a:t>
                </a:r>
                <a:r>
                  <a:rPr lang="en-US" sz="1100">
                    <a:solidFill>
                      <a:schemeClr val="dk1"/>
                    </a:solidFill>
                    <a:latin typeface="+mj-lt"/>
                  </a:rPr>
                  <a:t> the model to </a:t>
                </a:r>
                <a:r>
                  <a:rPr lang="en-US" sz="1100" b="1">
                    <a:solidFill>
                      <a:schemeClr val="accent3">
                        <a:lumMod val="75000"/>
                      </a:schemeClr>
                    </a:solidFill>
                    <a:latin typeface="+mj-lt"/>
                  </a:rPr>
                  <a:t>match our business objective </a:t>
                </a:r>
              </a:p>
            </p:txBody>
          </p:sp>
        </p:grpSp>
      </p:grpSp>
    </p:spTree>
    <p:extLst>
      <p:ext uri="{BB962C8B-B14F-4D97-AF65-F5344CB8AC3E}">
        <p14:creationId xmlns:p14="http://schemas.microsoft.com/office/powerpoint/2010/main" val="4081257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a) Develop a Good Churn Prediction Tool </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3" name="Google Shape;1908;p63">
            <a:extLst>
              <a:ext uri="{FF2B5EF4-FFF2-40B4-BE49-F238E27FC236}">
                <a16:creationId xmlns:a16="http://schemas.microsoft.com/office/drawing/2014/main" id="{A374926A-5217-4A68-B069-6FB617B632A8}"/>
              </a:ext>
            </a:extLst>
          </p:cNvPr>
          <p:cNvSpPr/>
          <p:nvPr/>
        </p:nvSpPr>
        <p:spPr>
          <a:xfrm>
            <a:off x="9599835" y="-12688"/>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7" name="Group 6">
            <a:extLst>
              <a:ext uri="{FF2B5EF4-FFF2-40B4-BE49-F238E27FC236}">
                <a16:creationId xmlns:a16="http://schemas.microsoft.com/office/drawing/2014/main" id="{8C837C0D-7F1D-4428-9136-1AF951B95EE7}"/>
              </a:ext>
            </a:extLst>
          </p:cNvPr>
          <p:cNvGrpSpPr/>
          <p:nvPr/>
        </p:nvGrpSpPr>
        <p:grpSpPr>
          <a:xfrm>
            <a:off x="857810" y="3750092"/>
            <a:ext cx="2262724" cy="638792"/>
            <a:chOff x="857810" y="3821240"/>
            <a:chExt cx="2262724" cy="638792"/>
          </a:xfrm>
        </p:grpSpPr>
        <p:sp>
          <p:nvSpPr>
            <p:cNvPr id="78" name="Google Shape;1909;p63">
              <a:extLst>
                <a:ext uri="{FF2B5EF4-FFF2-40B4-BE49-F238E27FC236}">
                  <a16:creationId xmlns:a16="http://schemas.microsoft.com/office/drawing/2014/main" id="{FEDC380F-06E3-44A6-B5CB-27301F1315B6}"/>
                </a:ext>
              </a:extLst>
            </p:cNvPr>
            <p:cNvSpPr/>
            <p:nvPr/>
          </p:nvSpPr>
          <p:spPr>
            <a:xfrm>
              <a:off x="857810" y="3854286"/>
              <a:ext cx="589990" cy="572700"/>
            </a:xfrm>
            <a:prstGeom prst="ellipse">
              <a:avLst/>
            </a:pr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2" name="Group 1">
              <a:extLst>
                <a:ext uri="{FF2B5EF4-FFF2-40B4-BE49-F238E27FC236}">
                  <a16:creationId xmlns:a16="http://schemas.microsoft.com/office/drawing/2014/main" id="{32BE183E-A39F-449C-954F-1EA96D467825}"/>
                </a:ext>
              </a:extLst>
            </p:cNvPr>
            <p:cNvGrpSpPr/>
            <p:nvPr/>
          </p:nvGrpSpPr>
          <p:grpSpPr>
            <a:xfrm>
              <a:off x="1508243" y="3821240"/>
              <a:ext cx="1612291" cy="638792"/>
              <a:chOff x="6341454" y="2755325"/>
              <a:chExt cx="1999722" cy="731786"/>
            </a:xfrm>
          </p:grpSpPr>
          <p:sp>
            <p:nvSpPr>
              <p:cNvPr id="79" name="Google Shape;1133;p54">
                <a:extLst>
                  <a:ext uri="{FF2B5EF4-FFF2-40B4-BE49-F238E27FC236}">
                    <a16:creationId xmlns:a16="http://schemas.microsoft.com/office/drawing/2014/main" id="{3167E5AA-8FBB-4129-A2A3-FF70A04EBF78}"/>
                  </a:ext>
                </a:extLst>
              </p:cNvPr>
              <p:cNvSpPr/>
              <p:nvPr/>
            </p:nvSpPr>
            <p:spPr>
              <a:xfrm>
                <a:off x="6341454" y="2755325"/>
                <a:ext cx="1999722" cy="731786"/>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3" name="Google Shape;1137;p54">
                <a:extLst>
                  <a:ext uri="{FF2B5EF4-FFF2-40B4-BE49-F238E27FC236}">
                    <a16:creationId xmlns:a16="http://schemas.microsoft.com/office/drawing/2014/main" id="{3D1B803C-20B6-4ECE-9630-AB7441CD415F}"/>
                  </a:ext>
                </a:extLst>
              </p:cNvPr>
              <p:cNvSpPr txBox="1">
                <a:spLocks/>
              </p:cNvSpPr>
              <p:nvPr/>
            </p:nvSpPr>
            <p:spPr>
              <a:xfrm>
                <a:off x="6346182" y="2755325"/>
                <a:ext cx="1994993" cy="731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5">
                        <a:lumMod val="60000"/>
                        <a:lumOff val="40000"/>
                      </a:schemeClr>
                    </a:solidFill>
                    <a:latin typeface="+mj-lt"/>
                  </a:rPr>
                  <a:t>Finalize</a:t>
                </a:r>
                <a:r>
                  <a:rPr lang="en-US" sz="1100">
                    <a:solidFill>
                      <a:schemeClr val="accent5">
                        <a:lumMod val="60000"/>
                        <a:lumOff val="40000"/>
                      </a:schemeClr>
                    </a:solidFill>
                    <a:latin typeface="+mj-lt"/>
                  </a:rPr>
                  <a:t> our churn Prediction Tool </a:t>
                </a:r>
              </a:p>
            </p:txBody>
          </p:sp>
        </p:grpSp>
      </p:grpSp>
      <p:grpSp>
        <p:nvGrpSpPr>
          <p:cNvPr id="8" name="Group 7">
            <a:extLst>
              <a:ext uri="{FF2B5EF4-FFF2-40B4-BE49-F238E27FC236}">
                <a16:creationId xmlns:a16="http://schemas.microsoft.com/office/drawing/2014/main" id="{1B009DBE-2F4D-40AE-AE5F-85BFB74E848A}"/>
              </a:ext>
            </a:extLst>
          </p:cNvPr>
          <p:cNvGrpSpPr/>
          <p:nvPr/>
        </p:nvGrpSpPr>
        <p:grpSpPr>
          <a:xfrm>
            <a:off x="857810" y="1506034"/>
            <a:ext cx="2263152" cy="642938"/>
            <a:chOff x="857810" y="1506034"/>
            <a:chExt cx="2263152" cy="642938"/>
          </a:xfrm>
        </p:grpSpPr>
        <p:sp>
          <p:nvSpPr>
            <p:cNvPr id="70" name="Google Shape;1906;p63">
              <a:extLst>
                <a:ext uri="{FF2B5EF4-FFF2-40B4-BE49-F238E27FC236}">
                  <a16:creationId xmlns:a16="http://schemas.microsoft.com/office/drawing/2014/main" id="{6EA3768A-87F4-4E84-ACED-336D8569A32F}"/>
                </a:ext>
              </a:extLst>
            </p:cNvPr>
            <p:cNvSpPr/>
            <p:nvPr/>
          </p:nvSpPr>
          <p:spPr>
            <a:xfrm>
              <a:off x="857810" y="1549672"/>
              <a:ext cx="589990" cy="555662"/>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1</a:t>
              </a:r>
              <a:endParaRPr sz="2200">
                <a:solidFill>
                  <a:schemeClr val="lt1"/>
                </a:solidFill>
                <a:latin typeface="Open Sans SemiBold"/>
                <a:ea typeface="Open Sans SemiBold"/>
                <a:cs typeface="Open Sans SemiBold"/>
                <a:sym typeface="Open Sans SemiBold"/>
              </a:endParaRPr>
            </a:p>
          </p:txBody>
        </p:sp>
        <p:grpSp>
          <p:nvGrpSpPr>
            <p:cNvPr id="4" name="Group 3">
              <a:extLst>
                <a:ext uri="{FF2B5EF4-FFF2-40B4-BE49-F238E27FC236}">
                  <a16:creationId xmlns:a16="http://schemas.microsoft.com/office/drawing/2014/main" id="{6BB7C5C9-A15C-4428-80F0-128DD91CB935}"/>
                </a:ext>
              </a:extLst>
            </p:cNvPr>
            <p:cNvGrpSpPr/>
            <p:nvPr/>
          </p:nvGrpSpPr>
          <p:grpSpPr>
            <a:xfrm>
              <a:off x="1508244" y="1506034"/>
              <a:ext cx="1612718" cy="642938"/>
              <a:chOff x="1089904" y="2472568"/>
              <a:chExt cx="2000252" cy="736535"/>
            </a:xfrm>
          </p:grpSpPr>
          <p:sp>
            <p:nvSpPr>
              <p:cNvPr id="74" name="Google Shape;1133;p54">
                <a:extLst>
                  <a:ext uri="{FF2B5EF4-FFF2-40B4-BE49-F238E27FC236}">
                    <a16:creationId xmlns:a16="http://schemas.microsoft.com/office/drawing/2014/main" id="{AF37FA79-B073-4152-989F-2524CC1DFEE0}"/>
                  </a:ext>
                </a:extLst>
              </p:cNvPr>
              <p:cNvSpPr/>
              <p:nvPr/>
            </p:nvSpPr>
            <p:spPr>
              <a:xfrm>
                <a:off x="1090434" y="2472568"/>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100"/>
              </a:p>
            </p:txBody>
          </p:sp>
          <p:sp>
            <p:nvSpPr>
              <p:cNvPr id="84" name="Google Shape;1137;p54">
                <a:extLst>
                  <a:ext uri="{FF2B5EF4-FFF2-40B4-BE49-F238E27FC236}">
                    <a16:creationId xmlns:a16="http://schemas.microsoft.com/office/drawing/2014/main" id="{8CBD49AD-3DA2-49E1-A9E1-4C984B46DCBD}"/>
                  </a:ext>
                </a:extLst>
              </p:cNvPr>
              <p:cNvSpPr txBox="1">
                <a:spLocks/>
              </p:cNvSpPr>
              <p:nvPr/>
            </p:nvSpPr>
            <p:spPr>
              <a:xfrm>
                <a:off x="1089904" y="2477124"/>
                <a:ext cx="1999722" cy="731979"/>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dk1"/>
                    </a:solidFill>
                    <a:latin typeface="+mj-lt"/>
                  </a:rPr>
                  <a:t>Test</a:t>
                </a:r>
                <a:r>
                  <a:rPr lang="en-US" sz="1100">
                    <a:solidFill>
                      <a:schemeClr val="dk1"/>
                    </a:solidFill>
                    <a:latin typeface="+mj-lt"/>
                  </a:rPr>
                  <a:t> multiple ML models &amp; </a:t>
                </a:r>
                <a:r>
                  <a:rPr lang="en-US" sz="1100" b="1">
                    <a:solidFill>
                      <a:schemeClr val="dk1"/>
                    </a:solidFill>
                    <a:latin typeface="+mj-lt"/>
                  </a:rPr>
                  <a:t>compare</a:t>
                </a:r>
                <a:r>
                  <a:rPr lang="en-US" sz="1100">
                    <a:solidFill>
                      <a:schemeClr val="dk1"/>
                    </a:solidFill>
                    <a:latin typeface="+mj-lt"/>
                  </a:rPr>
                  <a:t> performance </a:t>
                </a:r>
              </a:p>
            </p:txBody>
          </p:sp>
        </p:grpSp>
      </p:grpSp>
      <p:cxnSp>
        <p:nvCxnSpPr>
          <p:cNvPr id="10" name="Straight Connector 9">
            <a:extLst>
              <a:ext uri="{FF2B5EF4-FFF2-40B4-BE49-F238E27FC236}">
                <a16:creationId xmlns:a16="http://schemas.microsoft.com/office/drawing/2014/main" id="{064DCB15-6975-4DDA-BD65-CCA65F316A20}"/>
              </a:ext>
            </a:extLst>
          </p:cNvPr>
          <p:cNvCxnSpPr>
            <a:cxnSpLocks/>
            <a:stCxn id="70" idx="4"/>
          </p:cNvCxnSpPr>
          <p:nvPr/>
        </p:nvCxnSpPr>
        <p:spPr>
          <a:xfrm>
            <a:off x="1152805" y="2105334"/>
            <a:ext cx="0" cy="566366"/>
          </a:xfrm>
          <a:prstGeom prst="line">
            <a:avLst/>
          </a:prstGeom>
          <a:noFill/>
          <a:ln w="19050" cap="rnd" cmpd="sng">
            <a:solidFill>
              <a:schemeClr val="lt1"/>
            </a:solidFill>
            <a:prstDash val="dot"/>
            <a:round/>
            <a:headEnd type="none" w="med" len="med"/>
            <a:tailEnd type="none" w="med" len="med"/>
          </a:ln>
        </p:spPr>
      </p:cxnSp>
      <p:cxnSp>
        <p:nvCxnSpPr>
          <p:cNvPr id="12" name="Straight Connector 11">
            <a:extLst>
              <a:ext uri="{FF2B5EF4-FFF2-40B4-BE49-F238E27FC236}">
                <a16:creationId xmlns:a16="http://schemas.microsoft.com/office/drawing/2014/main" id="{16D3FCD6-5C29-453B-A731-03541226F0C1}"/>
              </a:ext>
            </a:extLst>
          </p:cNvPr>
          <p:cNvCxnSpPr>
            <a:cxnSpLocks/>
          </p:cNvCxnSpPr>
          <p:nvPr/>
        </p:nvCxnSpPr>
        <p:spPr>
          <a:xfrm>
            <a:off x="1152805" y="3227362"/>
            <a:ext cx="0" cy="555776"/>
          </a:xfrm>
          <a:prstGeom prst="line">
            <a:avLst/>
          </a:prstGeom>
          <a:noFill/>
          <a:ln w="19050" cap="rnd" cmpd="sng">
            <a:solidFill>
              <a:schemeClr val="lt1"/>
            </a:solidFill>
            <a:prstDash val="dot"/>
            <a:round/>
            <a:headEnd type="none" w="med" len="med"/>
            <a:tailEnd type="none" w="med" len="med"/>
          </a:ln>
        </p:spPr>
      </p:cxnSp>
      <p:sp>
        <p:nvSpPr>
          <p:cNvPr id="90" name="Google Shape;1133;p54">
            <a:extLst>
              <a:ext uri="{FF2B5EF4-FFF2-40B4-BE49-F238E27FC236}">
                <a16:creationId xmlns:a16="http://schemas.microsoft.com/office/drawing/2014/main" id="{7F4D3464-5AE3-408C-AAD8-8DAA0C89C382}"/>
              </a:ext>
            </a:extLst>
          </p:cNvPr>
          <p:cNvSpPr/>
          <p:nvPr/>
        </p:nvSpPr>
        <p:spPr>
          <a:xfrm>
            <a:off x="3475972" y="1181100"/>
            <a:ext cx="5048730" cy="3593576"/>
          </a:xfrm>
          <a:prstGeom prst="roundRect">
            <a:avLst>
              <a:gd name="adj" fmla="val 6065"/>
            </a:avLst>
          </a:prstGeom>
          <a:solidFill>
            <a:schemeClr val="bg1"/>
          </a:solidFill>
          <a:ln w="28575">
            <a:solidFill>
              <a:schemeClr val="accent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a:p>
        </p:txBody>
      </p:sp>
      <p:sp>
        <p:nvSpPr>
          <p:cNvPr id="91" name="TextBox 90">
            <a:extLst>
              <a:ext uri="{FF2B5EF4-FFF2-40B4-BE49-F238E27FC236}">
                <a16:creationId xmlns:a16="http://schemas.microsoft.com/office/drawing/2014/main" id="{636EBBF7-ACB9-4013-B9D2-9E5D361537B0}"/>
              </a:ext>
            </a:extLst>
          </p:cNvPr>
          <p:cNvSpPr txBox="1"/>
          <p:nvPr/>
        </p:nvSpPr>
        <p:spPr>
          <a:xfrm>
            <a:off x="3880612" y="1434148"/>
            <a:ext cx="3135795" cy="307777"/>
          </a:xfrm>
          <a:prstGeom prst="rect">
            <a:avLst/>
          </a:prstGeom>
          <a:noFill/>
        </p:spPr>
        <p:txBody>
          <a:bodyPr wrap="none" rtlCol="0">
            <a:spAutoFit/>
          </a:bodyPr>
          <a:lstStyle/>
          <a:p>
            <a:r>
              <a:rPr lang="en-SG" b="1"/>
              <a:t>Feature selection variation results </a:t>
            </a:r>
          </a:p>
        </p:txBody>
      </p:sp>
      <p:pic>
        <p:nvPicPr>
          <p:cNvPr id="65" name="Picture 64" descr="Table&#10;&#10;Description automatically generated">
            <a:extLst>
              <a:ext uri="{FF2B5EF4-FFF2-40B4-BE49-F238E27FC236}">
                <a16:creationId xmlns:a16="http://schemas.microsoft.com/office/drawing/2014/main" id="{459CFA23-02DA-4FBF-8C7B-75790D6FB327}"/>
              </a:ext>
            </a:extLst>
          </p:cNvPr>
          <p:cNvPicPr>
            <a:picLocks noChangeAspect="1"/>
          </p:cNvPicPr>
          <p:nvPr/>
        </p:nvPicPr>
        <p:blipFill>
          <a:blip r:embed="rId4"/>
          <a:stretch>
            <a:fillRect/>
          </a:stretch>
        </p:blipFill>
        <p:spPr>
          <a:xfrm>
            <a:off x="3770966" y="1908290"/>
            <a:ext cx="4363384" cy="1373084"/>
          </a:xfrm>
          <a:prstGeom prst="rect">
            <a:avLst/>
          </a:prstGeom>
        </p:spPr>
      </p:pic>
      <p:sp>
        <p:nvSpPr>
          <p:cNvPr id="66" name="Rectangle 65">
            <a:extLst>
              <a:ext uri="{FF2B5EF4-FFF2-40B4-BE49-F238E27FC236}">
                <a16:creationId xmlns:a16="http://schemas.microsoft.com/office/drawing/2014/main" id="{2D0BC100-0034-412E-8E97-2D5E6A14940A}"/>
              </a:ext>
            </a:extLst>
          </p:cNvPr>
          <p:cNvSpPr/>
          <p:nvPr/>
        </p:nvSpPr>
        <p:spPr>
          <a:xfrm>
            <a:off x="3466093" y="2148972"/>
            <a:ext cx="4973129" cy="1888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8" name="Picture 67" descr="Icon&#10;&#10;Description automatically generated">
            <a:extLst>
              <a:ext uri="{FF2B5EF4-FFF2-40B4-BE49-F238E27FC236}">
                <a16:creationId xmlns:a16="http://schemas.microsoft.com/office/drawing/2014/main" id="{AA92DFFD-170E-48F9-9BDD-E3CEAC3F90CF}"/>
              </a:ext>
            </a:extLst>
          </p:cNvPr>
          <p:cNvPicPr>
            <a:picLocks noChangeAspect="1"/>
          </p:cNvPicPr>
          <p:nvPr/>
        </p:nvPicPr>
        <p:blipFill>
          <a:blip r:embed="rId5"/>
          <a:stretch>
            <a:fillRect/>
          </a:stretch>
        </p:blipFill>
        <p:spPr>
          <a:xfrm>
            <a:off x="3730820" y="3559374"/>
            <a:ext cx="754614" cy="754614"/>
          </a:xfrm>
          <a:prstGeom prst="rect">
            <a:avLst/>
          </a:prstGeom>
        </p:spPr>
      </p:pic>
      <p:sp>
        <p:nvSpPr>
          <p:cNvPr id="72" name="TextBox 71">
            <a:extLst>
              <a:ext uri="{FF2B5EF4-FFF2-40B4-BE49-F238E27FC236}">
                <a16:creationId xmlns:a16="http://schemas.microsoft.com/office/drawing/2014/main" id="{024A8A9D-A96E-4FEC-BA94-FFF2ADE25CE6}"/>
              </a:ext>
            </a:extLst>
          </p:cNvPr>
          <p:cNvSpPr txBox="1"/>
          <p:nvPr/>
        </p:nvSpPr>
        <p:spPr>
          <a:xfrm>
            <a:off x="4572000" y="3797229"/>
            <a:ext cx="3879588" cy="307777"/>
          </a:xfrm>
          <a:prstGeom prst="rect">
            <a:avLst/>
          </a:prstGeom>
          <a:noFill/>
        </p:spPr>
        <p:txBody>
          <a:bodyPr wrap="none" rtlCol="0">
            <a:spAutoFit/>
          </a:bodyPr>
          <a:lstStyle/>
          <a:p>
            <a:r>
              <a:rPr lang="en-SG" b="1">
                <a:solidFill>
                  <a:schemeClr val="accent3">
                    <a:lumMod val="75000"/>
                  </a:schemeClr>
                </a:solidFill>
              </a:rPr>
              <a:t>Top 25 as inputs</a:t>
            </a:r>
            <a:r>
              <a:rPr lang="en-SG" b="1"/>
              <a:t> has the best performance</a:t>
            </a:r>
          </a:p>
        </p:txBody>
      </p:sp>
      <p:sp>
        <p:nvSpPr>
          <p:cNvPr id="73" name="Google Shape;1455;p59">
            <a:extLst>
              <a:ext uri="{FF2B5EF4-FFF2-40B4-BE49-F238E27FC236}">
                <a16:creationId xmlns:a16="http://schemas.microsoft.com/office/drawing/2014/main" id="{2619D30F-2365-40CE-BC06-C6691EB3E868}"/>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grpSp>
        <p:nvGrpSpPr>
          <p:cNvPr id="85" name="Group 84">
            <a:extLst>
              <a:ext uri="{FF2B5EF4-FFF2-40B4-BE49-F238E27FC236}">
                <a16:creationId xmlns:a16="http://schemas.microsoft.com/office/drawing/2014/main" id="{362B4635-C25C-46BB-9E91-DA4811024DB0}"/>
              </a:ext>
            </a:extLst>
          </p:cNvPr>
          <p:cNvGrpSpPr/>
          <p:nvPr/>
        </p:nvGrpSpPr>
        <p:grpSpPr>
          <a:xfrm>
            <a:off x="857810" y="2627631"/>
            <a:ext cx="2262724" cy="643801"/>
            <a:chOff x="857810" y="2650886"/>
            <a:chExt cx="2262724" cy="643801"/>
          </a:xfrm>
        </p:grpSpPr>
        <p:sp>
          <p:nvSpPr>
            <p:cNvPr id="86" name="Google Shape;1907;p63">
              <a:extLst>
                <a:ext uri="{FF2B5EF4-FFF2-40B4-BE49-F238E27FC236}">
                  <a16:creationId xmlns:a16="http://schemas.microsoft.com/office/drawing/2014/main" id="{DE762516-4286-42EF-90B0-5A225EEC2394}"/>
                </a:ext>
              </a:extLst>
            </p:cNvPr>
            <p:cNvSpPr/>
            <p:nvPr/>
          </p:nvSpPr>
          <p:spPr>
            <a:xfrm>
              <a:off x="857810" y="2694955"/>
              <a:ext cx="589990" cy="555662"/>
            </a:xfrm>
            <a:prstGeom prst="ellipse">
              <a:avLst/>
            </a:prstGeom>
            <a:gradFill>
              <a:gsLst>
                <a:gs pos="0">
                  <a:schemeClr val="accent1"/>
                </a:gs>
                <a:gs pos="100000">
                  <a:schemeClr val="accent4"/>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2</a:t>
              </a:r>
              <a:endParaRPr sz="2200">
                <a:solidFill>
                  <a:schemeClr val="lt1"/>
                </a:solidFill>
                <a:latin typeface="Open Sans SemiBold"/>
                <a:ea typeface="Open Sans SemiBold"/>
                <a:cs typeface="Open Sans SemiBold"/>
                <a:sym typeface="Open Sans SemiBold"/>
              </a:endParaRPr>
            </a:p>
          </p:txBody>
        </p:sp>
        <p:grpSp>
          <p:nvGrpSpPr>
            <p:cNvPr id="87" name="Group 86">
              <a:extLst>
                <a:ext uri="{FF2B5EF4-FFF2-40B4-BE49-F238E27FC236}">
                  <a16:creationId xmlns:a16="http://schemas.microsoft.com/office/drawing/2014/main" id="{86E8E087-1278-4C6E-B790-5A8100307157}"/>
                </a:ext>
              </a:extLst>
            </p:cNvPr>
            <p:cNvGrpSpPr/>
            <p:nvPr/>
          </p:nvGrpSpPr>
          <p:grpSpPr>
            <a:xfrm>
              <a:off x="1508243" y="2650886"/>
              <a:ext cx="1612291" cy="643801"/>
              <a:chOff x="3871641" y="2755325"/>
              <a:chExt cx="1999722" cy="737524"/>
            </a:xfrm>
          </p:grpSpPr>
          <p:sp>
            <p:nvSpPr>
              <p:cNvPr id="88" name="Google Shape;1133;p54">
                <a:extLst>
                  <a:ext uri="{FF2B5EF4-FFF2-40B4-BE49-F238E27FC236}">
                    <a16:creationId xmlns:a16="http://schemas.microsoft.com/office/drawing/2014/main" id="{0C9EF2EA-8ABA-4501-9401-59C4975054FC}"/>
                  </a:ext>
                </a:extLst>
              </p:cNvPr>
              <p:cNvSpPr/>
              <p:nvPr/>
            </p:nvSpPr>
            <p:spPr>
              <a:xfrm>
                <a:off x="3871641" y="2756314"/>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9" name="Google Shape;1137;p54">
                <a:extLst>
                  <a:ext uri="{FF2B5EF4-FFF2-40B4-BE49-F238E27FC236}">
                    <a16:creationId xmlns:a16="http://schemas.microsoft.com/office/drawing/2014/main" id="{6E3D0797-4C1D-4FB0-803E-E7503A4A5162}"/>
                  </a:ext>
                </a:extLst>
              </p:cNvPr>
              <p:cNvSpPr txBox="1">
                <a:spLocks/>
              </p:cNvSpPr>
              <p:nvPr/>
            </p:nvSpPr>
            <p:spPr>
              <a:xfrm>
                <a:off x="3871641" y="2755325"/>
                <a:ext cx="1999722" cy="731786"/>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3">
                        <a:lumMod val="75000"/>
                      </a:schemeClr>
                    </a:solidFill>
                    <a:latin typeface="+mj-lt"/>
                  </a:rPr>
                  <a:t>Optimize</a:t>
                </a:r>
                <a:r>
                  <a:rPr lang="en-US" sz="1100">
                    <a:solidFill>
                      <a:schemeClr val="dk1"/>
                    </a:solidFill>
                    <a:latin typeface="+mj-lt"/>
                  </a:rPr>
                  <a:t> the model to </a:t>
                </a:r>
                <a:r>
                  <a:rPr lang="en-US" sz="1100" b="1">
                    <a:solidFill>
                      <a:schemeClr val="accent3">
                        <a:lumMod val="75000"/>
                      </a:schemeClr>
                    </a:solidFill>
                    <a:latin typeface="+mj-lt"/>
                  </a:rPr>
                  <a:t>match our business objective </a:t>
                </a:r>
              </a:p>
            </p:txBody>
          </p:sp>
        </p:grpSp>
      </p:grpSp>
    </p:spTree>
    <p:extLst>
      <p:ext uri="{BB962C8B-B14F-4D97-AF65-F5344CB8AC3E}">
        <p14:creationId xmlns:p14="http://schemas.microsoft.com/office/powerpoint/2010/main" val="1471923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6" name="Google Shape;470;p41">
            <a:extLst>
              <a:ext uri="{FF2B5EF4-FFF2-40B4-BE49-F238E27FC236}">
                <a16:creationId xmlns:a16="http://schemas.microsoft.com/office/drawing/2014/main" id="{CD705C30-AC82-41D6-AF9A-085B2E6A6AAC}"/>
              </a:ext>
            </a:extLst>
          </p:cNvPr>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26;p57">
            <a:extLst>
              <a:ext uri="{FF2B5EF4-FFF2-40B4-BE49-F238E27FC236}">
                <a16:creationId xmlns:a16="http://schemas.microsoft.com/office/drawing/2014/main" id="{C21D18E1-2E83-45CC-87A8-2FB1437C73EC}"/>
              </a:ext>
            </a:extLst>
          </p:cNvPr>
          <p:cNvSpPr/>
          <p:nvPr/>
        </p:nvSpPr>
        <p:spPr>
          <a:xfrm>
            <a:off x="988508" y="1809970"/>
            <a:ext cx="2089202" cy="2435982"/>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192327" y="335373"/>
            <a:ext cx="239095" cy="171413"/>
            <a:chOff x="-1593925" y="-140225"/>
            <a:chExt cx="331800" cy="237875"/>
          </a:xfrm>
        </p:grpSpPr>
        <p:cxnSp>
          <p:nvCxnSpPr>
            <p:cNvPr id="646" name="Google Shape;646;p4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7" name="Google Shape;647;p4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8" name="Google Shape;648;p4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649" name="Google Shape;649;p45"/>
          <p:cNvGrpSpPr/>
          <p:nvPr/>
        </p:nvGrpSpPr>
        <p:grpSpPr>
          <a:xfrm>
            <a:off x="192331" y="1823751"/>
            <a:ext cx="239088" cy="182056"/>
            <a:chOff x="359175" y="637250"/>
            <a:chExt cx="255300" cy="194400"/>
          </a:xfrm>
        </p:grpSpPr>
        <p:grpSp>
          <p:nvGrpSpPr>
            <p:cNvPr id="650" name="Google Shape;650;p45"/>
            <p:cNvGrpSpPr/>
            <p:nvPr/>
          </p:nvGrpSpPr>
          <p:grpSpPr>
            <a:xfrm>
              <a:off x="359175" y="637250"/>
              <a:ext cx="255300" cy="78000"/>
              <a:chOff x="648300" y="324950"/>
              <a:chExt cx="255300" cy="78000"/>
            </a:xfrm>
          </p:grpSpPr>
          <p:cxnSp>
            <p:nvCxnSpPr>
              <p:cNvPr id="651" name="Google Shape;651;p4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52" name="Google Shape;652;p4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53" name="Google Shape;653;p4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54" name="Google Shape;654;p45"/>
          <p:cNvGrpSpPr/>
          <p:nvPr/>
        </p:nvGrpSpPr>
        <p:grpSpPr>
          <a:xfrm>
            <a:off x="223704" y="2465582"/>
            <a:ext cx="176342" cy="159500"/>
            <a:chOff x="518158" y="1088300"/>
            <a:chExt cx="176342" cy="159500"/>
          </a:xfrm>
        </p:grpSpPr>
        <p:cxnSp>
          <p:nvCxnSpPr>
            <p:cNvPr id="655" name="Google Shape;655;p4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56" name="Google Shape;656;p4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57" name="Google Shape;657;p4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58" name="Google Shape;658;p45"/>
          <p:cNvGrpSpPr/>
          <p:nvPr/>
        </p:nvGrpSpPr>
        <p:grpSpPr>
          <a:xfrm>
            <a:off x="223675" y="3084858"/>
            <a:ext cx="176400" cy="263091"/>
            <a:chOff x="519725" y="1778180"/>
            <a:chExt cx="176400" cy="263091"/>
          </a:xfrm>
        </p:grpSpPr>
        <p:sp>
          <p:nvSpPr>
            <p:cNvPr id="659" name="Google Shape;659;p4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5"/>
          <p:cNvGrpSpPr/>
          <p:nvPr/>
        </p:nvGrpSpPr>
        <p:grpSpPr>
          <a:xfrm>
            <a:off x="218275" y="3807724"/>
            <a:ext cx="187200" cy="159600"/>
            <a:chOff x="508825" y="2429151"/>
            <a:chExt cx="187200" cy="159600"/>
          </a:xfrm>
        </p:grpSpPr>
        <p:sp>
          <p:nvSpPr>
            <p:cNvPr id="662" name="Google Shape;662;p4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64" name="Google Shape;664;p45"/>
          <p:cNvGrpSpPr/>
          <p:nvPr/>
        </p:nvGrpSpPr>
        <p:grpSpPr>
          <a:xfrm>
            <a:off x="223675" y="4427100"/>
            <a:ext cx="176400" cy="176400"/>
            <a:chOff x="514225" y="2875375"/>
            <a:chExt cx="176400" cy="176400"/>
          </a:xfrm>
        </p:grpSpPr>
        <p:sp>
          <p:nvSpPr>
            <p:cNvPr id="665" name="Google Shape;665;p4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7" name="Google Shape;667;p4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71" name="Google Shape;671;p45"/>
          <p:cNvSpPr txBox="1">
            <a:spLocks noGrp="1"/>
          </p:cNvSpPr>
          <p:nvPr>
            <p:ph type="title"/>
          </p:nvPr>
        </p:nvSpPr>
        <p:spPr>
          <a:xfrm>
            <a:off x="648000" y="171150"/>
            <a:ext cx="849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AT&amp;T’s company overview</a:t>
            </a:r>
            <a:endParaRPr/>
          </a:p>
        </p:txBody>
      </p:sp>
      <p:sp>
        <p:nvSpPr>
          <p:cNvPr id="672" name="Google Shape;672;p45">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5"/>
          <p:cNvGrpSpPr/>
          <p:nvPr/>
        </p:nvGrpSpPr>
        <p:grpSpPr>
          <a:xfrm rot="10800000">
            <a:off x="8745326" y="4425438"/>
            <a:ext cx="119400" cy="54900"/>
            <a:chOff x="8645564" y="4373138"/>
            <a:chExt cx="119400" cy="54900"/>
          </a:xfrm>
        </p:grpSpPr>
        <p:cxnSp>
          <p:nvCxnSpPr>
            <p:cNvPr id="674" name="Google Shape;674;p4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75" name="Google Shape;675;p4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6" name="Google Shape;676;p4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5"/>
          <p:cNvGrpSpPr/>
          <p:nvPr/>
        </p:nvGrpSpPr>
        <p:grpSpPr>
          <a:xfrm>
            <a:off x="8745348" y="3979338"/>
            <a:ext cx="119400" cy="54900"/>
            <a:chOff x="8745348" y="3979338"/>
            <a:chExt cx="119400" cy="54900"/>
          </a:xfrm>
        </p:grpSpPr>
        <p:cxnSp>
          <p:nvCxnSpPr>
            <p:cNvPr id="683" name="Google Shape;683;p4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84" name="Google Shape;684;p4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pic>
        <p:nvPicPr>
          <p:cNvPr id="3" name="Picture 2" descr="Logo&#10;&#10;Description automatically generated">
            <a:extLst>
              <a:ext uri="{FF2B5EF4-FFF2-40B4-BE49-F238E27FC236}">
                <a16:creationId xmlns:a16="http://schemas.microsoft.com/office/drawing/2014/main" id="{942C48CA-3FCA-499A-80FA-7349CD4833BA}"/>
              </a:ext>
            </a:extLst>
          </p:cNvPr>
          <p:cNvPicPr>
            <a:picLocks noChangeAspect="1"/>
          </p:cNvPicPr>
          <p:nvPr/>
        </p:nvPicPr>
        <p:blipFill>
          <a:blip r:embed="rId3"/>
          <a:stretch>
            <a:fillRect/>
          </a:stretch>
        </p:blipFill>
        <p:spPr>
          <a:xfrm>
            <a:off x="1367876" y="1984380"/>
            <a:ext cx="1258309" cy="1937614"/>
          </a:xfrm>
          <a:prstGeom prst="rect">
            <a:avLst/>
          </a:prstGeom>
        </p:spPr>
      </p:pic>
      <p:sp>
        <p:nvSpPr>
          <p:cNvPr id="46" name="Google Shape;1890;p63">
            <a:extLst>
              <a:ext uri="{FF2B5EF4-FFF2-40B4-BE49-F238E27FC236}">
                <a16:creationId xmlns:a16="http://schemas.microsoft.com/office/drawing/2014/main" id="{4860F316-8782-45F8-ACAE-128FEA8C3B4F}"/>
              </a:ext>
            </a:extLst>
          </p:cNvPr>
          <p:cNvSpPr/>
          <p:nvPr/>
        </p:nvSpPr>
        <p:spPr>
          <a:xfrm>
            <a:off x="4040481" y="1246384"/>
            <a:ext cx="4480063" cy="669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tx1"/>
                </a:solidFill>
                <a:latin typeface="Advent Pro" panose="020B0604020202020204" charset="0"/>
                <a:ea typeface="Open Sans"/>
                <a:cs typeface="Open Sans"/>
                <a:sym typeface="Open Sans"/>
              </a:rPr>
              <a:t>27% Market Share </a:t>
            </a:r>
            <a:r>
              <a:rPr lang="en" sz="1600" dirty="0">
                <a:solidFill>
                  <a:schemeClr val="tx1"/>
                </a:solidFill>
                <a:latin typeface="Advent Pro" panose="020B0604020202020204" charset="0"/>
                <a:ea typeface="Open Sans"/>
                <a:cs typeface="Open Sans"/>
                <a:sym typeface="Open Sans"/>
              </a:rPr>
              <a:t>in USA</a:t>
            </a:r>
            <a:endParaRPr sz="1600" dirty="0">
              <a:solidFill>
                <a:schemeClr val="tx1"/>
              </a:solidFill>
              <a:latin typeface="Advent Pro" panose="020B0604020202020204" charset="0"/>
              <a:ea typeface="Open Sans"/>
              <a:cs typeface="Open Sans"/>
              <a:sym typeface="Open Sans"/>
            </a:endParaRPr>
          </a:p>
        </p:txBody>
      </p:sp>
      <p:sp>
        <p:nvSpPr>
          <p:cNvPr id="50" name="Google Shape;1894;p63">
            <a:extLst>
              <a:ext uri="{FF2B5EF4-FFF2-40B4-BE49-F238E27FC236}">
                <a16:creationId xmlns:a16="http://schemas.microsoft.com/office/drawing/2014/main" id="{F73AFD51-36A7-454D-9E6B-FF634A31E560}"/>
              </a:ext>
            </a:extLst>
          </p:cNvPr>
          <p:cNvSpPr/>
          <p:nvPr/>
        </p:nvSpPr>
        <p:spPr>
          <a:xfrm>
            <a:off x="4040481" y="2164327"/>
            <a:ext cx="4480063" cy="669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SG" sz="1600" dirty="0">
                <a:solidFill>
                  <a:schemeClr val="tx1"/>
                </a:solidFill>
                <a:latin typeface="Advent Pro" panose="020B0604020202020204" charset="0"/>
                <a:ea typeface="Open Sans"/>
                <a:cs typeface="Open Sans"/>
                <a:sym typeface="Open Sans"/>
              </a:rPr>
              <a:t>5G penetration across </a:t>
            </a:r>
            <a:r>
              <a:rPr lang="en-SG" sz="1600" b="1" dirty="0">
                <a:solidFill>
                  <a:schemeClr val="tx1"/>
                </a:solidFill>
                <a:latin typeface="Advent Pro" panose="020B0604020202020204" charset="0"/>
                <a:ea typeface="Open Sans"/>
                <a:cs typeface="Open Sans"/>
                <a:sym typeface="Open Sans"/>
              </a:rPr>
              <a:t>12 major USA cities </a:t>
            </a:r>
            <a:r>
              <a:rPr lang="en-SG" sz="1600" dirty="0">
                <a:solidFill>
                  <a:schemeClr val="tx1"/>
                </a:solidFill>
                <a:latin typeface="Advent Pro" panose="020B0604020202020204" charset="0"/>
                <a:ea typeface="Open Sans"/>
                <a:cs typeface="Open Sans"/>
                <a:sym typeface="Open Sans"/>
              </a:rPr>
              <a:t>in 2018</a:t>
            </a:r>
            <a:endParaRPr sz="1600" dirty="0">
              <a:solidFill>
                <a:schemeClr val="tx1"/>
              </a:solidFill>
              <a:latin typeface="Advent Pro" panose="020B0604020202020204" charset="0"/>
              <a:ea typeface="Open Sans"/>
              <a:cs typeface="Open Sans"/>
              <a:sym typeface="Open Sans"/>
            </a:endParaRPr>
          </a:p>
        </p:txBody>
      </p:sp>
      <p:sp>
        <p:nvSpPr>
          <p:cNvPr id="54" name="Google Shape;1898;p63">
            <a:extLst>
              <a:ext uri="{FF2B5EF4-FFF2-40B4-BE49-F238E27FC236}">
                <a16:creationId xmlns:a16="http://schemas.microsoft.com/office/drawing/2014/main" id="{A4CAD678-49AB-45C5-B3C3-392C39CAD6A4}"/>
              </a:ext>
            </a:extLst>
          </p:cNvPr>
          <p:cNvSpPr/>
          <p:nvPr/>
        </p:nvSpPr>
        <p:spPr>
          <a:xfrm>
            <a:off x="4040481" y="3082270"/>
            <a:ext cx="4480063" cy="669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tx1"/>
                </a:solidFill>
                <a:latin typeface="Advent Pro" panose="020B0604020202020204" charset="0"/>
                <a:ea typeface="Open Sans"/>
                <a:cs typeface="Open Sans"/>
                <a:sym typeface="Open Sans"/>
              </a:rPr>
              <a:t>Primary Cause of Churn related to </a:t>
            </a:r>
            <a:r>
              <a:rPr lang="en-US" sz="1600" b="1" dirty="0">
                <a:solidFill>
                  <a:schemeClr val="tx1"/>
                </a:solidFill>
                <a:latin typeface="Advent Pro" panose="020B0604020202020204" charset="0"/>
                <a:ea typeface="Open Sans"/>
                <a:cs typeface="Open Sans"/>
                <a:sym typeface="Open Sans"/>
              </a:rPr>
              <a:t>Customer Service Issues</a:t>
            </a:r>
          </a:p>
        </p:txBody>
      </p:sp>
      <p:sp>
        <p:nvSpPr>
          <p:cNvPr id="58" name="Google Shape;1902;p63">
            <a:extLst>
              <a:ext uri="{FF2B5EF4-FFF2-40B4-BE49-F238E27FC236}">
                <a16:creationId xmlns:a16="http://schemas.microsoft.com/office/drawing/2014/main" id="{C8CF78AD-C5C0-459C-8C70-AD6FA02C4C01}"/>
              </a:ext>
            </a:extLst>
          </p:cNvPr>
          <p:cNvSpPr/>
          <p:nvPr/>
        </p:nvSpPr>
        <p:spPr>
          <a:xfrm>
            <a:off x="4040481" y="4000213"/>
            <a:ext cx="4480063" cy="6699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tx1"/>
                </a:solidFill>
                <a:latin typeface="Advent Pro" panose="020B0604020202020204" charset="0"/>
                <a:ea typeface="Open Sans"/>
                <a:cs typeface="Open Sans"/>
                <a:sym typeface="Open Sans"/>
              </a:rPr>
              <a:t>Increased competition </a:t>
            </a:r>
            <a:r>
              <a:rPr lang="en" sz="1600" dirty="0">
                <a:solidFill>
                  <a:schemeClr val="tx1"/>
                </a:solidFill>
                <a:latin typeface="Advent Pro" panose="020B0604020202020204" charset="0"/>
                <a:ea typeface="Open Sans"/>
                <a:cs typeface="Open Sans"/>
                <a:sym typeface="Open Sans"/>
              </a:rPr>
              <a:t>from smaller mobile competitiors aside larger brand names (T-mobile, Verizon)</a:t>
            </a:r>
            <a:endParaRPr sz="1600" dirty="0">
              <a:solidFill>
                <a:schemeClr val="tx1"/>
              </a:solidFill>
              <a:latin typeface="Advent Pro" panose="020B0604020202020204" charset="0"/>
              <a:ea typeface="Open Sans"/>
              <a:cs typeface="Open Sans"/>
              <a:sym typeface="Open Sans"/>
            </a:endParaRPr>
          </a:p>
        </p:txBody>
      </p:sp>
      <p:sp>
        <p:nvSpPr>
          <p:cNvPr id="62" name="Google Shape;1906;p63">
            <a:extLst>
              <a:ext uri="{FF2B5EF4-FFF2-40B4-BE49-F238E27FC236}">
                <a16:creationId xmlns:a16="http://schemas.microsoft.com/office/drawing/2014/main" id="{F15B6C97-BFD0-4068-8822-BFAFDA7AE59C}"/>
              </a:ext>
            </a:extLst>
          </p:cNvPr>
          <p:cNvSpPr/>
          <p:nvPr/>
        </p:nvSpPr>
        <p:spPr>
          <a:xfrm>
            <a:off x="3173905" y="1259422"/>
            <a:ext cx="643800" cy="643800"/>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1</a:t>
            </a:r>
            <a:endParaRPr sz="2200">
              <a:solidFill>
                <a:schemeClr val="lt1"/>
              </a:solidFill>
              <a:latin typeface="Open Sans SemiBold"/>
              <a:ea typeface="Open Sans SemiBold"/>
              <a:cs typeface="Open Sans SemiBold"/>
              <a:sym typeface="Open Sans SemiBold"/>
            </a:endParaRPr>
          </a:p>
        </p:txBody>
      </p:sp>
      <p:sp>
        <p:nvSpPr>
          <p:cNvPr id="63" name="Google Shape;1907;p63">
            <a:extLst>
              <a:ext uri="{FF2B5EF4-FFF2-40B4-BE49-F238E27FC236}">
                <a16:creationId xmlns:a16="http://schemas.microsoft.com/office/drawing/2014/main" id="{AC29A27A-B519-428A-8729-B1A0BEF67EEE}"/>
              </a:ext>
            </a:extLst>
          </p:cNvPr>
          <p:cNvSpPr/>
          <p:nvPr/>
        </p:nvSpPr>
        <p:spPr>
          <a:xfrm>
            <a:off x="3173905" y="2176184"/>
            <a:ext cx="643800" cy="643800"/>
          </a:xfrm>
          <a:prstGeom prst="ellipse">
            <a:avLst/>
          </a:prstGeom>
          <a:gradFill>
            <a:gsLst>
              <a:gs pos="0">
                <a:schemeClr val="accent1"/>
              </a:gs>
              <a:gs pos="100000">
                <a:schemeClr val="accent4"/>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2</a:t>
            </a:r>
            <a:endParaRPr sz="2200">
              <a:solidFill>
                <a:schemeClr val="lt1"/>
              </a:solidFill>
              <a:latin typeface="Open Sans SemiBold"/>
              <a:ea typeface="Open Sans SemiBold"/>
              <a:cs typeface="Open Sans SemiBold"/>
              <a:sym typeface="Open Sans SemiBold"/>
            </a:endParaRPr>
          </a:p>
        </p:txBody>
      </p:sp>
      <p:sp>
        <p:nvSpPr>
          <p:cNvPr id="64" name="Google Shape;1908;p63">
            <a:extLst>
              <a:ext uri="{FF2B5EF4-FFF2-40B4-BE49-F238E27FC236}">
                <a16:creationId xmlns:a16="http://schemas.microsoft.com/office/drawing/2014/main" id="{A56E92CA-E5B9-4DBA-9858-81CD29E3C7FD}"/>
              </a:ext>
            </a:extLst>
          </p:cNvPr>
          <p:cNvSpPr/>
          <p:nvPr/>
        </p:nvSpPr>
        <p:spPr>
          <a:xfrm>
            <a:off x="3173905" y="3092959"/>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sp>
        <p:nvSpPr>
          <p:cNvPr id="65" name="Google Shape;1909;p63">
            <a:extLst>
              <a:ext uri="{FF2B5EF4-FFF2-40B4-BE49-F238E27FC236}">
                <a16:creationId xmlns:a16="http://schemas.microsoft.com/office/drawing/2014/main" id="{628648AF-B0A8-4BB9-89CE-33029EC9F0A1}"/>
              </a:ext>
            </a:extLst>
          </p:cNvPr>
          <p:cNvSpPr/>
          <p:nvPr/>
        </p:nvSpPr>
        <p:spPr>
          <a:xfrm>
            <a:off x="3173905" y="4013259"/>
            <a:ext cx="643800" cy="6438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4</a:t>
            </a:r>
            <a:endParaRPr sz="2200">
              <a:solidFill>
                <a:schemeClr val="lt1"/>
              </a:solidFill>
              <a:latin typeface="Open Sans SemiBold"/>
              <a:ea typeface="Open Sans SemiBold"/>
              <a:cs typeface="Open Sans SemiBold"/>
              <a:sym typeface="Open Sans SemiBold"/>
            </a:endParaRPr>
          </a:p>
        </p:txBody>
      </p:sp>
      <p:sp>
        <p:nvSpPr>
          <p:cNvPr id="52" name="Google Shape;1455;p59">
            <a:extLst>
              <a:ext uri="{FF2B5EF4-FFF2-40B4-BE49-F238E27FC236}">
                <a16:creationId xmlns:a16="http://schemas.microsoft.com/office/drawing/2014/main" id="{C0B442E0-211B-482E-9304-A7B99E037842}"/>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Qing Rui</a:t>
            </a:r>
          </a:p>
        </p:txBody>
      </p:sp>
    </p:spTree>
    <p:extLst>
      <p:ext uri="{BB962C8B-B14F-4D97-AF65-F5344CB8AC3E}">
        <p14:creationId xmlns:p14="http://schemas.microsoft.com/office/powerpoint/2010/main" val="1658061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a) Develop a Good Churn Prediction Tool </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3" name="Google Shape;1908;p63">
            <a:extLst>
              <a:ext uri="{FF2B5EF4-FFF2-40B4-BE49-F238E27FC236}">
                <a16:creationId xmlns:a16="http://schemas.microsoft.com/office/drawing/2014/main" id="{A374926A-5217-4A68-B069-6FB617B632A8}"/>
              </a:ext>
            </a:extLst>
          </p:cNvPr>
          <p:cNvSpPr/>
          <p:nvPr/>
        </p:nvSpPr>
        <p:spPr>
          <a:xfrm>
            <a:off x="9599835" y="-12688"/>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6" name="Group 5">
            <a:extLst>
              <a:ext uri="{FF2B5EF4-FFF2-40B4-BE49-F238E27FC236}">
                <a16:creationId xmlns:a16="http://schemas.microsoft.com/office/drawing/2014/main" id="{F3786192-D25C-4939-8F5B-3AC8A762F1A6}"/>
              </a:ext>
            </a:extLst>
          </p:cNvPr>
          <p:cNvGrpSpPr/>
          <p:nvPr/>
        </p:nvGrpSpPr>
        <p:grpSpPr>
          <a:xfrm>
            <a:off x="857810" y="2627631"/>
            <a:ext cx="2262724" cy="643801"/>
            <a:chOff x="857810" y="2650886"/>
            <a:chExt cx="2262724" cy="643801"/>
          </a:xfrm>
        </p:grpSpPr>
        <p:sp>
          <p:nvSpPr>
            <p:cNvPr id="75" name="Google Shape;1907;p63">
              <a:extLst>
                <a:ext uri="{FF2B5EF4-FFF2-40B4-BE49-F238E27FC236}">
                  <a16:creationId xmlns:a16="http://schemas.microsoft.com/office/drawing/2014/main" id="{4C5AA448-F656-48C0-97A0-73AF0C00C23B}"/>
                </a:ext>
              </a:extLst>
            </p:cNvPr>
            <p:cNvSpPr/>
            <p:nvPr/>
          </p:nvSpPr>
          <p:spPr>
            <a:xfrm>
              <a:off x="857810" y="2694955"/>
              <a:ext cx="589990" cy="555662"/>
            </a:xfrm>
            <a:prstGeom prst="ellipse">
              <a:avLst/>
            </a:prstGeom>
            <a:gradFill>
              <a:gsLst>
                <a:gs pos="0">
                  <a:schemeClr val="accent1"/>
                </a:gs>
                <a:gs pos="100000">
                  <a:schemeClr val="accent4"/>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2</a:t>
              </a:r>
              <a:endParaRPr sz="2200">
                <a:solidFill>
                  <a:schemeClr val="lt1"/>
                </a:solidFill>
                <a:latin typeface="Open Sans SemiBold"/>
                <a:ea typeface="Open Sans SemiBold"/>
                <a:cs typeface="Open Sans SemiBold"/>
                <a:sym typeface="Open Sans SemiBold"/>
              </a:endParaRPr>
            </a:p>
          </p:txBody>
        </p:sp>
        <p:grpSp>
          <p:nvGrpSpPr>
            <p:cNvPr id="3" name="Group 2">
              <a:extLst>
                <a:ext uri="{FF2B5EF4-FFF2-40B4-BE49-F238E27FC236}">
                  <a16:creationId xmlns:a16="http://schemas.microsoft.com/office/drawing/2014/main" id="{6F08FE6C-43A8-44BB-9CE9-DD13ADAB6CF9}"/>
                </a:ext>
              </a:extLst>
            </p:cNvPr>
            <p:cNvGrpSpPr/>
            <p:nvPr/>
          </p:nvGrpSpPr>
          <p:grpSpPr>
            <a:xfrm>
              <a:off x="1508243" y="2650886"/>
              <a:ext cx="1612291" cy="643801"/>
              <a:chOff x="3871641" y="2755325"/>
              <a:chExt cx="1999722" cy="737524"/>
            </a:xfrm>
          </p:grpSpPr>
          <p:sp>
            <p:nvSpPr>
              <p:cNvPr id="76" name="Google Shape;1133;p54">
                <a:extLst>
                  <a:ext uri="{FF2B5EF4-FFF2-40B4-BE49-F238E27FC236}">
                    <a16:creationId xmlns:a16="http://schemas.microsoft.com/office/drawing/2014/main" id="{A71DF106-1763-411B-B92A-50AD9FBAB011}"/>
                  </a:ext>
                </a:extLst>
              </p:cNvPr>
              <p:cNvSpPr/>
              <p:nvPr/>
            </p:nvSpPr>
            <p:spPr>
              <a:xfrm>
                <a:off x="3871641" y="2756314"/>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77" name="Google Shape;1137;p54">
                <a:extLst>
                  <a:ext uri="{FF2B5EF4-FFF2-40B4-BE49-F238E27FC236}">
                    <a16:creationId xmlns:a16="http://schemas.microsoft.com/office/drawing/2014/main" id="{6796C5EB-F371-40B1-85BF-46AA1F6A4A25}"/>
                  </a:ext>
                </a:extLst>
              </p:cNvPr>
              <p:cNvSpPr txBox="1">
                <a:spLocks/>
              </p:cNvSpPr>
              <p:nvPr/>
            </p:nvSpPr>
            <p:spPr>
              <a:xfrm>
                <a:off x="3871641" y="2755325"/>
                <a:ext cx="1999722" cy="731786"/>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accent3">
                        <a:lumMod val="75000"/>
                      </a:schemeClr>
                    </a:solidFill>
                    <a:latin typeface="+mj-lt"/>
                  </a:rPr>
                  <a:t>Optimize</a:t>
                </a:r>
                <a:r>
                  <a:rPr lang="en-US" sz="1100">
                    <a:solidFill>
                      <a:schemeClr val="dk1"/>
                    </a:solidFill>
                    <a:latin typeface="+mj-lt"/>
                  </a:rPr>
                  <a:t> the model to </a:t>
                </a:r>
                <a:r>
                  <a:rPr lang="en-US" sz="1100" b="1">
                    <a:solidFill>
                      <a:schemeClr val="accent3">
                        <a:lumMod val="75000"/>
                      </a:schemeClr>
                    </a:solidFill>
                    <a:latin typeface="+mj-lt"/>
                  </a:rPr>
                  <a:t>match our business objective </a:t>
                </a:r>
              </a:p>
            </p:txBody>
          </p:sp>
        </p:grpSp>
      </p:grpSp>
      <p:grpSp>
        <p:nvGrpSpPr>
          <p:cNvPr id="7" name="Group 6">
            <a:extLst>
              <a:ext uri="{FF2B5EF4-FFF2-40B4-BE49-F238E27FC236}">
                <a16:creationId xmlns:a16="http://schemas.microsoft.com/office/drawing/2014/main" id="{8C837C0D-7F1D-4428-9136-1AF951B95EE7}"/>
              </a:ext>
            </a:extLst>
          </p:cNvPr>
          <p:cNvGrpSpPr/>
          <p:nvPr/>
        </p:nvGrpSpPr>
        <p:grpSpPr>
          <a:xfrm>
            <a:off x="857810" y="3750092"/>
            <a:ext cx="2262724" cy="638792"/>
            <a:chOff x="857810" y="3821240"/>
            <a:chExt cx="2262724" cy="638792"/>
          </a:xfrm>
        </p:grpSpPr>
        <p:sp>
          <p:nvSpPr>
            <p:cNvPr id="78" name="Google Shape;1909;p63">
              <a:extLst>
                <a:ext uri="{FF2B5EF4-FFF2-40B4-BE49-F238E27FC236}">
                  <a16:creationId xmlns:a16="http://schemas.microsoft.com/office/drawing/2014/main" id="{FEDC380F-06E3-44A6-B5CB-27301F1315B6}"/>
                </a:ext>
              </a:extLst>
            </p:cNvPr>
            <p:cNvSpPr/>
            <p:nvPr/>
          </p:nvSpPr>
          <p:spPr>
            <a:xfrm>
              <a:off x="857810" y="3854286"/>
              <a:ext cx="589990" cy="5727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grpSp>
          <p:nvGrpSpPr>
            <p:cNvPr id="2" name="Group 1">
              <a:extLst>
                <a:ext uri="{FF2B5EF4-FFF2-40B4-BE49-F238E27FC236}">
                  <a16:creationId xmlns:a16="http://schemas.microsoft.com/office/drawing/2014/main" id="{32BE183E-A39F-449C-954F-1EA96D467825}"/>
                </a:ext>
              </a:extLst>
            </p:cNvPr>
            <p:cNvGrpSpPr/>
            <p:nvPr/>
          </p:nvGrpSpPr>
          <p:grpSpPr>
            <a:xfrm>
              <a:off x="1508243" y="3821240"/>
              <a:ext cx="1612291" cy="638792"/>
              <a:chOff x="6341454" y="2755325"/>
              <a:chExt cx="1999722" cy="731786"/>
            </a:xfrm>
          </p:grpSpPr>
          <p:sp>
            <p:nvSpPr>
              <p:cNvPr id="79" name="Google Shape;1133;p54">
                <a:extLst>
                  <a:ext uri="{FF2B5EF4-FFF2-40B4-BE49-F238E27FC236}">
                    <a16:creationId xmlns:a16="http://schemas.microsoft.com/office/drawing/2014/main" id="{3167E5AA-8FBB-4129-A2A3-FF70A04EBF78}"/>
                  </a:ext>
                </a:extLst>
              </p:cNvPr>
              <p:cNvSpPr/>
              <p:nvPr/>
            </p:nvSpPr>
            <p:spPr>
              <a:xfrm>
                <a:off x="6341454" y="2755325"/>
                <a:ext cx="1999722" cy="731786"/>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p>
            </p:txBody>
          </p:sp>
          <p:sp>
            <p:nvSpPr>
              <p:cNvPr id="83" name="Google Shape;1137;p54">
                <a:extLst>
                  <a:ext uri="{FF2B5EF4-FFF2-40B4-BE49-F238E27FC236}">
                    <a16:creationId xmlns:a16="http://schemas.microsoft.com/office/drawing/2014/main" id="{3D1B803C-20B6-4ECE-9630-AB7441CD415F}"/>
                  </a:ext>
                </a:extLst>
              </p:cNvPr>
              <p:cNvSpPr txBox="1">
                <a:spLocks/>
              </p:cNvSpPr>
              <p:nvPr/>
            </p:nvSpPr>
            <p:spPr>
              <a:xfrm>
                <a:off x="6346182" y="2755325"/>
                <a:ext cx="1994993" cy="7317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dk1"/>
                    </a:solidFill>
                    <a:latin typeface="+mj-lt"/>
                  </a:rPr>
                  <a:t>Finalize</a:t>
                </a:r>
                <a:r>
                  <a:rPr lang="en-US" sz="1100">
                    <a:solidFill>
                      <a:schemeClr val="dk1"/>
                    </a:solidFill>
                    <a:latin typeface="+mj-lt"/>
                  </a:rPr>
                  <a:t> our churn Prediction Tool </a:t>
                </a:r>
              </a:p>
            </p:txBody>
          </p:sp>
        </p:grpSp>
      </p:grpSp>
      <p:grpSp>
        <p:nvGrpSpPr>
          <p:cNvPr id="8" name="Group 7">
            <a:extLst>
              <a:ext uri="{FF2B5EF4-FFF2-40B4-BE49-F238E27FC236}">
                <a16:creationId xmlns:a16="http://schemas.microsoft.com/office/drawing/2014/main" id="{1B009DBE-2F4D-40AE-AE5F-85BFB74E848A}"/>
              </a:ext>
            </a:extLst>
          </p:cNvPr>
          <p:cNvGrpSpPr/>
          <p:nvPr/>
        </p:nvGrpSpPr>
        <p:grpSpPr>
          <a:xfrm>
            <a:off x="857810" y="1506034"/>
            <a:ext cx="2263152" cy="642938"/>
            <a:chOff x="857810" y="1506034"/>
            <a:chExt cx="2263152" cy="642938"/>
          </a:xfrm>
        </p:grpSpPr>
        <p:sp>
          <p:nvSpPr>
            <p:cNvPr id="70" name="Google Shape;1906;p63">
              <a:extLst>
                <a:ext uri="{FF2B5EF4-FFF2-40B4-BE49-F238E27FC236}">
                  <a16:creationId xmlns:a16="http://schemas.microsoft.com/office/drawing/2014/main" id="{6EA3768A-87F4-4E84-ACED-336D8569A32F}"/>
                </a:ext>
              </a:extLst>
            </p:cNvPr>
            <p:cNvSpPr/>
            <p:nvPr/>
          </p:nvSpPr>
          <p:spPr>
            <a:xfrm>
              <a:off x="857810" y="1549672"/>
              <a:ext cx="589990" cy="555662"/>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1</a:t>
              </a:r>
              <a:endParaRPr sz="2200">
                <a:solidFill>
                  <a:schemeClr val="lt1"/>
                </a:solidFill>
                <a:latin typeface="Open Sans SemiBold"/>
                <a:ea typeface="Open Sans SemiBold"/>
                <a:cs typeface="Open Sans SemiBold"/>
                <a:sym typeface="Open Sans SemiBold"/>
              </a:endParaRPr>
            </a:p>
          </p:txBody>
        </p:sp>
        <p:grpSp>
          <p:nvGrpSpPr>
            <p:cNvPr id="4" name="Group 3">
              <a:extLst>
                <a:ext uri="{FF2B5EF4-FFF2-40B4-BE49-F238E27FC236}">
                  <a16:creationId xmlns:a16="http://schemas.microsoft.com/office/drawing/2014/main" id="{6BB7C5C9-A15C-4428-80F0-128DD91CB935}"/>
                </a:ext>
              </a:extLst>
            </p:cNvPr>
            <p:cNvGrpSpPr/>
            <p:nvPr/>
          </p:nvGrpSpPr>
          <p:grpSpPr>
            <a:xfrm>
              <a:off x="1508244" y="1506034"/>
              <a:ext cx="1612718" cy="642938"/>
              <a:chOff x="1089904" y="2472568"/>
              <a:chExt cx="2000252" cy="736535"/>
            </a:xfrm>
          </p:grpSpPr>
          <p:sp>
            <p:nvSpPr>
              <p:cNvPr id="74" name="Google Shape;1133;p54">
                <a:extLst>
                  <a:ext uri="{FF2B5EF4-FFF2-40B4-BE49-F238E27FC236}">
                    <a16:creationId xmlns:a16="http://schemas.microsoft.com/office/drawing/2014/main" id="{AF37FA79-B073-4152-989F-2524CC1DFEE0}"/>
                  </a:ext>
                </a:extLst>
              </p:cNvPr>
              <p:cNvSpPr/>
              <p:nvPr/>
            </p:nvSpPr>
            <p:spPr>
              <a:xfrm>
                <a:off x="1090434" y="2472568"/>
                <a:ext cx="1999722" cy="73653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100"/>
              </a:p>
            </p:txBody>
          </p:sp>
          <p:sp>
            <p:nvSpPr>
              <p:cNvPr id="84" name="Google Shape;1137;p54">
                <a:extLst>
                  <a:ext uri="{FF2B5EF4-FFF2-40B4-BE49-F238E27FC236}">
                    <a16:creationId xmlns:a16="http://schemas.microsoft.com/office/drawing/2014/main" id="{8CBD49AD-3DA2-49E1-A9E1-4C984B46DCBD}"/>
                  </a:ext>
                </a:extLst>
              </p:cNvPr>
              <p:cNvSpPr txBox="1">
                <a:spLocks/>
              </p:cNvSpPr>
              <p:nvPr/>
            </p:nvSpPr>
            <p:spPr>
              <a:xfrm>
                <a:off x="1089904" y="2477124"/>
                <a:ext cx="1999722" cy="731979"/>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dvent Pro"/>
                  <a:buChar char="●"/>
                  <a:defRPr sz="18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Char char="■"/>
                  <a:defRPr sz="1400" b="0" i="0" u="none" strike="noStrike" cap="none">
                    <a:solidFill>
                      <a:schemeClr val="lt1"/>
                    </a:solidFill>
                    <a:latin typeface="Advent Pro"/>
                    <a:ea typeface="Advent Pro"/>
                    <a:cs typeface="Advent Pro"/>
                    <a:sym typeface="Advent Pro"/>
                  </a:defRPr>
                </a:lvl9pPr>
              </a:lstStyle>
              <a:p>
                <a:pPr marL="0" indent="0" algn="ctr">
                  <a:lnSpc>
                    <a:spcPct val="95000"/>
                  </a:lnSpc>
                  <a:buSzPts val="935"/>
                  <a:buFont typeface="Advent Pro"/>
                  <a:buNone/>
                </a:pPr>
                <a:r>
                  <a:rPr lang="en-US" sz="1100" b="1">
                    <a:solidFill>
                      <a:schemeClr val="dk1"/>
                    </a:solidFill>
                    <a:latin typeface="+mj-lt"/>
                  </a:rPr>
                  <a:t>Test</a:t>
                </a:r>
                <a:r>
                  <a:rPr lang="en-US" sz="1100">
                    <a:solidFill>
                      <a:schemeClr val="dk1"/>
                    </a:solidFill>
                    <a:latin typeface="+mj-lt"/>
                  </a:rPr>
                  <a:t> multiple ML models &amp; </a:t>
                </a:r>
                <a:r>
                  <a:rPr lang="en-US" sz="1100" b="1">
                    <a:solidFill>
                      <a:schemeClr val="dk1"/>
                    </a:solidFill>
                    <a:latin typeface="+mj-lt"/>
                  </a:rPr>
                  <a:t>compare</a:t>
                </a:r>
                <a:r>
                  <a:rPr lang="en-US" sz="1100">
                    <a:solidFill>
                      <a:schemeClr val="dk1"/>
                    </a:solidFill>
                    <a:latin typeface="+mj-lt"/>
                  </a:rPr>
                  <a:t> performance </a:t>
                </a:r>
              </a:p>
            </p:txBody>
          </p:sp>
        </p:grpSp>
      </p:grpSp>
      <p:cxnSp>
        <p:nvCxnSpPr>
          <p:cNvPr id="10" name="Straight Connector 9">
            <a:extLst>
              <a:ext uri="{FF2B5EF4-FFF2-40B4-BE49-F238E27FC236}">
                <a16:creationId xmlns:a16="http://schemas.microsoft.com/office/drawing/2014/main" id="{064DCB15-6975-4DDA-BD65-CCA65F316A20}"/>
              </a:ext>
            </a:extLst>
          </p:cNvPr>
          <p:cNvCxnSpPr>
            <a:stCxn id="70" idx="4"/>
            <a:endCxn id="75" idx="0"/>
          </p:cNvCxnSpPr>
          <p:nvPr/>
        </p:nvCxnSpPr>
        <p:spPr>
          <a:xfrm>
            <a:off x="1152805" y="2105334"/>
            <a:ext cx="0" cy="566366"/>
          </a:xfrm>
          <a:prstGeom prst="line">
            <a:avLst/>
          </a:prstGeom>
          <a:noFill/>
          <a:ln w="19050" cap="rnd" cmpd="sng">
            <a:solidFill>
              <a:schemeClr val="lt1"/>
            </a:solidFill>
            <a:prstDash val="dot"/>
            <a:round/>
            <a:headEnd type="none" w="med" len="med"/>
            <a:tailEnd type="none" w="med" len="med"/>
          </a:ln>
        </p:spPr>
      </p:cxnSp>
      <p:cxnSp>
        <p:nvCxnSpPr>
          <p:cNvPr id="12" name="Straight Connector 11">
            <a:extLst>
              <a:ext uri="{FF2B5EF4-FFF2-40B4-BE49-F238E27FC236}">
                <a16:creationId xmlns:a16="http://schemas.microsoft.com/office/drawing/2014/main" id="{16D3FCD6-5C29-453B-A731-03541226F0C1}"/>
              </a:ext>
            </a:extLst>
          </p:cNvPr>
          <p:cNvCxnSpPr>
            <a:stCxn id="75" idx="4"/>
            <a:endCxn id="78" idx="0"/>
          </p:cNvCxnSpPr>
          <p:nvPr/>
        </p:nvCxnSpPr>
        <p:spPr>
          <a:xfrm>
            <a:off x="1152805" y="3227362"/>
            <a:ext cx="0" cy="555776"/>
          </a:xfrm>
          <a:prstGeom prst="line">
            <a:avLst/>
          </a:prstGeom>
          <a:noFill/>
          <a:ln w="19050" cap="rnd" cmpd="sng">
            <a:solidFill>
              <a:schemeClr val="lt1"/>
            </a:solidFill>
            <a:prstDash val="dot"/>
            <a:round/>
            <a:headEnd type="none" w="med" len="med"/>
            <a:tailEnd type="none" w="med" len="med"/>
          </a:ln>
        </p:spPr>
      </p:cxnSp>
      <p:sp>
        <p:nvSpPr>
          <p:cNvPr id="59" name="Google Shape;1133;p54">
            <a:extLst>
              <a:ext uri="{FF2B5EF4-FFF2-40B4-BE49-F238E27FC236}">
                <a16:creationId xmlns:a16="http://schemas.microsoft.com/office/drawing/2014/main" id="{96A0587B-230B-4DA9-8545-DD7722EF8F12}"/>
              </a:ext>
            </a:extLst>
          </p:cNvPr>
          <p:cNvSpPr/>
          <p:nvPr/>
        </p:nvSpPr>
        <p:spPr>
          <a:xfrm>
            <a:off x="3475972" y="1181100"/>
            <a:ext cx="5048730" cy="3593576"/>
          </a:xfrm>
          <a:prstGeom prst="roundRect">
            <a:avLst>
              <a:gd name="adj" fmla="val 6065"/>
            </a:avLst>
          </a:prstGeom>
          <a:solidFill>
            <a:schemeClr val="bg1"/>
          </a:solidFill>
          <a:ln w="28575">
            <a:solidFill>
              <a:schemeClr val="accent1">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TextBox 59">
            <a:extLst>
              <a:ext uri="{FF2B5EF4-FFF2-40B4-BE49-F238E27FC236}">
                <a16:creationId xmlns:a16="http://schemas.microsoft.com/office/drawing/2014/main" id="{C9BE866E-73B6-4719-9866-8860F142449A}"/>
              </a:ext>
            </a:extLst>
          </p:cNvPr>
          <p:cNvSpPr txBox="1"/>
          <p:nvPr/>
        </p:nvSpPr>
        <p:spPr>
          <a:xfrm>
            <a:off x="3880612" y="1434148"/>
            <a:ext cx="2816797" cy="307777"/>
          </a:xfrm>
          <a:prstGeom prst="rect">
            <a:avLst/>
          </a:prstGeom>
          <a:noFill/>
        </p:spPr>
        <p:txBody>
          <a:bodyPr wrap="none" rtlCol="0">
            <a:spAutoFit/>
          </a:bodyPr>
          <a:lstStyle/>
          <a:p>
            <a:r>
              <a:rPr lang="en-SG" b="1"/>
              <a:t>Our final churn prediction tool:</a:t>
            </a:r>
          </a:p>
        </p:txBody>
      </p:sp>
      <p:sp>
        <p:nvSpPr>
          <p:cNvPr id="61" name="TextBox 60">
            <a:extLst>
              <a:ext uri="{FF2B5EF4-FFF2-40B4-BE49-F238E27FC236}">
                <a16:creationId xmlns:a16="http://schemas.microsoft.com/office/drawing/2014/main" id="{DF2323A8-CB15-4F96-AE2D-7F7DC6FA96D9}"/>
              </a:ext>
            </a:extLst>
          </p:cNvPr>
          <p:cNvSpPr txBox="1"/>
          <p:nvPr/>
        </p:nvSpPr>
        <p:spPr>
          <a:xfrm>
            <a:off x="4240385" y="1749287"/>
            <a:ext cx="3276859" cy="523220"/>
          </a:xfrm>
          <a:prstGeom prst="rect">
            <a:avLst/>
          </a:prstGeom>
          <a:noFill/>
        </p:spPr>
        <p:txBody>
          <a:bodyPr wrap="none" rtlCol="0">
            <a:spAutoFit/>
          </a:bodyPr>
          <a:lstStyle/>
          <a:p>
            <a:r>
              <a:rPr lang="en-SG" b="1">
                <a:solidFill>
                  <a:schemeClr val="accent3">
                    <a:lumMod val="75000"/>
                  </a:schemeClr>
                </a:solidFill>
              </a:rPr>
              <a:t>Optimized XGBoost</a:t>
            </a:r>
          </a:p>
          <a:p>
            <a:r>
              <a:rPr lang="en-SG" i="1"/>
              <a:t>(using top 25 features as model inputs)</a:t>
            </a:r>
          </a:p>
        </p:txBody>
      </p:sp>
      <p:cxnSp>
        <p:nvCxnSpPr>
          <p:cNvPr id="9" name="Straight Connector 8">
            <a:extLst>
              <a:ext uri="{FF2B5EF4-FFF2-40B4-BE49-F238E27FC236}">
                <a16:creationId xmlns:a16="http://schemas.microsoft.com/office/drawing/2014/main" id="{2C0241EF-1DEF-4514-A665-23995CF5D842}"/>
              </a:ext>
            </a:extLst>
          </p:cNvPr>
          <p:cNvCxnSpPr/>
          <p:nvPr/>
        </p:nvCxnSpPr>
        <p:spPr>
          <a:xfrm>
            <a:off x="4116560" y="1823751"/>
            <a:ext cx="0" cy="45272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0B0E3C2-B9E9-4C7B-9816-F8C31684D227}"/>
              </a:ext>
            </a:extLst>
          </p:cNvPr>
          <p:cNvSpPr txBox="1"/>
          <p:nvPr/>
        </p:nvSpPr>
        <p:spPr>
          <a:xfrm>
            <a:off x="3880611" y="2885122"/>
            <a:ext cx="3828292" cy="307777"/>
          </a:xfrm>
          <a:prstGeom prst="rect">
            <a:avLst/>
          </a:prstGeom>
          <a:noFill/>
        </p:spPr>
        <p:txBody>
          <a:bodyPr wrap="none" rtlCol="0">
            <a:spAutoFit/>
          </a:bodyPr>
          <a:lstStyle/>
          <a:p>
            <a:r>
              <a:rPr lang="en-SG" b="1"/>
              <a:t>This prediction tool satisfied our objective </a:t>
            </a:r>
          </a:p>
        </p:txBody>
      </p:sp>
      <p:sp>
        <p:nvSpPr>
          <p:cNvPr id="65" name="TextBox 64">
            <a:extLst>
              <a:ext uri="{FF2B5EF4-FFF2-40B4-BE49-F238E27FC236}">
                <a16:creationId xmlns:a16="http://schemas.microsoft.com/office/drawing/2014/main" id="{4CAEAC9D-DF7D-48E7-B284-6B6A2DE46D08}"/>
              </a:ext>
            </a:extLst>
          </p:cNvPr>
          <p:cNvSpPr txBox="1"/>
          <p:nvPr/>
        </p:nvSpPr>
        <p:spPr>
          <a:xfrm>
            <a:off x="4127845" y="3237731"/>
            <a:ext cx="4057057" cy="892552"/>
          </a:xfrm>
          <a:prstGeom prst="rect">
            <a:avLst/>
          </a:prstGeom>
          <a:noFill/>
        </p:spPr>
        <p:txBody>
          <a:bodyPr wrap="square" rtlCol="0">
            <a:spAutoFit/>
          </a:bodyPr>
          <a:lstStyle/>
          <a:p>
            <a:pPr marL="285750" indent="-285750">
              <a:buFont typeface="Arial" panose="020B0604020202020204" pitchFamily="34" charset="0"/>
              <a:buChar char="•"/>
            </a:pPr>
            <a:r>
              <a:rPr lang="en-SG" sz="1300" b="1">
                <a:solidFill>
                  <a:schemeClr val="accent4"/>
                </a:solidFill>
              </a:rPr>
              <a:t>Predict</a:t>
            </a:r>
            <a:r>
              <a:rPr lang="en-SG" sz="1300"/>
              <a:t> customer churn </a:t>
            </a:r>
            <a:r>
              <a:rPr lang="en-SG" sz="1300" b="1">
                <a:solidFill>
                  <a:schemeClr val="accent4"/>
                </a:solidFill>
              </a:rPr>
              <a:t>accurately </a:t>
            </a:r>
            <a:r>
              <a:rPr lang="en-SG" sz="1300"/>
              <a:t>&amp; </a:t>
            </a:r>
            <a:r>
              <a:rPr lang="en-SG" sz="1300" b="1">
                <a:solidFill>
                  <a:schemeClr val="accent4"/>
                </a:solidFill>
              </a:rPr>
              <a:t>with the least cost for a false prediction </a:t>
            </a:r>
          </a:p>
          <a:p>
            <a:endParaRPr lang="en-SG" sz="1300"/>
          </a:p>
          <a:p>
            <a:pPr marL="285750" indent="-285750">
              <a:buFont typeface="Arial" panose="020B0604020202020204" pitchFamily="34" charset="0"/>
              <a:buChar char="•"/>
            </a:pPr>
            <a:r>
              <a:rPr lang="en-SG" sz="1300"/>
              <a:t>The tool is </a:t>
            </a:r>
            <a:r>
              <a:rPr lang="en-SG" sz="1300" b="1">
                <a:solidFill>
                  <a:schemeClr val="accent4"/>
                </a:solidFill>
              </a:rPr>
              <a:t>easy to use </a:t>
            </a:r>
            <a:r>
              <a:rPr lang="en-SG" sz="1300"/>
              <a:t>and </a:t>
            </a:r>
            <a:r>
              <a:rPr lang="en-SG" sz="1300" b="1">
                <a:solidFill>
                  <a:schemeClr val="accent4"/>
                </a:solidFill>
              </a:rPr>
              <a:t>readily accessible </a:t>
            </a:r>
          </a:p>
        </p:txBody>
      </p:sp>
      <p:cxnSp>
        <p:nvCxnSpPr>
          <p:cNvPr id="66" name="Straight Connector 65">
            <a:extLst>
              <a:ext uri="{FF2B5EF4-FFF2-40B4-BE49-F238E27FC236}">
                <a16:creationId xmlns:a16="http://schemas.microsoft.com/office/drawing/2014/main" id="{5853AC08-2C94-4399-B468-C17831ABD2C8}"/>
              </a:ext>
            </a:extLst>
          </p:cNvPr>
          <p:cNvCxnSpPr>
            <a:cxnSpLocks/>
          </p:cNvCxnSpPr>
          <p:nvPr/>
        </p:nvCxnSpPr>
        <p:spPr>
          <a:xfrm>
            <a:off x="4127845" y="3227362"/>
            <a:ext cx="0" cy="9300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8" name="Google Shape;1455;p59">
            <a:extLst>
              <a:ext uri="{FF2B5EF4-FFF2-40B4-BE49-F238E27FC236}">
                <a16:creationId xmlns:a16="http://schemas.microsoft.com/office/drawing/2014/main" id="{7679FCF3-8A2E-4D91-9354-203E5EDB8266}"/>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extLst>
      <p:ext uri="{BB962C8B-B14F-4D97-AF65-F5344CB8AC3E}">
        <p14:creationId xmlns:p14="http://schemas.microsoft.com/office/powerpoint/2010/main" val="927989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b) Helpful Insights for Monitoring Customer Churn</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3" name="Google Shape;1908;p63">
            <a:extLst>
              <a:ext uri="{FF2B5EF4-FFF2-40B4-BE49-F238E27FC236}">
                <a16:creationId xmlns:a16="http://schemas.microsoft.com/office/drawing/2014/main" id="{A374926A-5217-4A68-B069-6FB617B632A8}"/>
              </a:ext>
            </a:extLst>
          </p:cNvPr>
          <p:cNvSpPr/>
          <p:nvPr/>
        </p:nvSpPr>
        <p:spPr>
          <a:xfrm>
            <a:off x="9599835" y="-12688"/>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sp>
        <p:nvSpPr>
          <p:cNvPr id="2" name="TextBox 1">
            <a:extLst>
              <a:ext uri="{FF2B5EF4-FFF2-40B4-BE49-F238E27FC236}">
                <a16:creationId xmlns:a16="http://schemas.microsoft.com/office/drawing/2014/main" id="{8E26C792-3BD8-441E-B495-B75F1F5435CF}"/>
              </a:ext>
            </a:extLst>
          </p:cNvPr>
          <p:cNvSpPr txBox="1"/>
          <p:nvPr/>
        </p:nvSpPr>
        <p:spPr>
          <a:xfrm>
            <a:off x="1038226" y="1218705"/>
            <a:ext cx="5905500" cy="523220"/>
          </a:xfrm>
          <a:prstGeom prst="rect">
            <a:avLst/>
          </a:prstGeom>
          <a:noFill/>
        </p:spPr>
        <p:txBody>
          <a:bodyPr wrap="square" rtlCol="0">
            <a:spAutoFit/>
          </a:bodyPr>
          <a:lstStyle/>
          <a:p>
            <a:r>
              <a:rPr lang="en-SG">
                <a:solidFill>
                  <a:schemeClr val="accent3">
                    <a:lumMod val="20000"/>
                    <a:lumOff val="80000"/>
                  </a:schemeClr>
                </a:solidFill>
              </a:rPr>
              <a:t>Other than just being able to predict the customer churn rate, we also want to enable you to…</a:t>
            </a:r>
          </a:p>
        </p:txBody>
      </p:sp>
      <p:sp>
        <p:nvSpPr>
          <p:cNvPr id="70" name="TextBox 69">
            <a:extLst>
              <a:ext uri="{FF2B5EF4-FFF2-40B4-BE49-F238E27FC236}">
                <a16:creationId xmlns:a16="http://schemas.microsoft.com/office/drawing/2014/main" id="{94681DD4-A0C1-42CF-B53B-0135B0455F5D}"/>
              </a:ext>
            </a:extLst>
          </p:cNvPr>
          <p:cNvSpPr txBox="1"/>
          <p:nvPr/>
        </p:nvSpPr>
        <p:spPr>
          <a:xfrm>
            <a:off x="2672631" y="2432159"/>
            <a:ext cx="5086351" cy="646331"/>
          </a:xfrm>
          <a:prstGeom prst="rect">
            <a:avLst/>
          </a:prstGeom>
          <a:noFill/>
        </p:spPr>
        <p:txBody>
          <a:bodyPr wrap="square" rtlCol="0">
            <a:spAutoFit/>
          </a:bodyPr>
          <a:lstStyle/>
          <a:p>
            <a:r>
              <a:rPr lang="en-SG" sz="1600">
                <a:solidFill>
                  <a:schemeClr val="accent3"/>
                </a:solidFill>
              </a:rPr>
              <a:t>Know </a:t>
            </a:r>
            <a:r>
              <a:rPr lang="en-SG" sz="1800" b="1">
                <a:solidFill>
                  <a:schemeClr val="accent3"/>
                </a:solidFill>
              </a:rPr>
              <a:t>what are the </a:t>
            </a:r>
            <a:r>
              <a:rPr lang="en-SG" sz="1800" b="1" u="sng">
                <a:solidFill>
                  <a:schemeClr val="accent3"/>
                </a:solidFill>
              </a:rPr>
              <a:t>important factors contributing to higher probability of churn</a:t>
            </a:r>
            <a:r>
              <a:rPr lang="en-SG" sz="1800" b="1">
                <a:solidFill>
                  <a:schemeClr val="accent3"/>
                </a:solidFill>
              </a:rPr>
              <a:t>?</a:t>
            </a:r>
            <a:r>
              <a:rPr lang="en-SG" sz="1600">
                <a:solidFill>
                  <a:schemeClr val="accent3"/>
                </a:solidFill>
              </a:rPr>
              <a:t> </a:t>
            </a:r>
          </a:p>
        </p:txBody>
      </p:sp>
      <p:pic>
        <p:nvPicPr>
          <p:cNvPr id="4" name="Picture 3" descr="Icon&#10;&#10;Description automatically generated">
            <a:extLst>
              <a:ext uri="{FF2B5EF4-FFF2-40B4-BE49-F238E27FC236}">
                <a16:creationId xmlns:a16="http://schemas.microsoft.com/office/drawing/2014/main" id="{2BAF68FE-CCFA-4185-A65A-A895F21FC1BF}"/>
              </a:ext>
            </a:extLst>
          </p:cNvPr>
          <p:cNvPicPr>
            <a:picLocks noChangeAspect="1"/>
          </p:cNvPicPr>
          <p:nvPr/>
        </p:nvPicPr>
        <p:blipFill>
          <a:blip r:embed="rId4"/>
          <a:stretch>
            <a:fillRect/>
          </a:stretch>
        </p:blipFill>
        <p:spPr>
          <a:xfrm>
            <a:off x="1222294" y="2121976"/>
            <a:ext cx="1225972" cy="1225972"/>
          </a:xfrm>
          <a:prstGeom prst="rect">
            <a:avLst/>
          </a:prstGeom>
        </p:spPr>
      </p:pic>
      <p:sp>
        <p:nvSpPr>
          <p:cNvPr id="5" name="TextBox 4">
            <a:extLst>
              <a:ext uri="{FF2B5EF4-FFF2-40B4-BE49-F238E27FC236}">
                <a16:creationId xmlns:a16="http://schemas.microsoft.com/office/drawing/2014/main" id="{B0032827-7843-4BEF-BF57-ECD5E09F3F80}"/>
              </a:ext>
            </a:extLst>
          </p:cNvPr>
          <p:cNvSpPr txBox="1"/>
          <p:nvPr/>
        </p:nvSpPr>
        <p:spPr>
          <a:xfrm>
            <a:off x="2028824" y="3835423"/>
            <a:ext cx="5086351" cy="646331"/>
          </a:xfrm>
          <a:prstGeom prst="rect">
            <a:avLst/>
          </a:prstGeom>
          <a:noFill/>
        </p:spPr>
        <p:txBody>
          <a:bodyPr wrap="square" rtlCol="0">
            <a:spAutoFit/>
          </a:bodyPr>
          <a:lstStyle/>
          <a:p>
            <a:r>
              <a:rPr lang="en-SG">
                <a:solidFill>
                  <a:schemeClr val="bg1"/>
                </a:solidFill>
              </a:rPr>
              <a:t>So that you can </a:t>
            </a:r>
            <a:r>
              <a:rPr lang="en-SG">
                <a:solidFill>
                  <a:schemeClr val="accent4"/>
                </a:solidFill>
              </a:rPr>
              <a:t>adjust your business strategies</a:t>
            </a:r>
            <a:r>
              <a:rPr lang="en-SG">
                <a:solidFill>
                  <a:schemeClr val="bg1"/>
                </a:solidFill>
              </a:rPr>
              <a:t> </a:t>
            </a:r>
            <a:r>
              <a:rPr lang="en-SG" sz="1800" b="1">
                <a:solidFill>
                  <a:schemeClr val="accent4"/>
                </a:solidFill>
              </a:rPr>
              <a:t>promptly</a:t>
            </a:r>
            <a:r>
              <a:rPr lang="en-SG" sz="1600" b="1">
                <a:solidFill>
                  <a:schemeClr val="accent4"/>
                </a:solidFill>
              </a:rPr>
              <a:t> </a:t>
            </a:r>
            <a:r>
              <a:rPr lang="en-SG">
                <a:solidFill>
                  <a:schemeClr val="bg1"/>
                </a:solidFill>
              </a:rPr>
              <a:t>and </a:t>
            </a:r>
            <a:r>
              <a:rPr lang="en-SG" sz="1800" b="1">
                <a:solidFill>
                  <a:schemeClr val="accent4"/>
                </a:solidFill>
              </a:rPr>
              <a:t>effectively</a:t>
            </a:r>
            <a:r>
              <a:rPr lang="en-SG">
                <a:solidFill>
                  <a:schemeClr val="bg1"/>
                </a:solidFill>
              </a:rPr>
              <a:t> to </a:t>
            </a:r>
            <a:r>
              <a:rPr lang="en-SG" u="sng">
                <a:solidFill>
                  <a:schemeClr val="bg1"/>
                </a:solidFill>
              </a:rPr>
              <a:t>retain more customers</a:t>
            </a:r>
            <a:r>
              <a:rPr lang="en-SG">
                <a:solidFill>
                  <a:schemeClr val="bg1"/>
                </a:solidFill>
              </a:rPr>
              <a:t>! </a:t>
            </a:r>
          </a:p>
        </p:txBody>
      </p:sp>
      <p:pic>
        <p:nvPicPr>
          <p:cNvPr id="7" name="Picture 6" descr="A picture containing text, sign, vector graphics&#10;&#10;Description automatically generated">
            <a:extLst>
              <a:ext uri="{FF2B5EF4-FFF2-40B4-BE49-F238E27FC236}">
                <a16:creationId xmlns:a16="http://schemas.microsoft.com/office/drawing/2014/main" id="{859F226C-E7F1-4392-A416-F9C62E40856A}"/>
              </a:ext>
            </a:extLst>
          </p:cNvPr>
          <p:cNvPicPr>
            <a:picLocks noChangeAspect="1"/>
          </p:cNvPicPr>
          <p:nvPr/>
        </p:nvPicPr>
        <p:blipFill>
          <a:blip r:embed="rId5"/>
          <a:stretch>
            <a:fillRect/>
          </a:stretch>
        </p:blipFill>
        <p:spPr>
          <a:xfrm>
            <a:off x="6943726" y="3683918"/>
            <a:ext cx="1018870" cy="1018870"/>
          </a:xfrm>
          <a:prstGeom prst="rect">
            <a:avLst/>
          </a:prstGeom>
        </p:spPr>
      </p:pic>
      <p:sp>
        <p:nvSpPr>
          <p:cNvPr id="76" name="Google Shape;1455;p59">
            <a:extLst>
              <a:ext uri="{FF2B5EF4-FFF2-40B4-BE49-F238E27FC236}">
                <a16:creationId xmlns:a16="http://schemas.microsoft.com/office/drawing/2014/main" id="{1507EA1E-608F-4AD7-A39D-035A9F1929E8}"/>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extLst>
      <p:ext uri="{BB962C8B-B14F-4D97-AF65-F5344CB8AC3E}">
        <p14:creationId xmlns:p14="http://schemas.microsoft.com/office/powerpoint/2010/main" val="1556650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b) Helpful Insights for Monitoring Customer Churn</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3" name="Google Shape;1908;p63">
            <a:extLst>
              <a:ext uri="{FF2B5EF4-FFF2-40B4-BE49-F238E27FC236}">
                <a16:creationId xmlns:a16="http://schemas.microsoft.com/office/drawing/2014/main" id="{A374926A-5217-4A68-B069-6FB617B632A8}"/>
              </a:ext>
            </a:extLst>
          </p:cNvPr>
          <p:cNvSpPr/>
          <p:nvPr/>
        </p:nvSpPr>
        <p:spPr>
          <a:xfrm>
            <a:off x="9599835" y="-12688"/>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sp>
        <p:nvSpPr>
          <p:cNvPr id="2" name="TextBox 1">
            <a:extLst>
              <a:ext uri="{FF2B5EF4-FFF2-40B4-BE49-F238E27FC236}">
                <a16:creationId xmlns:a16="http://schemas.microsoft.com/office/drawing/2014/main" id="{8E26C792-3BD8-441E-B495-B75F1F5435CF}"/>
              </a:ext>
            </a:extLst>
          </p:cNvPr>
          <p:cNvSpPr txBox="1"/>
          <p:nvPr/>
        </p:nvSpPr>
        <p:spPr>
          <a:xfrm>
            <a:off x="1038226" y="1218705"/>
            <a:ext cx="5905500" cy="307777"/>
          </a:xfrm>
          <a:prstGeom prst="rect">
            <a:avLst/>
          </a:prstGeom>
          <a:noFill/>
        </p:spPr>
        <p:txBody>
          <a:bodyPr wrap="square" rtlCol="0">
            <a:spAutoFit/>
          </a:bodyPr>
          <a:lstStyle/>
          <a:p>
            <a:r>
              <a:rPr lang="en-SG">
                <a:solidFill>
                  <a:schemeClr val="accent3">
                    <a:lumMod val="20000"/>
                    <a:lumOff val="80000"/>
                  </a:schemeClr>
                </a:solidFill>
              </a:rPr>
              <a:t>How can we help you achieve this? (our methodology)</a:t>
            </a:r>
          </a:p>
        </p:txBody>
      </p:sp>
      <p:pic>
        <p:nvPicPr>
          <p:cNvPr id="9" name="Picture 8">
            <a:extLst>
              <a:ext uri="{FF2B5EF4-FFF2-40B4-BE49-F238E27FC236}">
                <a16:creationId xmlns:a16="http://schemas.microsoft.com/office/drawing/2014/main" id="{61C72D35-7C89-43C1-AA0C-3DBC56CBA050}"/>
              </a:ext>
            </a:extLst>
          </p:cNvPr>
          <p:cNvPicPr>
            <a:picLocks noChangeAspect="1"/>
          </p:cNvPicPr>
          <p:nvPr/>
        </p:nvPicPr>
        <p:blipFill>
          <a:blip r:embed="rId4"/>
          <a:stretch>
            <a:fillRect/>
          </a:stretch>
        </p:blipFill>
        <p:spPr>
          <a:xfrm>
            <a:off x="1290462" y="1914779"/>
            <a:ext cx="2408910" cy="1872587"/>
          </a:xfrm>
          <a:prstGeom prst="rect">
            <a:avLst/>
          </a:prstGeom>
        </p:spPr>
      </p:pic>
      <p:sp>
        <p:nvSpPr>
          <p:cNvPr id="51" name="TextBox 50">
            <a:extLst>
              <a:ext uri="{FF2B5EF4-FFF2-40B4-BE49-F238E27FC236}">
                <a16:creationId xmlns:a16="http://schemas.microsoft.com/office/drawing/2014/main" id="{00706985-AA53-4250-8DB3-F230D09706A7}"/>
              </a:ext>
            </a:extLst>
          </p:cNvPr>
          <p:cNvSpPr txBox="1"/>
          <p:nvPr/>
        </p:nvSpPr>
        <p:spPr>
          <a:xfrm>
            <a:off x="3829050" y="2244640"/>
            <a:ext cx="4482487" cy="1021370"/>
          </a:xfrm>
          <a:prstGeom prst="rect">
            <a:avLst/>
          </a:prstGeom>
          <a:noFill/>
        </p:spPr>
        <p:txBody>
          <a:bodyPr wrap="square" rtlCol="0">
            <a:spAutoFit/>
          </a:bodyPr>
          <a:lstStyle/>
          <a:p>
            <a:pPr>
              <a:lnSpc>
                <a:spcPct val="150000"/>
              </a:lnSpc>
            </a:pPr>
            <a:r>
              <a:rPr lang="en-SG">
                <a:solidFill>
                  <a:schemeClr val="accent3"/>
                </a:solidFill>
              </a:rPr>
              <a:t>Using </a:t>
            </a:r>
            <a:r>
              <a:rPr lang="en-SG" i="0">
                <a:solidFill>
                  <a:schemeClr val="accent3"/>
                </a:solidFill>
                <a:effectLst/>
                <a:latin typeface="Lato" panose="020F0502020204030203" pitchFamily="34" charset="0"/>
              </a:rPr>
              <a:t>SHAP (</a:t>
            </a:r>
            <a:r>
              <a:rPr lang="en-SG" i="0" err="1">
                <a:solidFill>
                  <a:schemeClr val="accent3"/>
                </a:solidFill>
                <a:effectLst/>
                <a:latin typeface="Lato" panose="020F0502020204030203" pitchFamily="34" charset="0"/>
              </a:rPr>
              <a:t>SHapley</a:t>
            </a:r>
            <a:r>
              <a:rPr lang="en-SG" i="0">
                <a:solidFill>
                  <a:schemeClr val="accent3"/>
                </a:solidFill>
                <a:effectLst/>
                <a:latin typeface="Lato" panose="020F0502020204030203" pitchFamily="34" charset="0"/>
              </a:rPr>
              <a:t> Additive </a:t>
            </a:r>
            <a:r>
              <a:rPr lang="en-SG" i="0" err="1">
                <a:solidFill>
                  <a:schemeClr val="accent3"/>
                </a:solidFill>
                <a:effectLst/>
                <a:latin typeface="Lato" panose="020F0502020204030203" pitchFamily="34" charset="0"/>
              </a:rPr>
              <a:t>exPlanations</a:t>
            </a:r>
            <a:r>
              <a:rPr lang="en-SG" i="0">
                <a:solidFill>
                  <a:schemeClr val="accent3"/>
                </a:solidFill>
                <a:effectLst/>
                <a:latin typeface="Lato" panose="020F0502020204030203" pitchFamily="34" charset="0"/>
              </a:rPr>
              <a:t>)  </a:t>
            </a:r>
            <a:r>
              <a:rPr lang="en-SG">
                <a:solidFill>
                  <a:schemeClr val="accent3"/>
                </a:solidFill>
                <a:latin typeface="Lato" panose="020F0502020204030203" pitchFamily="34" charset="0"/>
              </a:rPr>
              <a:t>to zoom into our model, see </a:t>
            </a:r>
            <a:r>
              <a:rPr lang="en-SG" b="1" u="sng">
                <a:solidFill>
                  <a:schemeClr val="accent3"/>
                </a:solidFill>
                <a:latin typeface="Lato" panose="020F0502020204030203" pitchFamily="34" charset="0"/>
              </a:rPr>
              <a:t>how each factor contributes to churn prediction </a:t>
            </a:r>
            <a:endParaRPr lang="en-SG" b="1" u="sng">
              <a:solidFill>
                <a:schemeClr val="accent3"/>
              </a:solidFill>
            </a:endParaRPr>
          </a:p>
        </p:txBody>
      </p:sp>
      <p:sp>
        <p:nvSpPr>
          <p:cNvPr id="52" name="Google Shape;1455;p59">
            <a:extLst>
              <a:ext uri="{FF2B5EF4-FFF2-40B4-BE49-F238E27FC236}">
                <a16:creationId xmlns:a16="http://schemas.microsoft.com/office/drawing/2014/main" id="{CB7B5669-F843-4C5F-A547-9FA4BCB6B419}"/>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extLst>
      <p:ext uri="{BB962C8B-B14F-4D97-AF65-F5344CB8AC3E}">
        <p14:creationId xmlns:p14="http://schemas.microsoft.com/office/powerpoint/2010/main" val="529071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b) Helpful Insights for Monitoring Customer Churn</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3" name="Google Shape;1908;p63">
            <a:extLst>
              <a:ext uri="{FF2B5EF4-FFF2-40B4-BE49-F238E27FC236}">
                <a16:creationId xmlns:a16="http://schemas.microsoft.com/office/drawing/2014/main" id="{A374926A-5217-4A68-B069-6FB617B632A8}"/>
              </a:ext>
            </a:extLst>
          </p:cNvPr>
          <p:cNvSpPr/>
          <p:nvPr/>
        </p:nvSpPr>
        <p:spPr>
          <a:xfrm>
            <a:off x="9599835" y="-12688"/>
            <a:ext cx="643800" cy="6438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lt1"/>
                </a:solidFill>
                <a:latin typeface="Open Sans SemiBold"/>
                <a:ea typeface="Open Sans SemiBold"/>
                <a:cs typeface="Open Sans SemiBold"/>
                <a:sym typeface="Open Sans SemiBold"/>
              </a:rPr>
              <a:t>3</a:t>
            </a:r>
            <a:endParaRPr sz="2200">
              <a:solidFill>
                <a:schemeClr val="lt1"/>
              </a:solidFill>
              <a:latin typeface="Open Sans SemiBold"/>
              <a:ea typeface="Open Sans SemiBold"/>
              <a:cs typeface="Open Sans SemiBold"/>
              <a:sym typeface="Open Sans SemiBold"/>
            </a:endParaRPr>
          </a:p>
        </p:txBody>
      </p:sp>
      <p:sp>
        <p:nvSpPr>
          <p:cNvPr id="2" name="TextBox 1">
            <a:extLst>
              <a:ext uri="{FF2B5EF4-FFF2-40B4-BE49-F238E27FC236}">
                <a16:creationId xmlns:a16="http://schemas.microsoft.com/office/drawing/2014/main" id="{8E26C792-3BD8-441E-B495-B75F1F5435CF}"/>
              </a:ext>
            </a:extLst>
          </p:cNvPr>
          <p:cNvSpPr txBox="1"/>
          <p:nvPr/>
        </p:nvSpPr>
        <p:spPr>
          <a:xfrm>
            <a:off x="1038226" y="1218705"/>
            <a:ext cx="5905500" cy="307777"/>
          </a:xfrm>
          <a:prstGeom prst="rect">
            <a:avLst/>
          </a:prstGeom>
          <a:noFill/>
        </p:spPr>
        <p:txBody>
          <a:bodyPr wrap="square" rtlCol="0">
            <a:spAutoFit/>
          </a:bodyPr>
          <a:lstStyle/>
          <a:p>
            <a:r>
              <a:rPr lang="en-SG">
                <a:solidFill>
                  <a:schemeClr val="accent3">
                    <a:lumMod val="20000"/>
                    <a:lumOff val="80000"/>
                  </a:schemeClr>
                </a:solidFill>
              </a:rPr>
              <a:t>How can we help you achieve this? (our methodology)</a:t>
            </a:r>
          </a:p>
        </p:txBody>
      </p:sp>
      <p:sp>
        <p:nvSpPr>
          <p:cNvPr id="51" name="TextBox 50">
            <a:extLst>
              <a:ext uri="{FF2B5EF4-FFF2-40B4-BE49-F238E27FC236}">
                <a16:creationId xmlns:a16="http://schemas.microsoft.com/office/drawing/2014/main" id="{00706985-AA53-4250-8DB3-F230D09706A7}"/>
              </a:ext>
            </a:extLst>
          </p:cNvPr>
          <p:cNvSpPr txBox="1"/>
          <p:nvPr/>
        </p:nvSpPr>
        <p:spPr>
          <a:xfrm>
            <a:off x="1304926" y="1807099"/>
            <a:ext cx="6105525" cy="1668214"/>
          </a:xfrm>
          <a:prstGeom prst="rect">
            <a:avLst/>
          </a:prstGeom>
          <a:noFill/>
        </p:spPr>
        <p:txBody>
          <a:bodyPr wrap="square" rtlCol="0">
            <a:spAutoFit/>
          </a:bodyPr>
          <a:lstStyle/>
          <a:p>
            <a:pPr>
              <a:lnSpc>
                <a:spcPct val="150000"/>
              </a:lnSpc>
            </a:pPr>
            <a:r>
              <a:rPr lang="en-SG">
                <a:solidFill>
                  <a:schemeClr val="accent3"/>
                </a:solidFill>
              </a:rPr>
              <a:t>See the contribution of the factors relative to:</a:t>
            </a:r>
          </a:p>
          <a:p>
            <a:pPr marL="285750" indent="-285750">
              <a:lnSpc>
                <a:spcPct val="150000"/>
              </a:lnSpc>
              <a:buFont typeface="Arial" panose="020B0604020202020204" pitchFamily="34" charset="0"/>
              <a:buChar char="•"/>
            </a:pPr>
            <a:r>
              <a:rPr lang="en-SG">
                <a:solidFill>
                  <a:schemeClr val="accent3">
                    <a:lumMod val="60000"/>
                    <a:lumOff val="40000"/>
                  </a:schemeClr>
                </a:solidFill>
              </a:rPr>
              <a:t>1. The </a:t>
            </a:r>
            <a:r>
              <a:rPr lang="en-SG" b="1" u="sng">
                <a:solidFill>
                  <a:schemeClr val="accent3">
                    <a:lumMod val="60000"/>
                    <a:lumOff val="40000"/>
                  </a:schemeClr>
                </a:solidFill>
              </a:rPr>
              <a:t>entire factor group </a:t>
            </a:r>
          </a:p>
          <a:p>
            <a:pPr marL="285750" indent="-285750">
              <a:lnSpc>
                <a:spcPct val="150000"/>
              </a:lnSpc>
              <a:buFont typeface="Arial" panose="020B0604020202020204" pitchFamily="34" charset="0"/>
              <a:buChar char="•"/>
            </a:pPr>
            <a:r>
              <a:rPr lang="en-SG">
                <a:solidFill>
                  <a:schemeClr val="accent3">
                    <a:lumMod val="60000"/>
                    <a:lumOff val="40000"/>
                  </a:schemeClr>
                </a:solidFill>
              </a:rPr>
              <a:t>2. Among the </a:t>
            </a:r>
            <a:r>
              <a:rPr lang="en-SG" b="1" u="sng">
                <a:solidFill>
                  <a:schemeClr val="accent3">
                    <a:lumMod val="60000"/>
                    <a:lumOff val="40000"/>
                  </a:schemeClr>
                </a:solidFill>
              </a:rPr>
              <a:t>demographical</a:t>
            </a:r>
            <a:r>
              <a:rPr lang="en-SG">
                <a:solidFill>
                  <a:schemeClr val="accent3">
                    <a:lumMod val="60000"/>
                    <a:lumOff val="40000"/>
                  </a:schemeClr>
                </a:solidFill>
              </a:rPr>
              <a:t> factors </a:t>
            </a:r>
          </a:p>
          <a:p>
            <a:pPr marL="285750" indent="-285750">
              <a:lnSpc>
                <a:spcPct val="150000"/>
              </a:lnSpc>
              <a:buFont typeface="Arial" panose="020B0604020202020204" pitchFamily="34" charset="0"/>
              <a:buChar char="•"/>
            </a:pPr>
            <a:r>
              <a:rPr lang="en-SG">
                <a:solidFill>
                  <a:schemeClr val="accent3">
                    <a:lumMod val="60000"/>
                    <a:lumOff val="40000"/>
                  </a:schemeClr>
                </a:solidFill>
              </a:rPr>
              <a:t>3. Among the </a:t>
            </a:r>
            <a:r>
              <a:rPr lang="en-SG" b="1" u="sng">
                <a:solidFill>
                  <a:schemeClr val="accent3">
                    <a:lumMod val="60000"/>
                    <a:lumOff val="40000"/>
                  </a:schemeClr>
                </a:solidFill>
              </a:rPr>
              <a:t>billing-related</a:t>
            </a:r>
            <a:r>
              <a:rPr lang="en-SG">
                <a:solidFill>
                  <a:schemeClr val="accent3">
                    <a:lumMod val="60000"/>
                    <a:lumOff val="40000"/>
                  </a:schemeClr>
                </a:solidFill>
              </a:rPr>
              <a:t> factors </a:t>
            </a:r>
          </a:p>
          <a:p>
            <a:pPr marL="285750" indent="-285750">
              <a:lnSpc>
                <a:spcPct val="150000"/>
              </a:lnSpc>
              <a:buFont typeface="Arial" panose="020B0604020202020204" pitchFamily="34" charset="0"/>
              <a:buChar char="•"/>
            </a:pPr>
            <a:r>
              <a:rPr lang="en-SG">
                <a:solidFill>
                  <a:schemeClr val="accent3">
                    <a:lumMod val="60000"/>
                    <a:lumOff val="40000"/>
                  </a:schemeClr>
                </a:solidFill>
              </a:rPr>
              <a:t>4. Among the </a:t>
            </a:r>
            <a:r>
              <a:rPr lang="en-SG" b="1" u="sng">
                <a:solidFill>
                  <a:schemeClr val="accent3">
                    <a:lumMod val="60000"/>
                    <a:lumOff val="40000"/>
                  </a:schemeClr>
                </a:solidFill>
              </a:rPr>
              <a:t>service/products-related</a:t>
            </a:r>
            <a:r>
              <a:rPr lang="en-SG">
                <a:solidFill>
                  <a:schemeClr val="accent3">
                    <a:lumMod val="60000"/>
                    <a:lumOff val="40000"/>
                  </a:schemeClr>
                </a:solidFill>
              </a:rPr>
              <a:t> factors </a:t>
            </a:r>
          </a:p>
        </p:txBody>
      </p:sp>
      <p:sp>
        <p:nvSpPr>
          <p:cNvPr id="44" name="Google Shape;1455;p59">
            <a:extLst>
              <a:ext uri="{FF2B5EF4-FFF2-40B4-BE49-F238E27FC236}">
                <a16:creationId xmlns:a16="http://schemas.microsoft.com/office/drawing/2014/main" id="{F23335EB-2B7C-412E-9928-D5235EC20E32}"/>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extLst>
      <p:ext uri="{BB962C8B-B14F-4D97-AF65-F5344CB8AC3E}">
        <p14:creationId xmlns:p14="http://schemas.microsoft.com/office/powerpoint/2010/main" val="1793188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71" name="Google Shape;1316;p56">
            <a:extLst>
              <a:ext uri="{FF2B5EF4-FFF2-40B4-BE49-F238E27FC236}">
                <a16:creationId xmlns:a16="http://schemas.microsoft.com/office/drawing/2014/main" id="{451915D7-A43B-4134-9027-9A407EDC380C}"/>
              </a:ext>
            </a:extLst>
          </p:cNvPr>
          <p:cNvSpPr/>
          <p:nvPr/>
        </p:nvSpPr>
        <p:spPr>
          <a:xfrm>
            <a:off x="5323098" y="2582144"/>
            <a:ext cx="1248561" cy="1843294"/>
          </a:xfrm>
          <a:prstGeom prst="roundRect">
            <a:avLst>
              <a:gd name="adj" fmla="val 16667"/>
            </a:avLst>
          </a:prstGeom>
          <a:gradFill>
            <a:gsLst>
              <a:gs pos="70000">
                <a:srgbClr val="E2714B"/>
              </a:gs>
              <a:gs pos="25000">
                <a:schemeClr val="accent3"/>
              </a:gs>
              <a:gs pos="0">
                <a:schemeClr val="accent3">
                  <a:lumMod val="60000"/>
                  <a:lumOff val="40000"/>
                </a:schemeClr>
              </a:gs>
              <a:gs pos="100000">
                <a:schemeClr val="accent4"/>
              </a:gs>
            </a:gsLst>
            <a:lin ang="18900044" scaled="0"/>
          </a:gradFill>
          <a:ln>
            <a:noFill/>
          </a:ln>
        </p:spPr>
        <p:txBody>
          <a:bodyPr spcFirstLastPara="1" wrap="square" lIns="91425" tIns="91425" rIns="91425" bIns="91425" anchor="ctr" anchorCtr="0">
            <a:noAutofit/>
          </a:bodyPr>
          <a:lstStyle/>
          <a:p>
            <a:endParaRPr/>
          </a:p>
        </p:txBody>
      </p:sp>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b) Helpful Insights for Monitoring Customer Churn(1)</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1" name="Google Shape;984;p52">
            <a:extLst>
              <a:ext uri="{FF2B5EF4-FFF2-40B4-BE49-F238E27FC236}">
                <a16:creationId xmlns:a16="http://schemas.microsoft.com/office/drawing/2014/main" id="{2C84423B-3E01-4614-9C10-DA114A1F4609}"/>
              </a:ext>
            </a:extLst>
          </p:cNvPr>
          <p:cNvSpPr/>
          <p:nvPr/>
        </p:nvSpPr>
        <p:spPr>
          <a:xfrm>
            <a:off x="905332" y="1488992"/>
            <a:ext cx="4326235" cy="2936446"/>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Picture 42" descr="Chart, timeline&#10;&#10;Description automatically generated">
            <a:extLst>
              <a:ext uri="{FF2B5EF4-FFF2-40B4-BE49-F238E27FC236}">
                <a16:creationId xmlns:a16="http://schemas.microsoft.com/office/drawing/2014/main" id="{8DC8E8C0-FE9D-419D-AED2-C92CB3D466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34223" y="1723503"/>
            <a:ext cx="4062433" cy="2450926"/>
          </a:xfrm>
          <a:prstGeom prst="rect">
            <a:avLst/>
          </a:prstGeom>
          <a:noFill/>
          <a:ln>
            <a:solidFill>
              <a:schemeClr val="bg1"/>
            </a:solidFill>
          </a:ln>
        </p:spPr>
      </p:pic>
      <p:sp>
        <p:nvSpPr>
          <p:cNvPr id="2" name="TextBox 1">
            <a:extLst>
              <a:ext uri="{FF2B5EF4-FFF2-40B4-BE49-F238E27FC236}">
                <a16:creationId xmlns:a16="http://schemas.microsoft.com/office/drawing/2014/main" id="{2757DB1C-2B84-40CB-8085-391064EA92F2}"/>
              </a:ext>
            </a:extLst>
          </p:cNvPr>
          <p:cNvSpPr txBox="1"/>
          <p:nvPr/>
        </p:nvSpPr>
        <p:spPr>
          <a:xfrm>
            <a:off x="1079291" y="1110574"/>
            <a:ext cx="2820003" cy="307777"/>
          </a:xfrm>
          <a:prstGeom prst="rect">
            <a:avLst/>
          </a:prstGeom>
          <a:noFill/>
        </p:spPr>
        <p:txBody>
          <a:bodyPr wrap="none" rtlCol="0">
            <a:spAutoFit/>
          </a:bodyPr>
          <a:lstStyle/>
          <a:p>
            <a:r>
              <a:rPr lang="en-SG" b="1">
                <a:solidFill>
                  <a:schemeClr val="accent3">
                    <a:lumMod val="20000"/>
                    <a:lumOff val="80000"/>
                  </a:schemeClr>
                </a:solidFill>
              </a:rPr>
              <a:t>Among all feature categories…</a:t>
            </a:r>
          </a:p>
        </p:txBody>
      </p:sp>
      <p:grpSp>
        <p:nvGrpSpPr>
          <p:cNvPr id="5" name="Group 4">
            <a:extLst>
              <a:ext uri="{FF2B5EF4-FFF2-40B4-BE49-F238E27FC236}">
                <a16:creationId xmlns:a16="http://schemas.microsoft.com/office/drawing/2014/main" id="{977F2656-3086-43D4-B5FB-D1B065E4DB68}"/>
              </a:ext>
            </a:extLst>
          </p:cNvPr>
          <p:cNvGrpSpPr/>
          <p:nvPr/>
        </p:nvGrpSpPr>
        <p:grpSpPr>
          <a:xfrm>
            <a:off x="5319931" y="1503065"/>
            <a:ext cx="3275429" cy="898465"/>
            <a:chOff x="5414026" y="1510199"/>
            <a:chExt cx="1506215" cy="787465"/>
          </a:xfrm>
        </p:grpSpPr>
        <p:sp>
          <p:nvSpPr>
            <p:cNvPr id="45" name="Google Shape;1537;p60">
              <a:extLst>
                <a:ext uri="{FF2B5EF4-FFF2-40B4-BE49-F238E27FC236}">
                  <a16:creationId xmlns:a16="http://schemas.microsoft.com/office/drawing/2014/main" id="{72DF3422-1FA3-4987-883A-B2C45022E4B0}"/>
                </a:ext>
              </a:extLst>
            </p:cNvPr>
            <p:cNvSpPr/>
            <p:nvPr/>
          </p:nvSpPr>
          <p:spPr>
            <a:xfrm flipH="1">
              <a:off x="5414026" y="1510199"/>
              <a:ext cx="1506215" cy="787465"/>
            </a:xfrm>
            <a:prstGeom prst="roundRect">
              <a:avLst>
                <a:gd name="adj" fmla="val 19200"/>
              </a:avLst>
            </a:prstGeom>
            <a:gradFill>
              <a:gsLst>
                <a:gs pos="0">
                  <a:schemeClr val="l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57;p60">
              <a:extLst>
                <a:ext uri="{FF2B5EF4-FFF2-40B4-BE49-F238E27FC236}">
                  <a16:creationId xmlns:a16="http://schemas.microsoft.com/office/drawing/2014/main" id="{39D42DA5-9ABE-40A1-9ABA-282E239C1F40}"/>
                </a:ext>
              </a:extLst>
            </p:cNvPr>
            <p:cNvSpPr txBox="1"/>
            <p:nvPr/>
          </p:nvSpPr>
          <p:spPr>
            <a:xfrm>
              <a:off x="5701850" y="1611386"/>
              <a:ext cx="1218391" cy="64008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chemeClr val="accent3">
                      <a:lumMod val="60000"/>
                      <a:lumOff val="40000"/>
                    </a:schemeClr>
                  </a:solidFill>
                  <a:latin typeface="+mj-lt"/>
                  <a:ea typeface="Open Sans SemiBold"/>
                  <a:cs typeface="Open Sans SemiBold"/>
                  <a:sym typeface="Open Sans SemiBold"/>
                </a:rPr>
                <a:t>Total Customer Service Requests</a:t>
              </a:r>
            </a:p>
            <a:p>
              <a:pPr marL="0" lvl="0" indent="0" rtl="0">
                <a:spcBef>
                  <a:spcPts val="0"/>
                </a:spcBef>
                <a:spcAft>
                  <a:spcPts val="0"/>
                </a:spcAft>
                <a:buNone/>
              </a:pPr>
              <a:endParaRPr lang="en" sz="500" b="1">
                <a:solidFill>
                  <a:schemeClr val="accent3">
                    <a:lumMod val="60000"/>
                    <a:lumOff val="40000"/>
                  </a:schemeClr>
                </a:solidFill>
                <a:latin typeface="+mj-lt"/>
                <a:ea typeface="Open Sans SemiBold"/>
                <a:cs typeface="Open Sans SemiBold"/>
                <a:sym typeface="Open Sans SemiBold"/>
              </a:endParaRPr>
            </a:p>
            <a:p>
              <a:pPr marL="0" lvl="0" indent="0" rtl="0">
                <a:spcBef>
                  <a:spcPts val="0"/>
                </a:spcBef>
                <a:spcAft>
                  <a:spcPts val="0"/>
                </a:spcAft>
                <a:buNone/>
              </a:pPr>
              <a:r>
                <a:rPr lang="en-US" sz="1100">
                  <a:solidFill>
                    <a:schemeClr val="lt1"/>
                  </a:solidFill>
                  <a:latin typeface="+mj-lt"/>
                  <a:ea typeface="Open Sans SemiBold"/>
                  <a:cs typeface="Open Sans SemiBold"/>
                  <a:sym typeface="Open Sans SemiBold"/>
                </a:rPr>
                <a:t>has the highest contribution to churn</a:t>
              </a:r>
            </a:p>
          </p:txBody>
        </p:sp>
      </p:grpSp>
      <p:sp>
        <p:nvSpPr>
          <p:cNvPr id="56" name="Google Shape;1316;p56">
            <a:extLst>
              <a:ext uri="{FF2B5EF4-FFF2-40B4-BE49-F238E27FC236}">
                <a16:creationId xmlns:a16="http://schemas.microsoft.com/office/drawing/2014/main" id="{BBF7CEE3-0F08-47F4-A069-69643357E5C0}"/>
              </a:ext>
            </a:extLst>
          </p:cNvPr>
          <p:cNvSpPr/>
          <p:nvPr/>
        </p:nvSpPr>
        <p:spPr>
          <a:xfrm>
            <a:off x="6617380" y="2581012"/>
            <a:ext cx="1947500" cy="907002"/>
          </a:xfrm>
          <a:prstGeom prst="roundRect">
            <a:avLst>
              <a:gd name="adj" fmla="val 16667"/>
            </a:avLst>
          </a:prstGeom>
          <a:noFill/>
          <a:ln w="28575">
            <a:solidFill>
              <a:schemeClr val="accent4"/>
            </a:solidFill>
          </a:ln>
        </p:spPr>
        <p:txBody>
          <a:bodyPr spcFirstLastPara="1" wrap="square" lIns="91425" tIns="91425" rIns="91425" bIns="91425" anchor="ctr" anchorCtr="0">
            <a:noAutofit/>
          </a:bodyPr>
          <a:lstStyle/>
          <a:p>
            <a:endParaRPr/>
          </a:p>
        </p:txBody>
      </p:sp>
      <p:sp>
        <p:nvSpPr>
          <p:cNvPr id="57" name="Google Shape;1318;p56">
            <a:extLst>
              <a:ext uri="{FF2B5EF4-FFF2-40B4-BE49-F238E27FC236}">
                <a16:creationId xmlns:a16="http://schemas.microsoft.com/office/drawing/2014/main" id="{C9263A39-6C1A-48DF-AAAB-EC32FE0D59C1}"/>
              </a:ext>
            </a:extLst>
          </p:cNvPr>
          <p:cNvSpPr/>
          <p:nvPr/>
        </p:nvSpPr>
        <p:spPr>
          <a:xfrm>
            <a:off x="-1493579" y="2548148"/>
            <a:ext cx="1290000" cy="623400"/>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57;p60">
            <a:extLst>
              <a:ext uri="{FF2B5EF4-FFF2-40B4-BE49-F238E27FC236}">
                <a16:creationId xmlns:a16="http://schemas.microsoft.com/office/drawing/2014/main" id="{F233A040-42F8-42D1-96E8-313F417E952A}"/>
              </a:ext>
            </a:extLst>
          </p:cNvPr>
          <p:cNvSpPr txBox="1"/>
          <p:nvPr/>
        </p:nvSpPr>
        <p:spPr>
          <a:xfrm>
            <a:off x="5342157" y="2797764"/>
            <a:ext cx="1229502" cy="5741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tx1"/>
                </a:solidFill>
                <a:latin typeface="+mj-lt"/>
                <a:ea typeface="Open Sans SemiBold"/>
                <a:cs typeface="Open Sans SemiBold"/>
                <a:sym typeface="Open Sans SemiBold"/>
              </a:rPr>
              <a:t>No. of Service Requests &gt; 5 </a:t>
            </a:r>
          </a:p>
        </p:txBody>
      </p:sp>
      <p:sp>
        <p:nvSpPr>
          <p:cNvPr id="63" name="Google Shape;1557;p60">
            <a:extLst>
              <a:ext uri="{FF2B5EF4-FFF2-40B4-BE49-F238E27FC236}">
                <a16:creationId xmlns:a16="http://schemas.microsoft.com/office/drawing/2014/main" id="{E0630334-717F-439B-A5E0-7F3BF800B36D}"/>
              </a:ext>
            </a:extLst>
          </p:cNvPr>
          <p:cNvSpPr txBox="1"/>
          <p:nvPr/>
        </p:nvSpPr>
        <p:spPr>
          <a:xfrm>
            <a:off x="5523294" y="3501845"/>
            <a:ext cx="1229501" cy="57418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100">
                <a:solidFill>
                  <a:schemeClr val="bg1"/>
                </a:solidFill>
                <a:latin typeface="+mj-lt"/>
                <a:ea typeface="Open Sans SemiBold"/>
                <a:cs typeface="Open Sans SemiBold"/>
                <a:sym typeface="Open Sans SemiBold"/>
              </a:rPr>
              <a:t>P</a:t>
            </a:r>
            <a:r>
              <a:rPr lang="en" sz="1100">
                <a:solidFill>
                  <a:schemeClr val="bg1"/>
                </a:solidFill>
                <a:latin typeface="+mj-lt"/>
                <a:ea typeface="Open Sans SemiBold"/>
                <a:cs typeface="Open Sans SemiBold"/>
                <a:sym typeface="Open Sans SemiBold"/>
              </a:rPr>
              <a:t>robability of churn significantly</a:t>
            </a:r>
          </a:p>
        </p:txBody>
      </p:sp>
      <p:pic>
        <p:nvPicPr>
          <p:cNvPr id="8" name="Picture 7" descr="Icon&#10;&#10;Description automatically generated">
            <a:extLst>
              <a:ext uri="{FF2B5EF4-FFF2-40B4-BE49-F238E27FC236}">
                <a16:creationId xmlns:a16="http://schemas.microsoft.com/office/drawing/2014/main" id="{9E587E49-93DF-461F-BC7E-9C1BF760444A}"/>
              </a:ext>
            </a:extLst>
          </p:cNvPr>
          <p:cNvPicPr>
            <a:picLocks noChangeAspect="1"/>
          </p:cNvPicPr>
          <p:nvPr/>
        </p:nvPicPr>
        <p:blipFill>
          <a:blip r:embed="rId5"/>
          <a:stretch>
            <a:fillRect/>
          </a:stretch>
        </p:blipFill>
        <p:spPr>
          <a:xfrm>
            <a:off x="5413240" y="1658799"/>
            <a:ext cx="526473" cy="526473"/>
          </a:xfrm>
          <a:prstGeom prst="rect">
            <a:avLst/>
          </a:prstGeom>
        </p:spPr>
      </p:pic>
      <p:sp>
        <p:nvSpPr>
          <p:cNvPr id="66" name="Google Shape;1316;p56">
            <a:extLst>
              <a:ext uri="{FF2B5EF4-FFF2-40B4-BE49-F238E27FC236}">
                <a16:creationId xmlns:a16="http://schemas.microsoft.com/office/drawing/2014/main" id="{DDB8989B-EAE4-444A-87CB-793233EF16E0}"/>
              </a:ext>
            </a:extLst>
          </p:cNvPr>
          <p:cNvSpPr/>
          <p:nvPr/>
        </p:nvSpPr>
        <p:spPr>
          <a:xfrm>
            <a:off x="6636474" y="3658397"/>
            <a:ext cx="1928406" cy="715117"/>
          </a:xfrm>
          <a:prstGeom prst="roundRect">
            <a:avLst>
              <a:gd name="adj" fmla="val 16667"/>
            </a:avLst>
          </a:prstGeom>
          <a:noFill/>
          <a:ln w="28575">
            <a:solidFill>
              <a:schemeClr val="accent3"/>
            </a:solidFill>
          </a:ln>
        </p:spPr>
        <p:txBody>
          <a:bodyPr spcFirstLastPara="1" wrap="square" lIns="91425" tIns="91425" rIns="91425" bIns="91425" anchor="ctr" anchorCtr="0">
            <a:noAutofit/>
          </a:bodyPr>
          <a:lstStyle/>
          <a:p>
            <a:endParaRPr lang="en-US">
              <a:sym typeface="Open Sans SemiBold"/>
            </a:endParaRPr>
          </a:p>
        </p:txBody>
      </p:sp>
      <p:sp>
        <p:nvSpPr>
          <p:cNvPr id="68" name="TextBox 67">
            <a:extLst>
              <a:ext uri="{FF2B5EF4-FFF2-40B4-BE49-F238E27FC236}">
                <a16:creationId xmlns:a16="http://schemas.microsoft.com/office/drawing/2014/main" id="{234891BB-515E-421E-B467-7F8540909398}"/>
              </a:ext>
            </a:extLst>
          </p:cNvPr>
          <p:cNvSpPr txBox="1"/>
          <p:nvPr/>
        </p:nvSpPr>
        <p:spPr>
          <a:xfrm>
            <a:off x="6707045" y="2703295"/>
            <a:ext cx="1803073" cy="6533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None/>
            </a:lvl1pPr>
          </a:lstStyle>
          <a:p>
            <a:r>
              <a:rPr lang="en-US" sz="1050">
                <a:solidFill>
                  <a:schemeClr val="bg1"/>
                </a:solidFill>
                <a:sym typeface="Open Sans SemiBold"/>
              </a:rPr>
              <a:t>Should try to </a:t>
            </a:r>
            <a:r>
              <a:rPr lang="en-US" sz="1200" b="1">
                <a:solidFill>
                  <a:schemeClr val="accent3"/>
                </a:solidFill>
                <a:sym typeface="Open Sans SemiBold"/>
              </a:rPr>
              <a:t>resolve issues</a:t>
            </a:r>
            <a:r>
              <a:rPr lang="en-US" sz="1050">
                <a:solidFill>
                  <a:schemeClr val="bg1"/>
                </a:solidFill>
                <a:sym typeface="Open Sans SemiBold"/>
              </a:rPr>
              <a:t> faced than customers </a:t>
            </a:r>
            <a:r>
              <a:rPr lang="en-US" sz="1200" b="1">
                <a:solidFill>
                  <a:schemeClr val="accent3"/>
                </a:solidFill>
                <a:sym typeface="Open Sans SemiBold"/>
              </a:rPr>
              <a:t>in less than 5 calls/requests</a:t>
            </a:r>
          </a:p>
        </p:txBody>
      </p:sp>
      <p:sp>
        <p:nvSpPr>
          <p:cNvPr id="70" name="TextBox 69">
            <a:extLst>
              <a:ext uri="{FF2B5EF4-FFF2-40B4-BE49-F238E27FC236}">
                <a16:creationId xmlns:a16="http://schemas.microsoft.com/office/drawing/2014/main" id="{A7FE1AA8-B736-4FCB-AB65-45CFE4B00B74}"/>
              </a:ext>
            </a:extLst>
          </p:cNvPr>
          <p:cNvSpPr txBox="1"/>
          <p:nvPr/>
        </p:nvSpPr>
        <p:spPr>
          <a:xfrm>
            <a:off x="6707045" y="3775942"/>
            <a:ext cx="1856503" cy="461665"/>
          </a:xfrm>
          <a:prstGeom prst="rect">
            <a:avLst/>
          </a:prstGeom>
          <a:noFill/>
        </p:spPr>
        <p:txBody>
          <a:bodyPr wrap="square">
            <a:spAutoFit/>
          </a:bodyPr>
          <a:lstStyle/>
          <a:p>
            <a:pPr lvl="0" rtl="0">
              <a:spcBef>
                <a:spcPts val="0"/>
              </a:spcBef>
              <a:spcAft>
                <a:spcPts val="0"/>
              </a:spcAft>
            </a:pPr>
            <a:r>
              <a:rPr lang="en-US" sz="1200" b="1">
                <a:solidFill>
                  <a:schemeClr val="accent3"/>
                </a:solidFill>
                <a:sym typeface="Open Sans SemiBold"/>
              </a:rPr>
              <a:t>Well-trained customer service team </a:t>
            </a:r>
            <a:r>
              <a:rPr lang="en-US" sz="1150">
                <a:solidFill>
                  <a:schemeClr val="bg1"/>
                </a:solidFill>
                <a:latin typeface="+mj-lt"/>
                <a:ea typeface="Open Sans SemiBold"/>
                <a:cs typeface="Open Sans SemiBold"/>
                <a:sym typeface="Open Sans SemiBold"/>
              </a:rPr>
              <a:t>is crucial</a:t>
            </a:r>
          </a:p>
        </p:txBody>
      </p:sp>
      <p:sp>
        <p:nvSpPr>
          <p:cNvPr id="74" name="Arrow: Down 73">
            <a:extLst>
              <a:ext uri="{FF2B5EF4-FFF2-40B4-BE49-F238E27FC236}">
                <a16:creationId xmlns:a16="http://schemas.microsoft.com/office/drawing/2014/main" id="{8F7381FF-095F-481D-B5C8-8D20708D8A30}"/>
              </a:ext>
            </a:extLst>
          </p:cNvPr>
          <p:cNvSpPr/>
          <p:nvPr/>
        </p:nvSpPr>
        <p:spPr>
          <a:xfrm flipV="1">
            <a:off x="5404972" y="3554928"/>
            <a:ext cx="153273" cy="479310"/>
          </a:xfrm>
          <a:prstGeom prst="downArrow">
            <a:avLst>
              <a:gd name="adj1" fmla="val 39800"/>
              <a:gd name="adj2" fmla="val 65299"/>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6" name="Arrow: Right 75">
            <a:extLst>
              <a:ext uri="{FF2B5EF4-FFF2-40B4-BE49-F238E27FC236}">
                <a16:creationId xmlns:a16="http://schemas.microsoft.com/office/drawing/2014/main" id="{9A4C8AEF-ABDB-4F06-A0B5-87B0683EF75F}"/>
              </a:ext>
            </a:extLst>
          </p:cNvPr>
          <p:cNvSpPr/>
          <p:nvPr/>
        </p:nvSpPr>
        <p:spPr>
          <a:xfrm>
            <a:off x="5095003" y="1959854"/>
            <a:ext cx="292848" cy="141378"/>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7" name="Rectangle 76">
            <a:extLst>
              <a:ext uri="{FF2B5EF4-FFF2-40B4-BE49-F238E27FC236}">
                <a16:creationId xmlns:a16="http://schemas.microsoft.com/office/drawing/2014/main" id="{E8208DDE-8AC3-455D-95B2-E861C90B9CED}"/>
              </a:ext>
            </a:extLst>
          </p:cNvPr>
          <p:cNvSpPr/>
          <p:nvPr/>
        </p:nvSpPr>
        <p:spPr>
          <a:xfrm>
            <a:off x="1028100" y="1823752"/>
            <a:ext cx="4053307" cy="3615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8" name="Google Shape;1455;p59">
            <a:extLst>
              <a:ext uri="{FF2B5EF4-FFF2-40B4-BE49-F238E27FC236}">
                <a16:creationId xmlns:a16="http://schemas.microsoft.com/office/drawing/2014/main" id="{9BCEF0E4-4CE6-412A-9F11-595E89805196}"/>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extLst>
      <p:ext uri="{BB962C8B-B14F-4D97-AF65-F5344CB8AC3E}">
        <p14:creationId xmlns:p14="http://schemas.microsoft.com/office/powerpoint/2010/main" val="3243775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71" name="Google Shape;1316;p56">
            <a:extLst>
              <a:ext uri="{FF2B5EF4-FFF2-40B4-BE49-F238E27FC236}">
                <a16:creationId xmlns:a16="http://schemas.microsoft.com/office/drawing/2014/main" id="{451915D7-A43B-4134-9027-9A407EDC380C}"/>
              </a:ext>
            </a:extLst>
          </p:cNvPr>
          <p:cNvSpPr/>
          <p:nvPr/>
        </p:nvSpPr>
        <p:spPr>
          <a:xfrm>
            <a:off x="5323098" y="2582144"/>
            <a:ext cx="1248561" cy="1843294"/>
          </a:xfrm>
          <a:prstGeom prst="roundRect">
            <a:avLst>
              <a:gd name="adj" fmla="val 16667"/>
            </a:avLst>
          </a:prstGeom>
          <a:gradFill>
            <a:gsLst>
              <a:gs pos="70000">
                <a:srgbClr val="E2714B"/>
              </a:gs>
              <a:gs pos="25000">
                <a:schemeClr val="accent3"/>
              </a:gs>
              <a:gs pos="0">
                <a:schemeClr val="accent3">
                  <a:lumMod val="60000"/>
                  <a:lumOff val="40000"/>
                </a:schemeClr>
              </a:gs>
              <a:gs pos="100000">
                <a:schemeClr val="accent4"/>
              </a:gs>
            </a:gsLst>
            <a:lin ang="18900044" scaled="0"/>
          </a:gradFill>
          <a:ln>
            <a:noFill/>
          </a:ln>
        </p:spPr>
        <p:txBody>
          <a:bodyPr spcFirstLastPara="1" wrap="square" lIns="91425" tIns="91425" rIns="91425" bIns="91425" anchor="ctr" anchorCtr="0">
            <a:noAutofit/>
          </a:bodyPr>
          <a:lstStyle/>
          <a:p>
            <a:endParaRPr/>
          </a:p>
        </p:txBody>
      </p:sp>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b) Helpful Insights for Monitoring Customer Churn(2)</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1" name="Google Shape;984;p52">
            <a:extLst>
              <a:ext uri="{FF2B5EF4-FFF2-40B4-BE49-F238E27FC236}">
                <a16:creationId xmlns:a16="http://schemas.microsoft.com/office/drawing/2014/main" id="{2C84423B-3E01-4614-9C10-DA114A1F4609}"/>
              </a:ext>
            </a:extLst>
          </p:cNvPr>
          <p:cNvSpPr/>
          <p:nvPr/>
        </p:nvSpPr>
        <p:spPr>
          <a:xfrm>
            <a:off x="905332" y="1488992"/>
            <a:ext cx="4326235" cy="2936446"/>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757DB1C-2B84-40CB-8085-391064EA92F2}"/>
              </a:ext>
            </a:extLst>
          </p:cNvPr>
          <p:cNvSpPr txBox="1"/>
          <p:nvPr/>
        </p:nvSpPr>
        <p:spPr>
          <a:xfrm>
            <a:off x="1079291" y="1110574"/>
            <a:ext cx="3376245" cy="307777"/>
          </a:xfrm>
          <a:prstGeom prst="rect">
            <a:avLst/>
          </a:prstGeom>
          <a:noFill/>
        </p:spPr>
        <p:txBody>
          <a:bodyPr wrap="none" rtlCol="0">
            <a:spAutoFit/>
          </a:bodyPr>
          <a:lstStyle/>
          <a:p>
            <a:r>
              <a:rPr lang="en-SG" b="1">
                <a:solidFill>
                  <a:schemeClr val="accent3">
                    <a:lumMod val="20000"/>
                    <a:lumOff val="80000"/>
                  </a:schemeClr>
                </a:solidFill>
              </a:rPr>
              <a:t>Within the demographical variables…</a:t>
            </a:r>
          </a:p>
        </p:txBody>
      </p:sp>
      <p:grpSp>
        <p:nvGrpSpPr>
          <p:cNvPr id="5" name="Group 4">
            <a:extLst>
              <a:ext uri="{FF2B5EF4-FFF2-40B4-BE49-F238E27FC236}">
                <a16:creationId xmlns:a16="http://schemas.microsoft.com/office/drawing/2014/main" id="{977F2656-3086-43D4-B5FB-D1B065E4DB68}"/>
              </a:ext>
            </a:extLst>
          </p:cNvPr>
          <p:cNvGrpSpPr/>
          <p:nvPr/>
        </p:nvGrpSpPr>
        <p:grpSpPr>
          <a:xfrm>
            <a:off x="5319931" y="1503065"/>
            <a:ext cx="3275429" cy="898465"/>
            <a:chOff x="5414026" y="1510199"/>
            <a:chExt cx="1506215" cy="787465"/>
          </a:xfrm>
        </p:grpSpPr>
        <p:sp>
          <p:nvSpPr>
            <p:cNvPr id="45" name="Google Shape;1537;p60">
              <a:extLst>
                <a:ext uri="{FF2B5EF4-FFF2-40B4-BE49-F238E27FC236}">
                  <a16:creationId xmlns:a16="http://schemas.microsoft.com/office/drawing/2014/main" id="{72DF3422-1FA3-4987-883A-B2C45022E4B0}"/>
                </a:ext>
              </a:extLst>
            </p:cNvPr>
            <p:cNvSpPr/>
            <p:nvPr/>
          </p:nvSpPr>
          <p:spPr>
            <a:xfrm flipH="1">
              <a:off x="5414026" y="1510199"/>
              <a:ext cx="1506215" cy="787465"/>
            </a:xfrm>
            <a:prstGeom prst="roundRect">
              <a:avLst>
                <a:gd name="adj" fmla="val 19200"/>
              </a:avLst>
            </a:prstGeom>
            <a:gradFill>
              <a:gsLst>
                <a:gs pos="0">
                  <a:schemeClr val="l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57;p60">
              <a:extLst>
                <a:ext uri="{FF2B5EF4-FFF2-40B4-BE49-F238E27FC236}">
                  <a16:creationId xmlns:a16="http://schemas.microsoft.com/office/drawing/2014/main" id="{39D42DA5-9ABE-40A1-9ABA-282E239C1F40}"/>
                </a:ext>
              </a:extLst>
            </p:cNvPr>
            <p:cNvSpPr txBox="1"/>
            <p:nvPr/>
          </p:nvSpPr>
          <p:spPr>
            <a:xfrm>
              <a:off x="5701850" y="1611386"/>
              <a:ext cx="1218391" cy="64008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chemeClr val="accent3">
                      <a:lumMod val="60000"/>
                      <a:lumOff val="40000"/>
                    </a:schemeClr>
                  </a:solidFill>
                  <a:latin typeface="+mj-lt"/>
                  <a:ea typeface="Open Sans SemiBold"/>
                  <a:cs typeface="Open Sans SemiBold"/>
                  <a:sym typeface="Open Sans SemiBold"/>
                </a:rPr>
                <a:t>Customer’s Age</a:t>
              </a:r>
            </a:p>
            <a:p>
              <a:pPr marL="0" lvl="0" indent="0" rtl="0">
                <a:spcBef>
                  <a:spcPts val="0"/>
                </a:spcBef>
                <a:spcAft>
                  <a:spcPts val="0"/>
                </a:spcAft>
                <a:buNone/>
              </a:pPr>
              <a:endParaRPr lang="en" sz="500" b="1">
                <a:solidFill>
                  <a:schemeClr val="accent3">
                    <a:lumMod val="60000"/>
                    <a:lumOff val="40000"/>
                  </a:schemeClr>
                </a:solidFill>
                <a:latin typeface="+mj-lt"/>
                <a:ea typeface="Open Sans SemiBold"/>
                <a:cs typeface="Open Sans SemiBold"/>
                <a:sym typeface="Open Sans SemiBold"/>
              </a:endParaRPr>
            </a:p>
            <a:p>
              <a:pPr marL="0" lvl="0" indent="0" rtl="0">
                <a:spcBef>
                  <a:spcPts val="0"/>
                </a:spcBef>
                <a:spcAft>
                  <a:spcPts val="0"/>
                </a:spcAft>
                <a:buNone/>
              </a:pPr>
              <a:r>
                <a:rPr lang="en-US" sz="1100">
                  <a:solidFill>
                    <a:schemeClr val="lt1"/>
                  </a:solidFill>
                  <a:latin typeface="+mj-lt"/>
                  <a:ea typeface="Open Sans SemiBold"/>
                  <a:cs typeface="Open Sans SemiBold"/>
                  <a:sym typeface="Open Sans SemiBold"/>
                </a:rPr>
                <a:t>has the highest contribution to churn</a:t>
              </a:r>
            </a:p>
          </p:txBody>
        </p:sp>
      </p:grpSp>
      <p:sp>
        <p:nvSpPr>
          <p:cNvPr id="56" name="Google Shape;1316;p56">
            <a:extLst>
              <a:ext uri="{FF2B5EF4-FFF2-40B4-BE49-F238E27FC236}">
                <a16:creationId xmlns:a16="http://schemas.microsoft.com/office/drawing/2014/main" id="{BBF7CEE3-0F08-47F4-A069-69643357E5C0}"/>
              </a:ext>
            </a:extLst>
          </p:cNvPr>
          <p:cNvSpPr/>
          <p:nvPr/>
        </p:nvSpPr>
        <p:spPr>
          <a:xfrm>
            <a:off x="6617380" y="2581012"/>
            <a:ext cx="1947500" cy="1843294"/>
          </a:xfrm>
          <a:prstGeom prst="roundRect">
            <a:avLst>
              <a:gd name="adj" fmla="val 16667"/>
            </a:avLst>
          </a:prstGeom>
          <a:noFill/>
          <a:ln w="28575">
            <a:solidFill>
              <a:schemeClr val="accent4"/>
            </a:solidFill>
          </a:ln>
        </p:spPr>
        <p:txBody>
          <a:bodyPr spcFirstLastPara="1" wrap="square" lIns="91425" tIns="91425" rIns="91425" bIns="91425" anchor="ctr" anchorCtr="0">
            <a:noAutofit/>
          </a:bodyPr>
          <a:lstStyle/>
          <a:p>
            <a:endParaRPr/>
          </a:p>
        </p:txBody>
      </p:sp>
      <p:sp>
        <p:nvSpPr>
          <p:cNvPr id="57" name="Google Shape;1318;p56">
            <a:extLst>
              <a:ext uri="{FF2B5EF4-FFF2-40B4-BE49-F238E27FC236}">
                <a16:creationId xmlns:a16="http://schemas.microsoft.com/office/drawing/2014/main" id="{C9263A39-6C1A-48DF-AAAB-EC32FE0D59C1}"/>
              </a:ext>
            </a:extLst>
          </p:cNvPr>
          <p:cNvSpPr/>
          <p:nvPr/>
        </p:nvSpPr>
        <p:spPr>
          <a:xfrm>
            <a:off x="-1493579" y="2548148"/>
            <a:ext cx="1290000" cy="623400"/>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57;p60">
            <a:extLst>
              <a:ext uri="{FF2B5EF4-FFF2-40B4-BE49-F238E27FC236}">
                <a16:creationId xmlns:a16="http://schemas.microsoft.com/office/drawing/2014/main" id="{F233A040-42F8-42D1-96E8-313F417E952A}"/>
              </a:ext>
            </a:extLst>
          </p:cNvPr>
          <p:cNvSpPr txBox="1"/>
          <p:nvPr/>
        </p:nvSpPr>
        <p:spPr>
          <a:xfrm>
            <a:off x="5309722" y="2797764"/>
            <a:ext cx="1229502" cy="5741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tx1"/>
                </a:solidFill>
                <a:latin typeface="+mj-lt"/>
                <a:ea typeface="Open Sans SemiBold"/>
                <a:cs typeface="Open Sans SemiBold"/>
                <a:sym typeface="Open Sans SemiBold"/>
              </a:rPr>
              <a:t>Age &gt; 19</a:t>
            </a:r>
          </a:p>
        </p:txBody>
      </p:sp>
      <p:sp>
        <p:nvSpPr>
          <p:cNvPr id="63" name="Google Shape;1557;p60">
            <a:extLst>
              <a:ext uri="{FF2B5EF4-FFF2-40B4-BE49-F238E27FC236}">
                <a16:creationId xmlns:a16="http://schemas.microsoft.com/office/drawing/2014/main" id="{E0630334-717F-439B-A5E0-7F3BF800B36D}"/>
              </a:ext>
            </a:extLst>
          </p:cNvPr>
          <p:cNvSpPr txBox="1"/>
          <p:nvPr/>
        </p:nvSpPr>
        <p:spPr>
          <a:xfrm>
            <a:off x="5609594" y="3481092"/>
            <a:ext cx="1144819" cy="57418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000">
                <a:solidFill>
                  <a:schemeClr val="bg1"/>
                </a:solidFill>
                <a:latin typeface="+mj-lt"/>
                <a:ea typeface="Open Sans SemiBold"/>
                <a:cs typeface="Open Sans SemiBold"/>
                <a:sym typeface="Open Sans SemiBold"/>
              </a:rPr>
              <a:t>P</a:t>
            </a:r>
            <a:r>
              <a:rPr lang="en" sz="1000">
                <a:solidFill>
                  <a:schemeClr val="bg1"/>
                </a:solidFill>
                <a:latin typeface="+mj-lt"/>
                <a:ea typeface="Open Sans SemiBold"/>
                <a:cs typeface="Open Sans SemiBold"/>
                <a:sym typeface="Open Sans SemiBold"/>
              </a:rPr>
              <a:t>robability of churn significantly</a:t>
            </a:r>
          </a:p>
        </p:txBody>
      </p:sp>
      <p:sp>
        <p:nvSpPr>
          <p:cNvPr id="68" name="TextBox 67">
            <a:extLst>
              <a:ext uri="{FF2B5EF4-FFF2-40B4-BE49-F238E27FC236}">
                <a16:creationId xmlns:a16="http://schemas.microsoft.com/office/drawing/2014/main" id="{234891BB-515E-421E-B467-7F8540909398}"/>
              </a:ext>
            </a:extLst>
          </p:cNvPr>
          <p:cNvSpPr txBox="1"/>
          <p:nvPr/>
        </p:nvSpPr>
        <p:spPr>
          <a:xfrm>
            <a:off x="6711511" y="2735607"/>
            <a:ext cx="1852037" cy="16286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None/>
            </a:lvl1pPr>
          </a:lstStyle>
          <a:p>
            <a:pPr>
              <a:lnSpc>
                <a:spcPts val="1400"/>
              </a:lnSpc>
            </a:pPr>
            <a:r>
              <a:rPr lang="en-US" sz="1050">
                <a:solidFill>
                  <a:schemeClr val="bg1"/>
                </a:solidFill>
                <a:sym typeface="Open Sans SemiBold"/>
              </a:rPr>
              <a:t>Can potentially </a:t>
            </a:r>
            <a:r>
              <a:rPr lang="en-US" sz="1200" b="1">
                <a:solidFill>
                  <a:schemeClr val="accent3"/>
                </a:solidFill>
                <a:sym typeface="Open Sans SemiBold"/>
              </a:rPr>
              <a:t>review </a:t>
            </a:r>
            <a:r>
              <a:rPr lang="en-US" sz="1050">
                <a:solidFill>
                  <a:schemeClr val="bg1"/>
                </a:solidFill>
                <a:sym typeface="Open Sans SemiBold"/>
              </a:rPr>
              <a:t>the current products/services, and evaluate what type of new and relevant services/contents can be brought to </a:t>
            </a:r>
            <a:r>
              <a:rPr lang="en-US" sz="1200" b="1">
                <a:solidFill>
                  <a:schemeClr val="accent3"/>
                </a:solidFill>
                <a:sym typeface="Open Sans SemiBold"/>
              </a:rPr>
              <a:t>attract younger customer to stay</a:t>
            </a:r>
          </a:p>
        </p:txBody>
      </p:sp>
      <p:pic>
        <p:nvPicPr>
          <p:cNvPr id="58" name="Picture 57" descr="Chart&#10;&#10;Description automatically generated">
            <a:extLst>
              <a:ext uri="{FF2B5EF4-FFF2-40B4-BE49-F238E27FC236}">
                <a16:creationId xmlns:a16="http://schemas.microsoft.com/office/drawing/2014/main" id="{1C7CC759-BB1F-4F25-8B05-E9BB95252AD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2499" y="1844695"/>
            <a:ext cx="4121150" cy="2225040"/>
          </a:xfrm>
          <a:prstGeom prst="rect">
            <a:avLst/>
          </a:prstGeom>
          <a:noFill/>
          <a:ln>
            <a:noFill/>
          </a:ln>
        </p:spPr>
      </p:pic>
      <p:sp>
        <p:nvSpPr>
          <p:cNvPr id="6" name="Arrow: Down 5">
            <a:extLst>
              <a:ext uri="{FF2B5EF4-FFF2-40B4-BE49-F238E27FC236}">
                <a16:creationId xmlns:a16="http://schemas.microsoft.com/office/drawing/2014/main" id="{A9E6F75C-80C2-46C2-88A0-A5C6A347C4D8}"/>
              </a:ext>
            </a:extLst>
          </p:cNvPr>
          <p:cNvSpPr/>
          <p:nvPr/>
        </p:nvSpPr>
        <p:spPr>
          <a:xfrm>
            <a:off x="5400614" y="3549927"/>
            <a:ext cx="163259" cy="479310"/>
          </a:xfrm>
          <a:prstGeom prst="downArrow">
            <a:avLst>
              <a:gd name="adj1" fmla="val 39800"/>
              <a:gd name="adj2" fmla="val 65299"/>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Arrow: Right 61">
            <a:extLst>
              <a:ext uri="{FF2B5EF4-FFF2-40B4-BE49-F238E27FC236}">
                <a16:creationId xmlns:a16="http://schemas.microsoft.com/office/drawing/2014/main" id="{405BCAC8-EA09-4935-9917-D72D7AB74C56}"/>
              </a:ext>
            </a:extLst>
          </p:cNvPr>
          <p:cNvSpPr/>
          <p:nvPr/>
        </p:nvSpPr>
        <p:spPr>
          <a:xfrm>
            <a:off x="5132874" y="2000195"/>
            <a:ext cx="285750" cy="141378"/>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4" name="Rectangle 63">
            <a:extLst>
              <a:ext uri="{FF2B5EF4-FFF2-40B4-BE49-F238E27FC236}">
                <a16:creationId xmlns:a16="http://schemas.microsoft.com/office/drawing/2014/main" id="{52B2E3B9-9C5A-4735-B6F8-D4FF4FA4733B}"/>
              </a:ext>
            </a:extLst>
          </p:cNvPr>
          <p:cNvSpPr/>
          <p:nvPr/>
        </p:nvSpPr>
        <p:spPr>
          <a:xfrm>
            <a:off x="1158240" y="1844695"/>
            <a:ext cx="3955062" cy="55683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 name="Picture 8" descr="Icon&#10;&#10;Description automatically generated">
            <a:extLst>
              <a:ext uri="{FF2B5EF4-FFF2-40B4-BE49-F238E27FC236}">
                <a16:creationId xmlns:a16="http://schemas.microsoft.com/office/drawing/2014/main" id="{3AD5BD25-BE56-40ED-B604-EBCBD65E8484}"/>
              </a:ext>
            </a:extLst>
          </p:cNvPr>
          <p:cNvPicPr>
            <a:picLocks noChangeAspect="1"/>
          </p:cNvPicPr>
          <p:nvPr/>
        </p:nvPicPr>
        <p:blipFill>
          <a:blip r:embed="rId5"/>
          <a:stretch>
            <a:fillRect/>
          </a:stretch>
        </p:blipFill>
        <p:spPr>
          <a:xfrm>
            <a:off x="5490474" y="1770731"/>
            <a:ext cx="415212" cy="415212"/>
          </a:xfrm>
          <a:prstGeom prst="rect">
            <a:avLst/>
          </a:prstGeom>
        </p:spPr>
      </p:pic>
      <p:sp>
        <p:nvSpPr>
          <p:cNvPr id="65" name="Google Shape;1455;p59">
            <a:extLst>
              <a:ext uri="{FF2B5EF4-FFF2-40B4-BE49-F238E27FC236}">
                <a16:creationId xmlns:a16="http://schemas.microsoft.com/office/drawing/2014/main" id="{6D8C703B-E3EE-4106-898B-E9C33A09EC94}"/>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extLst>
      <p:ext uri="{BB962C8B-B14F-4D97-AF65-F5344CB8AC3E}">
        <p14:creationId xmlns:p14="http://schemas.microsoft.com/office/powerpoint/2010/main" val="476233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71" name="Google Shape;1316;p56">
            <a:extLst>
              <a:ext uri="{FF2B5EF4-FFF2-40B4-BE49-F238E27FC236}">
                <a16:creationId xmlns:a16="http://schemas.microsoft.com/office/drawing/2014/main" id="{451915D7-A43B-4134-9027-9A407EDC380C}"/>
              </a:ext>
            </a:extLst>
          </p:cNvPr>
          <p:cNvSpPr/>
          <p:nvPr/>
        </p:nvSpPr>
        <p:spPr>
          <a:xfrm>
            <a:off x="5323098" y="2582144"/>
            <a:ext cx="1248561" cy="1843294"/>
          </a:xfrm>
          <a:prstGeom prst="roundRect">
            <a:avLst>
              <a:gd name="adj" fmla="val 16667"/>
            </a:avLst>
          </a:prstGeom>
          <a:gradFill>
            <a:gsLst>
              <a:gs pos="70000">
                <a:srgbClr val="E2714B"/>
              </a:gs>
              <a:gs pos="25000">
                <a:schemeClr val="accent3"/>
              </a:gs>
              <a:gs pos="0">
                <a:schemeClr val="accent3">
                  <a:lumMod val="60000"/>
                  <a:lumOff val="40000"/>
                </a:schemeClr>
              </a:gs>
              <a:gs pos="100000">
                <a:schemeClr val="accent4"/>
              </a:gs>
            </a:gsLst>
            <a:lin ang="18900044" scaled="0"/>
          </a:gradFill>
          <a:ln>
            <a:noFill/>
          </a:ln>
        </p:spPr>
        <p:txBody>
          <a:bodyPr spcFirstLastPara="1" wrap="square" lIns="91425" tIns="91425" rIns="91425" bIns="91425" anchor="ctr" anchorCtr="0">
            <a:noAutofit/>
          </a:bodyPr>
          <a:lstStyle/>
          <a:p>
            <a:endParaRPr/>
          </a:p>
        </p:txBody>
      </p:sp>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b) Helpful Insights for Monitoring Customer Churn(3)</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1" name="Google Shape;984;p52">
            <a:extLst>
              <a:ext uri="{FF2B5EF4-FFF2-40B4-BE49-F238E27FC236}">
                <a16:creationId xmlns:a16="http://schemas.microsoft.com/office/drawing/2014/main" id="{2C84423B-3E01-4614-9C10-DA114A1F4609}"/>
              </a:ext>
            </a:extLst>
          </p:cNvPr>
          <p:cNvSpPr/>
          <p:nvPr/>
        </p:nvSpPr>
        <p:spPr>
          <a:xfrm>
            <a:off x="905332" y="1488992"/>
            <a:ext cx="4326235" cy="2936446"/>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757DB1C-2B84-40CB-8085-391064EA92F2}"/>
              </a:ext>
            </a:extLst>
          </p:cNvPr>
          <p:cNvSpPr txBox="1"/>
          <p:nvPr/>
        </p:nvSpPr>
        <p:spPr>
          <a:xfrm>
            <a:off x="1079291" y="1110574"/>
            <a:ext cx="3275256" cy="307777"/>
          </a:xfrm>
          <a:prstGeom prst="rect">
            <a:avLst/>
          </a:prstGeom>
          <a:noFill/>
        </p:spPr>
        <p:txBody>
          <a:bodyPr wrap="none" rtlCol="0">
            <a:spAutoFit/>
          </a:bodyPr>
          <a:lstStyle/>
          <a:p>
            <a:r>
              <a:rPr lang="en-SG" b="1">
                <a:solidFill>
                  <a:schemeClr val="accent3">
                    <a:lumMod val="20000"/>
                    <a:lumOff val="80000"/>
                  </a:schemeClr>
                </a:solidFill>
              </a:rPr>
              <a:t>Within the billing-related variables…</a:t>
            </a:r>
          </a:p>
        </p:txBody>
      </p:sp>
      <p:grpSp>
        <p:nvGrpSpPr>
          <p:cNvPr id="5" name="Group 4">
            <a:extLst>
              <a:ext uri="{FF2B5EF4-FFF2-40B4-BE49-F238E27FC236}">
                <a16:creationId xmlns:a16="http://schemas.microsoft.com/office/drawing/2014/main" id="{977F2656-3086-43D4-B5FB-D1B065E4DB68}"/>
              </a:ext>
            </a:extLst>
          </p:cNvPr>
          <p:cNvGrpSpPr/>
          <p:nvPr/>
        </p:nvGrpSpPr>
        <p:grpSpPr>
          <a:xfrm>
            <a:off x="5319931" y="1503065"/>
            <a:ext cx="3275429" cy="898465"/>
            <a:chOff x="5414026" y="1510199"/>
            <a:chExt cx="1506215" cy="787465"/>
          </a:xfrm>
        </p:grpSpPr>
        <p:sp>
          <p:nvSpPr>
            <p:cNvPr id="45" name="Google Shape;1537;p60">
              <a:extLst>
                <a:ext uri="{FF2B5EF4-FFF2-40B4-BE49-F238E27FC236}">
                  <a16:creationId xmlns:a16="http://schemas.microsoft.com/office/drawing/2014/main" id="{72DF3422-1FA3-4987-883A-B2C45022E4B0}"/>
                </a:ext>
              </a:extLst>
            </p:cNvPr>
            <p:cNvSpPr/>
            <p:nvPr/>
          </p:nvSpPr>
          <p:spPr>
            <a:xfrm flipH="1">
              <a:off x="5414026" y="1510199"/>
              <a:ext cx="1506215" cy="787465"/>
            </a:xfrm>
            <a:prstGeom prst="roundRect">
              <a:avLst>
                <a:gd name="adj" fmla="val 19200"/>
              </a:avLst>
            </a:prstGeom>
            <a:gradFill>
              <a:gsLst>
                <a:gs pos="0">
                  <a:schemeClr val="l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57;p60">
              <a:extLst>
                <a:ext uri="{FF2B5EF4-FFF2-40B4-BE49-F238E27FC236}">
                  <a16:creationId xmlns:a16="http://schemas.microsoft.com/office/drawing/2014/main" id="{39D42DA5-9ABE-40A1-9ABA-282E239C1F40}"/>
                </a:ext>
              </a:extLst>
            </p:cNvPr>
            <p:cNvSpPr txBox="1"/>
            <p:nvPr/>
          </p:nvSpPr>
          <p:spPr>
            <a:xfrm>
              <a:off x="5701850" y="1611386"/>
              <a:ext cx="1218391" cy="64008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chemeClr val="accent3">
                      <a:lumMod val="60000"/>
                      <a:lumOff val="40000"/>
                    </a:schemeClr>
                  </a:solidFill>
                  <a:latin typeface="+mj-lt"/>
                  <a:ea typeface="Open Sans SemiBold"/>
                  <a:cs typeface="Open Sans SemiBold"/>
                  <a:sym typeface="Open Sans SemiBold"/>
                </a:rPr>
                <a:t>Total Regular Charge &amp; </a:t>
              </a:r>
            </a:p>
            <a:p>
              <a:pPr marL="0" lvl="0" indent="0" rtl="0">
                <a:spcBef>
                  <a:spcPts val="0"/>
                </a:spcBef>
                <a:spcAft>
                  <a:spcPts val="0"/>
                </a:spcAft>
                <a:buNone/>
              </a:pPr>
              <a:r>
                <a:rPr lang="en" sz="1200" b="1">
                  <a:solidFill>
                    <a:schemeClr val="accent3">
                      <a:lumMod val="60000"/>
                      <a:lumOff val="40000"/>
                    </a:schemeClr>
                  </a:solidFill>
                  <a:latin typeface="+mj-lt"/>
                  <a:ea typeface="Open Sans SemiBold"/>
                  <a:cs typeface="Open Sans SemiBold"/>
                  <a:sym typeface="Open Sans SemiBold"/>
                </a:rPr>
                <a:t>Month-to-Month Contract Period</a:t>
              </a:r>
            </a:p>
            <a:p>
              <a:pPr marL="0" lvl="0" indent="0" rtl="0">
                <a:spcBef>
                  <a:spcPts val="0"/>
                </a:spcBef>
                <a:spcAft>
                  <a:spcPts val="0"/>
                </a:spcAft>
                <a:buNone/>
              </a:pPr>
              <a:endParaRPr lang="en" sz="500" b="1">
                <a:solidFill>
                  <a:schemeClr val="accent3">
                    <a:lumMod val="60000"/>
                    <a:lumOff val="40000"/>
                  </a:schemeClr>
                </a:solidFill>
                <a:latin typeface="+mj-lt"/>
                <a:ea typeface="Open Sans SemiBold"/>
                <a:cs typeface="Open Sans SemiBold"/>
                <a:sym typeface="Open Sans SemiBold"/>
              </a:endParaRPr>
            </a:p>
            <a:p>
              <a:pPr marL="0" lvl="0" indent="0" rtl="0">
                <a:spcBef>
                  <a:spcPts val="0"/>
                </a:spcBef>
                <a:spcAft>
                  <a:spcPts val="0"/>
                </a:spcAft>
                <a:buNone/>
              </a:pPr>
              <a:r>
                <a:rPr lang="en-US" sz="1100">
                  <a:solidFill>
                    <a:schemeClr val="lt1"/>
                  </a:solidFill>
                  <a:latin typeface="+mj-lt"/>
                  <a:ea typeface="Open Sans SemiBold"/>
                  <a:cs typeface="Open Sans SemiBold"/>
                  <a:sym typeface="Open Sans SemiBold"/>
                </a:rPr>
                <a:t>has the highest contribution to churn</a:t>
              </a:r>
            </a:p>
          </p:txBody>
        </p:sp>
      </p:grpSp>
      <p:sp>
        <p:nvSpPr>
          <p:cNvPr id="56" name="Google Shape;1316;p56">
            <a:extLst>
              <a:ext uri="{FF2B5EF4-FFF2-40B4-BE49-F238E27FC236}">
                <a16:creationId xmlns:a16="http://schemas.microsoft.com/office/drawing/2014/main" id="{BBF7CEE3-0F08-47F4-A069-69643357E5C0}"/>
              </a:ext>
            </a:extLst>
          </p:cNvPr>
          <p:cNvSpPr/>
          <p:nvPr/>
        </p:nvSpPr>
        <p:spPr>
          <a:xfrm>
            <a:off x="6617380" y="2581012"/>
            <a:ext cx="1947500" cy="887480"/>
          </a:xfrm>
          <a:prstGeom prst="roundRect">
            <a:avLst>
              <a:gd name="adj" fmla="val 16667"/>
            </a:avLst>
          </a:prstGeom>
          <a:noFill/>
          <a:ln w="28575">
            <a:solidFill>
              <a:schemeClr val="accent4"/>
            </a:solidFill>
          </a:ln>
        </p:spPr>
        <p:txBody>
          <a:bodyPr spcFirstLastPara="1" wrap="square" lIns="91425" tIns="91425" rIns="91425" bIns="91425" anchor="ctr" anchorCtr="0">
            <a:noAutofit/>
          </a:bodyPr>
          <a:lstStyle/>
          <a:p>
            <a:endParaRPr/>
          </a:p>
        </p:txBody>
      </p:sp>
      <p:sp>
        <p:nvSpPr>
          <p:cNvPr id="57" name="Google Shape;1318;p56">
            <a:extLst>
              <a:ext uri="{FF2B5EF4-FFF2-40B4-BE49-F238E27FC236}">
                <a16:creationId xmlns:a16="http://schemas.microsoft.com/office/drawing/2014/main" id="{C9263A39-6C1A-48DF-AAAB-EC32FE0D59C1}"/>
              </a:ext>
            </a:extLst>
          </p:cNvPr>
          <p:cNvSpPr/>
          <p:nvPr/>
        </p:nvSpPr>
        <p:spPr>
          <a:xfrm>
            <a:off x="-1493579" y="2548148"/>
            <a:ext cx="1290000" cy="623400"/>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57;p60">
            <a:extLst>
              <a:ext uri="{FF2B5EF4-FFF2-40B4-BE49-F238E27FC236}">
                <a16:creationId xmlns:a16="http://schemas.microsoft.com/office/drawing/2014/main" id="{F233A040-42F8-42D1-96E8-313F417E952A}"/>
              </a:ext>
            </a:extLst>
          </p:cNvPr>
          <p:cNvSpPr txBox="1"/>
          <p:nvPr/>
        </p:nvSpPr>
        <p:spPr>
          <a:xfrm>
            <a:off x="5309722" y="2743056"/>
            <a:ext cx="1229502" cy="5741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tx1"/>
                </a:solidFill>
                <a:latin typeface="+mj-lt"/>
                <a:ea typeface="Open Sans SemiBold"/>
                <a:cs typeface="Open Sans SemiBold"/>
                <a:sym typeface="Open Sans SemiBold"/>
              </a:rPr>
              <a:t>Taking a </a:t>
            </a:r>
            <a:br>
              <a:rPr lang="en" sz="1200" b="1">
                <a:solidFill>
                  <a:schemeClr val="tx1"/>
                </a:solidFill>
                <a:latin typeface="+mj-lt"/>
                <a:ea typeface="Open Sans SemiBold"/>
                <a:cs typeface="Open Sans SemiBold"/>
                <a:sym typeface="Open Sans SemiBold"/>
              </a:rPr>
            </a:br>
            <a:r>
              <a:rPr lang="en" sz="1200" b="1">
                <a:solidFill>
                  <a:schemeClr val="tx1"/>
                </a:solidFill>
                <a:latin typeface="+mj-lt"/>
                <a:ea typeface="Open Sans SemiBold"/>
                <a:cs typeface="Open Sans SemiBold"/>
                <a:sym typeface="Open Sans SemiBold"/>
              </a:rPr>
              <a:t>Mth-to-Mth Contract</a:t>
            </a:r>
          </a:p>
        </p:txBody>
      </p:sp>
      <p:sp>
        <p:nvSpPr>
          <p:cNvPr id="63" name="Google Shape;1557;p60">
            <a:extLst>
              <a:ext uri="{FF2B5EF4-FFF2-40B4-BE49-F238E27FC236}">
                <a16:creationId xmlns:a16="http://schemas.microsoft.com/office/drawing/2014/main" id="{E0630334-717F-439B-A5E0-7F3BF800B36D}"/>
              </a:ext>
            </a:extLst>
          </p:cNvPr>
          <p:cNvSpPr txBox="1"/>
          <p:nvPr/>
        </p:nvSpPr>
        <p:spPr>
          <a:xfrm>
            <a:off x="5535061" y="3336540"/>
            <a:ext cx="1229501" cy="57418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100">
                <a:solidFill>
                  <a:schemeClr val="bg1"/>
                </a:solidFill>
                <a:latin typeface="+mj-lt"/>
                <a:ea typeface="Open Sans SemiBold"/>
                <a:cs typeface="Open Sans SemiBold"/>
                <a:sym typeface="Open Sans SemiBold"/>
              </a:rPr>
              <a:t>P</a:t>
            </a:r>
            <a:r>
              <a:rPr lang="en" sz="1100">
                <a:solidFill>
                  <a:schemeClr val="bg1"/>
                </a:solidFill>
                <a:latin typeface="+mj-lt"/>
                <a:ea typeface="Open Sans SemiBold"/>
                <a:cs typeface="Open Sans SemiBold"/>
                <a:sym typeface="Open Sans SemiBold"/>
              </a:rPr>
              <a:t>robability of churn significantly</a:t>
            </a:r>
          </a:p>
        </p:txBody>
      </p:sp>
      <p:sp>
        <p:nvSpPr>
          <p:cNvPr id="66" name="Google Shape;1316;p56">
            <a:extLst>
              <a:ext uri="{FF2B5EF4-FFF2-40B4-BE49-F238E27FC236}">
                <a16:creationId xmlns:a16="http://schemas.microsoft.com/office/drawing/2014/main" id="{DDB8989B-EAE4-444A-87CB-793233EF16E0}"/>
              </a:ext>
            </a:extLst>
          </p:cNvPr>
          <p:cNvSpPr/>
          <p:nvPr/>
        </p:nvSpPr>
        <p:spPr>
          <a:xfrm>
            <a:off x="6636474" y="3530444"/>
            <a:ext cx="1928406" cy="843071"/>
          </a:xfrm>
          <a:prstGeom prst="roundRect">
            <a:avLst>
              <a:gd name="adj" fmla="val 16667"/>
            </a:avLst>
          </a:prstGeom>
          <a:noFill/>
          <a:ln w="28575">
            <a:solidFill>
              <a:schemeClr val="accent3"/>
            </a:solidFill>
          </a:ln>
        </p:spPr>
        <p:txBody>
          <a:bodyPr spcFirstLastPara="1" wrap="square" lIns="91425" tIns="91425" rIns="91425" bIns="91425" anchor="ctr" anchorCtr="0">
            <a:noAutofit/>
          </a:bodyPr>
          <a:lstStyle/>
          <a:p>
            <a:endParaRPr lang="en-US">
              <a:sym typeface="Open Sans SemiBold"/>
            </a:endParaRPr>
          </a:p>
        </p:txBody>
      </p:sp>
      <p:sp>
        <p:nvSpPr>
          <p:cNvPr id="68" name="TextBox 67">
            <a:extLst>
              <a:ext uri="{FF2B5EF4-FFF2-40B4-BE49-F238E27FC236}">
                <a16:creationId xmlns:a16="http://schemas.microsoft.com/office/drawing/2014/main" id="{234891BB-515E-421E-B467-7F8540909398}"/>
              </a:ext>
            </a:extLst>
          </p:cNvPr>
          <p:cNvSpPr txBox="1"/>
          <p:nvPr/>
        </p:nvSpPr>
        <p:spPr>
          <a:xfrm>
            <a:off x="6706244" y="2593186"/>
            <a:ext cx="1947434" cy="8631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None/>
            </a:lvl1pPr>
          </a:lstStyle>
          <a:p>
            <a:r>
              <a:rPr lang="en-US" sz="1150">
                <a:solidFill>
                  <a:schemeClr val="bg1"/>
                </a:solidFill>
                <a:latin typeface="+mj-lt"/>
                <a:ea typeface="Open Sans SemiBold"/>
                <a:cs typeface="Open Sans SemiBold"/>
                <a:sym typeface="Open Sans SemiBold"/>
              </a:rPr>
              <a:t>could consider providing  </a:t>
            </a:r>
            <a:r>
              <a:rPr lang="en-US" sz="1200" b="1">
                <a:solidFill>
                  <a:schemeClr val="accent3"/>
                </a:solidFill>
                <a:sym typeface="Open Sans SemiBold"/>
              </a:rPr>
              <a:t>special services or promotion </a:t>
            </a:r>
            <a:r>
              <a:rPr lang="en-US" sz="1150">
                <a:solidFill>
                  <a:schemeClr val="bg1"/>
                </a:solidFill>
                <a:latin typeface="+mj-lt"/>
                <a:ea typeface="Open Sans SemiBold"/>
                <a:cs typeface="Open Sans SemiBold"/>
                <a:sym typeface="Open Sans SemiBold"/>
              </a:rPr>
              <a:t>to </a:t>
            </a:r>
            <a:r>
              <a:rPr lang="en-US" sz="1200" b="1">
                <a:solidFill>
                  <a:schemeClr val="accent3"/>
                </a:solidFill>
                <a:sym typeface="Open Sans SemiBold"/>
              </a:rPr>
              <a:t>customers with high charges </a:t>
            </a:r>
          </a:p>
        </p:txBody>
      </p:sp>
      <p:sp>
        <p:nvSpPr>
          <p:cNvPr id="70" name="TextBox 69">
            <a:extLst>
              <a:ext uri="{FF2B5EF4-FFF2-40B4-BE49-F238E27FC236}">
                <a16:creationId xmlns:a16="http://schemas.microsoft.com/office/drawing/2014/main" id="{A7FE1AA8-B736-4FCB-AB65-45CFE4B00B74}"/>
              </a:ext>
            </a:extLst>
          </p:cNvPr>
          <p:cNvSpPr txBox="1"/>
          <p:nvPr/>
        </p:nvSpPr>
        <p:spPr>
          <a:xfrm>
            <a:off x="6728386" y="3542618"/>
            <a:ext cx="1866974" cy="815608"/>
          </a:xfrm>
          <a:prstGeom prst="rect">
            <a:avLst/>
          </a:prstGeom>
          <a:noFill/>
        </p:spPr>
        <p:txBody>
          <a:bodyPr wrap="square">
            <a:spAutoFit/>
          </a:bodyPr>
          <a:lstStyle/>
          <a:p>
            <a:pPr lvl="0" rtl="0">
              <a:spcBef>
                <a:spcPts val="0"/>
              </a:spcBef>
              <a:spcAft>
                <a:spcPts val="0"/>
              </a:spcAft>
            </a:pPr>
            <a:r>
              <a:rPr lang="en-US" sz="1150">
                <a:solidFill>
                  <a:schemeClr val="bg1"/>
                </a:solidFill>
                <a:latin typeface="+mj-lt"/>
                <a:ea typeface="Open Sans SemiBold"/>
                <a:cs typeface="Open Sans SemiBold"/>
                <a:sym typeface="Open Sans SemiBold"/>
              </a:rPr>
              <a:t>May consider introduce </a:t>
            </a:r>
            <a:r>
              <a:rPr lang="en-US" sz="1200" b="1">
                <a:solidFill>
                  <a:schemeClr val="accent3"/>
                </a:solidFill>
                <a:sym typeface="Open Sans SemiBold"/>
              </a:rPr>
              <a:t>longer variations of contract length </a:t>
            </a:r>
            <a:r>
              <a:rPr lang="en-US" sz="1150">
                <a:solidFill>
                  <a:schemeClr val="bg1"/>
                </a:solidFill>
                <a:latin typeface="+mj-lt"/>
                <a:ea typeface="Open Sans SemiBold"/>
                <a:cs typeface="Open Sans SemiBold"/>
                <a:sym typeface="Open Sans SemiBold"/>
              </a:rPr>
              <a:t>(e.g., 3month, half-year)</a:t>
            </a:r>
          </a:p>
        </p:txBody>
      </p:sp>
      <p:pic>
        <p:nvPicPr>
          <p:cNvPr id="58" name="Picture 57" descr="Timeline&#10;&#10;Description automatically generated">
            <a:extLst>
              <a:ext uri="{FF2B5EF4-FFF2-40B4-BE49-F238E27FC236}">
                <a16:creationId xmlns:a16="http://schemas.microsoft.com/office/drawing/2014/main" id="{139038FC-798D-48C9-A356-1779E87BEE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4194" y="1648903"/>
            <a:ext cx="4126093" cy="2578808"/>
          </a:xfrm>
          <a:prstGeom prst="rect">
            <a:avLst/>
          </a:prstGeom>
          <a:noFill/>
          <a:ln>
            <a:noFill/>
          </a:ln>
        </p:spPr>
      </p:pic>
      <p:sp>
        <p:nvSpPr>
          <p:cNvPr id="61" name="Google Shape;1557;p60">
            <a:extLst>
              <a:ext uri="{FF2B5EF4-FFF2-40B4-BE49-F238E27FC236}">
                <a16:creationId xmlns:a16="http://schemas.microsoft.com/office/drawing/2014/main" id="{8052D921-EC1C-4422-ADB5-38E2C2264B68}"/>
              </a:ext>
            </a:extLst>
          </p:cNvPr>
          <p:cNvSpPr txBox="1"/>
          <p:nvPr/>
        </p:nvSpPr>
        <p:spPr>
          <a:xfrm>
            <a:off x="5319931" y="3845690"/>
            <a:ext cx="1566755" cy="57418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050">
                <a:solidFill>
                  <a:schemeClr val="bg1"/>
                </a:solidFill>
                <a:latin typeface="+mj-lt"/>
                <a:ea typeface="Open Sans SemiBold"/>
                <a:cs typeface="Open Sans SemiBold"/>
                <a:sym typeface="Open Sans SemiBold"/>
              </a:rPr>
              <a:t>Compared to other contract periods</a:t>
            </a:r>
            <a:endParaRPr lang="en" sz="1050">
              <a:solidFill>
                <a:schemeClr val="bg1"/>
              </a:solidFill>
              <a:latin typeface="+mj-lt"/>
              <a:ea typeface="Open Sans SemiBold"/>
              <a:cs typeface="Open Sans SemiBold"/>
              <a:sym typeface="Open Sans SemiBold"/>
            </a:endParaRPr>
          </a:p>
        </p:txBody>
      </p:sp>
      <p:sp>
        <p:nvSpPr>
          <p:cNvPr id="62" name="Arrow: Down 61">
            <a:extLst>
              <a:ext uri="{FF2B5EF4-FFF2-40B4-BE49-F238E27FC236}">
                <a16:creationId xmlns:a16="http://schemas.microsoft.com/office/drawing/2014/main" id="{CFD3F8BF-BA23-4FCD-9C4A-6CC5AE0F416F}"/>
              </a:ext>
            </a:extLst>
          </p:cNvPr>
          <p:cNvSpPr/>
          <p:nvPr/>
        </p:nvSpPr>
        <p:spPr>
          <a:xfrm flipV="1">
            <a:off x="5411118" y="3384400"/>
            <a:ext cx="153273" cy="479310"/>
          </a:xfrm>
          <a:prstGeom prst="downArrow">
            <a:avLst>
              <a:gd name="adj1" fmla="val 39800"/>
              <a:gd name="adj2" fmla="val 65299"/>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9F957FB1-EAFC-41B7-B2A0-31D564985FD4}"/>
              </a:ext>
            </a:extLst>
          </p:cNvPr>
          <p:cNvSpPr/>
          <p:nvPr/>
        </p:nvSpPr>
        <p:spPr>
          <a:xfrm>
            <a:off x="1158240" y="1741925"/>
            <a:ext cx="3955062" cy="47549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Arrow: Right 9">
            <a:extLst>
              <a:ext uri="{FF2B5EF4-FFF2-40B4-BE49-F238E27FC236}">
                <a16:creationId xmlns:a16="http://schemas.microsoft.com/office/drawing/2014/main" id="{BB75DBA1-C400-48CF-9258-9949C90645D1}"/>
              </a:ext>
            </a:extLst>
          </p:cNvPr>
          <p:cNvSpPr/>
          <p:nvPr/>
        </p:nvSpPr>
        <p:spPr>
          <a:xfrm>
            <a:off x="5134458" y="1914779"/>
            <a:ext cx="285750" cy="141378"/>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descr="Icon&#10;&#10;Description automatically generated">
            <a:extLst>
              <a:ext uri="{FF2B5EF4-FFF2-40B4-BE49-F238E27FC236}">
                <a16:creationId xmlns:a16="http://schemas.microsoft.com/office/drawing/2014/main" id="{9DD72F1C-1D71-4B01-AB5F-22866BD4E1B2}"/>
              </a:ext>
            </a:extLst>
          </p:cNvPr>
          <p:cNvPicPr>
            <a:picLocks noChangeAspect="1"/>
          </p:cNvPicPr>
          <p:nvPr/>
        </p:nvPicPr>
        <p:blipFill>
          <a:blip r:embed="rId5"/>
          <a:stretch>
            <a:fillRect/>
          </a:stretch>
        </p:blipFill>
        <p:spPr>
          <a:xfrm>
            <a:off x="5524756" y="1741925"/>
            <a:ext cx="421080" cy="421080"/>
          </a:xfrm>
          <a:prstGeom prst="rect">
            <a:avLst/>
          </a:prstGeom>
        </p:spPr>
      </p:pic>
      <p:sp>
        <p:nvSpPr>
          <p:cNvPr id="67" name="Google Shape;1455;p59">
            <a:extLst>
              <a:ext uri="{FF2B5EF4-FFF2-40B4-BE49-F238E27FC236}">
                <a16:creationId xmlns:a16="http://schemas.microsoft.com/office/drawing/2014/main" id="{37E14D78-036F-4E1C-8A0C-C5D81357BEFF}"/>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extLst>
      <p:ext uri="{BB962C8B-B14F-4D97-AF65-F5344CB8AC3E}">
        <p14:creationId xmlns:p14="http://schemas.microsoft.com/office/powerpoint/2010/main" val="2823740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71" name="Google Shape;1316;p56">
            <a:extLst>
              <a:ext uri="{FF2B5EF4-FFF2-40B4-BE49-F238E27FC236}">
                <a16:creationId xmlns:a16="http://schemas.microsoft.com/office/drawing/2014/main" id="{451915D7-A43B-4134-9027-9A407EDC380C}"/>
              </a:ext>
            </a:extLst>
          </p:cNvPr>
          <p:cNvSpPr/>
          <p:nvPr/>
        </p:nvSpPr>
        <p:spPr>
          <a:xfrm>
            <a:off x="5323098" y="2582144"/>
            <a:ext cx="1248561" cy="1843294"/>
          </a:xfrm>
          <a:prstGeom prst="roundRect">
            <a:avLst>
              <a:gd name="adj" fmla="val 16667"/>
            </a:avLst>
          </a:prstGeom>
          <a:gradFill>
            <a:gsLst>
              <a:gs pos="70000">
                <a:srgbClr val="E2714B"/>
              </a:gs>
              <a:gs pos="25000">
                <a:schemeClr val="accent3"/>
              </a:gs>
              <a:gs pos="0">
                <a:schemeClr val="accent3">
                  <a:lumMod val="60000"/>
                  <a:lumOff val="40000"/>
                </a:schemeClr>
              </a:gs>
              <a:gs pos="100000">
                <a:schemeClr val="accent4"/>
              </a:gs>
            </a:gsLst>
            <a:lin ang="18900044" scaled="0"/>
          </a:gradFill>
          <a:ln>
            <a:noFill/>
          </a:ln>
        </p:spPr>
        <p:txBody>
          <a:bodyPr spcFirstLastPara="1" wrap="square" lIns="91425" tIns="91425" rIns="91425" bIns="91425" anchor="ctr" anchorCtr="0">
            <a:noAutofit/>
          </a:bodyPr>
          <a:lstStyle/>
          <a:p>
            <a:endParaRPr/>
          </a:p>
        </p:txBody>
      </p:sp>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720300" y="368825"/>
            <a:ext cx="842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600"/>
              </a:spcAft>
              <a:buNone/>
            </a:pPr>
            <a:r>
              <a:rPr lang="en-SG"/>
              <a:t>b) Helpful Insights for Monitoring Customer Churn(4)</a:t>
            </a:r>
            <a:endParaRPr/>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1" name="Google Shape;984;p52">
            <a:extLst>
              <a:ext uri="{FF2B5EF4-FFF2-40B4-BE49-F238E27FC236}">
                <a16:creationId xmlns:a16="http://schemas.microsoft.com/office/drawing/2014/main" id="{2C84423B-3E01-4614-9C10-DA114A1F4609}"/>
              </a:ext>
            </a:extLst>
          </p:cNvPr>
          <p:cNvSpPr/>
          <p:nvPr/>
        </p:nvSpPr>
        <p:spPr>
          <a:xfrm>
            <a:off x="905332" y="1488992"/>
            <a:ext cx="4326235" cy="2936446"/>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2757DB1C-2B84-40CB-8085-391064EA92F2}"/>
              </a:ext>
            </a:extLst>
          </p:cNvPr>
          <p:cNvSpPr txBox="1"/>
          <p:nvPr/>
        </p:nvSpPr>
        <p:spPr>
          <a:xfrm>
            <a:off x="1079291" y="1110574"/>
            <a:ext cx="3366627" cy="307777"/>
          </a:xfrm>
          <a:prstGeom prst="rect">
            <a:avLst/>
          </a:prstGeom>
          <a:noFill/>
        </p:spPr>
        <p:txBody>
          <a:bodyPr wrap="none" rtlCol="0">
            <a:spAutoFit/>
          </a:bodyPr>
          <a:lstStyle/>
          <a:p>
            <a:r>
              <a:rPr lang="en-SG" b="1">
                <a:solidFill>
                  <a:schemeClr val="accent3">
                    <a:lumMod val="20000"/>
                    <a:lumOff val="80000"/>
                  </a:schemeClr>
                </a:solidFill>
              </a:rPr>
              <a:t>Within the service-related variables…</a:t>
            </a:r>
          </a:p>
        </p:txBody>
      </p:sp>
      <p:grpSp>
        <p:nvGrpSpPr>
          <p:cNvPr id="5" name="Group 4">
            <a:extLst>
              <a:ext uri="{FF2B5EF4-FFF2-40B4-BE49-F238E27FC236}">
                <a16:creationId xmlns:a16="http://schemas.microsoft.com/office/drawing/2014/main" id="{977F2656-3086-43D4-B5FB-D1B065E4DB68}"/>
              </a:ext>
            </a:extLst>
          </p:cNvPr>
          <p:cNvGrpSpPr/>
          <p:nvPr/>
        </p:nvGrpSpPr>
        <p:grpSpPr>
          <a:xfrm>
            <a:off x="5319931" y="1503065"/>
            <a:ext cx="3275429" cy="898465"/>
            <a:chOff x="5414026" y="1510199"/>
            <a:chExt cx="1506215" cy="787465"/>
          </a:xfrm>
        </p:grpSpPr>
        <p:sp>
          <p:nvSpPr>
            <p:cNvPr id="45" name="Google Shape;1537;p60">
              <a:extLst>
                <a:ext uri="{FF2B5EF4-FFF2-40B4-BE49-F238E27FC236}">
                  <a16:creationId xmlns:a16="http://schemas.microsoft.com/office/drawing/2014/main" id="{72DF3422-1FA3-4987-883A-B2C45022E4B0}"/>
                </a:ext>
              </a:extLst>
            </p:cNvPr>
            <p:cNvSpPr/>
            <p:nvPr/>
          </p:nvSpPr>
          <p:spPr>
            <a:xfrm flipH="1">
              <a:off x="5414026" y="1510199"/>
              <a:ext cx="1506215" cy="787465"/>
            </a:xfrm>
            <a:prstGeom prst="roundRect">
              <a:avLst>
                <a:gd name="adj" fmla="val 19200"/>
              </a:avLst>
            </a:prstGeom>
            <a:gradFill>
              <a:gsLst>
                <a:gs pos="0">
                  <a:schemeClr val="l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57;p60">
              <a:extLst>
                <a:ext uri="{FF2B5EF4-FFF2-40B4-BE49-F238E27FC236}">
                  <a16:creationId xmlns:a16="http://schemas.microsoft.com/office/drawing/2014/main" id="{39D42DA5-9ABE-40A1-9ABA-282E239C1F40}"/>
                </a:ext>
              </a:extLst>
            </p:cNvPr>
            <p:cNvSpPr txBox="1"/>
            <p:nvPr/>
          </p:nvSpPr>
          <p:spPr>
            <a:xfrm>
              <a:off x="5701850" y="1611386"/>
              <a:ext cx="1218391" cy="64008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chemeClr val="accent3">
                      <a:lumMod val="60000"/>
                      <a:lumOff val="40000"/>
                    </a:schemeClr>
                  </a:solidFill>
                  <a:latin typeface="+mj-lt"/>
                  <a:ea typeface="Open Sans SemiBold"/>
                  <a:cs typeface="Open Sans SemiBold"/>
                  <a:sym typeface="Open Sans SemiBold"/>
                </a:rPr>
                <a:t>Cable Internet Type</a:t>
              </a:r>
            </a:p>
            <a:p>
              <a:pPr marL="0" lvl="0" indent="0" rtl="0">
                <a:spcBef>
                  <a:spcPts val="0"/>
                </a:spcBef>
                <a:spcAft>
                  <a:spcPts val="0"/>
                </a:spcAft>
                <a:buNone/>
              </a:pPr>
              <a:endParaRPr lang="en" sz="500" b="1">
                <a:solidFill>
                  <a:schemeClr val="accent3">
                    <a:lumMod val="60000"/>
                    <a:lumOff val="40000"/>
                  </a:schemeClr>
                </a:solidFill>
                <a:latin typeface="+mj-lt"/>
                <a:ea typeface="Open Sans SemiBold"/>
                <a:cs typeface="Open Sans SemiBold"/>
                <a:sym typeface="Open Sans SemiBold"/>
              </a:endParaRPr>
            </a:p>
            <a:p>
              <a:pPr marL="0" lvl="0" indent="0" rtl="0">
                <a:spcBef>
                  <a:spcPts val="0"/>
                </a:spcBef>
                <a:spcAft>
                  <a:spcPts val="0"/>
                </a:spcAft>
                <a:buNone/>
              </a:pPr>
              <a:r>
                <a:rPr lang="en-US" sz="1100">
                  <a:solidFill>
                    <a:schemeClr val="lt1"/>
                  </a:solidFill>
                  <a:latin typeface="+mj-lt"/>
                  <a:ea typeface="Open Sans SemiBold"/>
                  <a:cs typeface="Open Sans SemiBold"/>
                  <a:sym typeface="Open Sans SemiBold"/>
                </a:rPr>
                <a:t>has the highest contribution to churn compared to other internet types</a:t>
              </a:r>
            </a:p>
          </p:txBody>
        </p:sp>
      </p:grpSp>
      <p:sp>
        <p:nvSpPr>
          <p:cNvPr id="56" name="Google Shape;1316;p56">
            <a:extLst>
              <a:ext uri="{FF2B5EF4-FFF2-40B4-BE49-F238E27FC236}">
                <a16:creationId xmlns:a16="http://schemas.microsoft.com/office/drawing/2014/main" id="{BBF7CEE3-0F08-47F4-A069-69643357E5C0}"/>
              </a:ext>
            </a:extLst>
          </p:cNvPr>
          <p:cNvSpPr/>
          <p:nvPr/>
        </p:nvSpPr>
        <p:spPr>
          <a:xfrm>
            <a:off x="6617380" y="2581011"/>
            <a:ext cx="1947500" cy="1825931"/>
          </a:xfrm>
          <a:prstGeom prst="roundRect">
            <a:avLst>
              <a:gd name="adj" fmla="val 16667"/>
            </a:avLst>
          </a:prstGeom>
          <a:noFill/>
          <a:ln w="28575">
            <a:solidFill>
              <a:schemeClr val="accent4"/>
            </a:solidFill>
          </a:ln>
        </p:spPr>
        <p:txBody>
          <a:bodyPr spcFirstLastPara="1" wrap="square" lIns="91425" tIns="91425" rIns="91425" bIns="91425" anchor="ctr" anchorCtr="0">
            <a:noAutofit/>
          </a:bodyPr>
          <a:lstStyle/>
          <a:p>
            <a:endParaRPr/>
          </a:p>
        </p:txBody>
      </p:sp>
      <p:sp>
        <p:nvSpPr>
          <p:cNvPr id="57" name="Google Shape;1318;p56">
            <a:extLst>
              <a:ext uri="{FF2B5EF4-FFF2-40B4-BE49-F238E27FC236}">
                <a16:creationId xmlns:a16="http://schemas.microsoft.com/office/drawing/2014/main" id="{C9263A39-6C1A-48DF-AAAB-EC32FE0D59C1}"/>
              </a:ext>
            </a:extLst>
          </p:cNvPr>
          <p:cNvSpPr/>
          <p:nvPr/>
        </p:nvSpPr>
        <p:spPr>
          <a:xfrm>
            <a:off x="-1493579" y="2548148"/>
            <a:ext cx="1290000" cy="623400"/>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57;p60">
            <a:extLst>
              <a:ext uri="{FF2B5EF4-FFF2-40B4-BE49-F238E27FC236}">
                <a16:creationId xmlns:a16="http://schemas.microsoft.com/office/drawing/2014/main" id="{F233A040-42F8-42D1-96E8-313F417E952A}"/>
              </a:ext>
            </a:extLst>
          </p:cNvPr>
          <p:cNvSpPr txBox="1"/>
          <p:nvPr/>
        </p:nvSpPr>
        <p:spPr>
          <a:xfrm>
            <a:off x="5309722" y="2702514"/>
            <a:ext cx="1229502" cy="5741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tx1"/>
                </a:solidFill>
                <a:latin typeface="+mj-lt"/>
                <a:ea typeface="Open Sans SemiBold"/>
                <a:cs typeface="Open Sans SemiBold"/>
                <a:sym typeface="Open Sans SemiBold"/>
              </a:rPr>
              <a:t>Using a cable internet </a:t>
            </a:r>
          </a:p>
        </p:txBody>
      </p:sp>
      <p:sp>
        <p:nvSpPr>
          <p:cNvPr id="63" name="Google Shape;1557;p60">
            <a:extLst>
              <a:ext uri="{FF2B5EF4-FFF2-40B4-BE49-F238E27FC236}">
                <a16:creationId xmlns:a16="http://schemas.microsoft.com/office/drawing/2014/main" id="{E0630334-717F-439B-A5E0-7F3BF800B36D}"/>
              </a:ext>
            </a:extLst>
          </p:cNvPr>
          <p:cNvSpPr txBox="1"/>
          <p:nvPr/>
        </p:nvSpPr>
        <p:spPr>
          <a:xfrm>
            <a:off x="5581722" y="3261382"/>
            <a:ext cx="1229501" cy="57418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100">
                <a:solidFill>
                  <a:schemeClr val="bg1"/>
                </a:solidFill>
                <a:latin typeface="+mj-lt"/>
                <a:ea typeface="Open Sans SemiBold"/>
                <a:cs typeface="Open Sans SemiBold"/>
                <a:sym typeface="Open Sans SemiBold"/>
              </a:rPr>
              <a:t>P</a:t>
            </a:r>
            <a:r>
              <a:rPr lang="en" sz="1100">
                <a:solidFill>
                  <a:schemeClr val="bg1"/>
                </a:solidFill>
                <a:latin typeface="+mj-lt"/>
                <a:ea typeface="Open Sans SemiBold"/>
                <a:cs typeface="Open Sans SemiBold"/>
                <a:sym typeface="Open Sans SemiBold"/>
              </a:rPr>
              <a:t>robability of churn significantly</a:t>
            </a:r>
          </a:p>
        </p:txBody>
      </p:sp>
      <p:sp>
        <p:nvSpPr>
          <p:cNvPr id="68" name="TextBox 67">
            <a:extLst>
              <a:ext uri="{FF2B5EF4-FFF2-40B4-BE49-F238E27FC236}">
                <a16:creationId xmlns:a16="http://schemas.microsoft.com/office/drawing/2014/main" id="{234891BB-515E-421E-B467-7F8540909398}"/>
              </a:ext>
            </a:extLst>
          </p:cNvPr>
          <p:cNvSpPr txBox="1"/>
          <p:nvPr/>
        </p:nvSpPr>
        <p:spPr>
          <a:xfrm>
            <a:off x="6718911" y="2571868"/>
            <a:ext cx="1903869" cy="18919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nSpc>
                <a:spcPts val="1400"/>
              </a:lnSpc>
              <a:buNone/>
              <a:defRPr sz="1050">
                <a:solidFill>
                  <a:schemeClr val="bg1"/>
                </a:solidFill>
              </a:defRPr>
            </a:lvl1pPr>
          </a:lstStyle>
          <a:p>
            <a:r>
              <a:rPr lang="en-US">
                <a:sym typeface="Open Sans SemiBold"/>
              </a:rPr>
              <a:t>Could zoom into internet cable services and </a:t>
            </a:r>
            <a:r>
              <a:rPr lang="en-US" sz="1200" b="1">
                <a:solidFill>
                  <a:schemeClr val="accent3"/>
                </a:solidFill>
                <a:sym typeface="Open Sans SemiBold"/>
              </a:rPr>
              <a:t>investigate if the customers are facing any significant problems with cables </a:t>
            </a:r>
            <a:r>
              <a:rPr lang="en-US">
                <a:sym typeface="Open Sans SemiBold"/>
              </a:rPr>
              <a:t>(vs other types), make improvements to reduce customer churn due to this </a:t>
            </a:r>
          </a:p>
        </p:txBody>
      </p:sp>
      <p:pic>
        <p:nvPicPr>
          <p:cNvPr id="58" name="Picture 57" descr="Chart, waterfall chart&#10;&#10;Description automatically generated">
            <a:extLst>
              <a:ext uri="{FF2B5EF4-FFF2-40B4-BE49-F238E27FC236}">
                <a16:creationId xmlns:a16="http://schemas.microsoft.com/office/drawing/2014/main" id="{CB958523-DEB8-4DF9-A049-67DDACB55F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5487" y="1522657"/>
            <a:ext cx="3546049" cy="2884286"/>
          </a:xfrm>
          <a:prstGeom prst="rect">
            <a:avLst/>
          </a:prstGeom>
          <a:noFill/>
          <a:ln>
            <a:noFill/>
          </a:ln>
        </p:spPr>
      </p:pic>
      <p:sp>
        <p:nvSpPr>
          <p:cNvPr id="61" name="Arrow: Down 60">
            <a:extLst>
              <a:ext uri="{FF2B5EF4-FFF2-40B4-BE49-F238E27FC236}">
                <a16:creationId xmlns:a16="http://schemas.microsoft.com/office/drawing/2014/main" id="{111C04FA-6D6A-4AF9-ABFA-27BC52AE7227}"/>
              </a:ext>
            </a:extLst>
          </p:cNvPr>
          <p:cNvSpPr/>
          <p:nvPr/>
        </p:nvSpPr>
        <p:spPr>
          <a:xfrm flipV="1">
            <a:off x="5411118" y="3289150"/>
            <a:ext cx="153273" cy="479310"/>
          </a:xfrm>
          <a:prstGeom prst="downArrow">
            <a:avLst>
              <a:gd name="adj1" fmla="val 39800"/>
              <a:gd name="adj2" fmla="val 65299"/>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2" name="Google Shape;1557;p60">
            <a:extLst>
              <a:ext uri="{FF2B5EF4-FFF2-40B4-BE49-F238E27FC236}">
                <a16:creationId xmlns:a16="http://schemas.microsoft.com/office/drawing/2014/main" id="{4883BD61-E3A5-44FC-90C0-1452A9DA1A9B}"/>
              </a:ext>
            </a:extLst>
          </p:cNvPr>
          <p:cNvSpPr txBox="1"/>
          <p:nvPr/>
        </p:nvSpPr>
        <p:spPr>
          <a:xfrm>
            <a:off x="5319931" y="3780920"/>
            <a:ext cx="1566755" cy="574188"/>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SG" sz="1050">
                <a:solidFill>
                  <a:schemeClr val="bg1"/>
                </a:solidFill>
                <a:latin typeface="+mj-lt"/>
                <a:ea typeface="Open Sans SemiBold"/>
                <a:cs typeface="Open Sans SemiBold"/>
                <a:sym typeface="Open Sans SemiBold"/>
              </a:rPr>
              <a:t>Compared to other internet types </a:t>
            </a:r>
            <a:endParaRPr lang="en" sz="1050">
              <a:solidFill>
                <a:schemeClr val="bg1"/>
              </a:solidFill>
              <a:latin typeface="+mj-lt"/>
              <a:ea typeface="Open Sans SemiBold"/>
              <a:cs typeface="Open Sans SemiBold"/>
              <a:sym typeface="Open Sans SemiBold"/>
            </a:endParaRPr>
          </a:p>
        </p:txBody>
      </p:sp>
      <p:sp>
        <p:nvSpPr>
          <p:cNvPr id="64" name="Rectangle 63">
            <a:extLst>
              <a:ext uri="{FF2B5EF4-FFF2-40B4-BE49-F238E27FC236}">
                <a16:creationId xmlns:a16="http://schemas.microsoft.com/office/drawing/2014/main" id="{6DF3A44E-A681-4210-81CE-6EB00ECE0EE9}"/>
              </a:ext>
            </a:extLst>
          </p:cNvPr>
          <p:cNvSpPr/>
          <p:nvPr/>
        </p:nvSpPr>
        <p:spPr>
          <a:xfrm>
            <a:off x="1158240" y="1741925"/>
            <a:ext cx="3955062" cy="22389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Arrow: Right 64">
            <a:extLst>
              <a:ext uri="{FF2B5EF4-FFF2-40B4-BE49-F238E27FC236}">
                <a16:creationId xmlns:a16="http://schemas.microsoft.com/office/drawing/2014/main" id="{BB2A5F4C-6AD0-4F8F-8E70-EAFF7B6C4114}"/>
              </a:ext>
            </a:extLst>
          </p:cNvPr>
          <p:cNvSpPr/>
          <p:nvPr/>
        </p:nvSpPr>
        <p:spPr>
          <a:xfrm>
            <a:off x="5133996" y="1794947"/>
            <a:ext cx="285750" cy="141378"/>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 name="Picture 3" descr="A picture containing text, building, window&#10;&#10;Description automatically generated">
            <a:extLst>
              <a:ext uri="{FF2B5EF4-FFF2-40B4-BE49-F238E27FC236}">
                <a16:creationId xmlns:a16="http://schemas.microsoft.com/office/drawing/2014/main" id="{12F63DA1-D293-450E-A839-5FE7A74B800E}"/>
              </a:ext>
            </a:extLst>
          </p:cNvPr>
          <p:cNvPicPr>
            <a:picLocks noChangeAspect="1"/>
          </p:cNvPicPr>
          <p:nvPr/>
        </p:nvPicPr>
        <p:blipFill>
          <a:blip r:embed="rId5"/>
          <a:stretch>
            <a:fillRect/>
          </a:stretch>
        </p:blipFill>
        <p:spPr>
          <a:xfrm>
            <a:off x="5484475" y="1723618"/>
            <a:ext cx="430914" cy="430914"/>
          </a:xfrm>
          <a:prstGeom prst="rect">
            <a:avLst/>
          </a:prstGeom>
        </p:spPr>
      </p:pic>
      <p:sp>
        <p:nvSpPr>
          <p:cNvPr id="67" name="Google Shape;1455;p59">
            <a:extLst>
              <a:ext uri="{FF2B5EF4-FFF2-40B4-BE49-F238E27FC236}">
                <a16:creationId xmlns:a16="http://schemas.microsoft.com/office/drawing/2014/main" id="{0BF68677-F250-47D0-B670-FE6D1E110294}"/>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Yakun</a:t>
            </a:r>
          </a:p>
        </p:txBody>
      </p:sp>
    </p:spTree>
    <p:extLst>
      <p:ext uri="{BB962C8B-B14F-4D97-AF65-F5344CB8AC3E}">
        <p14:creationId xmlns:p14="http://schemas.microsoft.com/office/powerpoint/2010/main" val="2890285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58"/>
          <p:cNvSpPr/>
          <p:nvPr/>
        </p:nvSpPr>
        <p:spPr>
          <a:xfrm>
            <a:off x="1686950" y="3261575"/>
            <a:ext cx="5774100" cy="617100"/>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8"/>
          <p:cNvSpPr txBox="1">
            <a:spLocks noGrp="1"/>
          </p:cNvSpPr>
          <p:nvPr>
            <p:ph type="title"/>
          </p:nvPr>
        </p:nvSpPr>
        <p:spPr>
          <a:xfrm>
            <a:off x="1404357" y="1591025"/>
            <a:ext cx="6678187" cy="841800"/>
          </a:xfrm>
          <a:prstGeom prst="rect">
            <a:avLst/>
          </a:prstGeom>
        </p:spPr>
        <p:txBody>
          <a:bodyPr spcFirstLastPara="1" wrap="square" lIns="91425" tIns="91425" rIns="91425" bIns="91425" anchor="ctr" anchorCtr="0">
            <a:noAutofit/>
          </a:bodyPr>
          <a:lstStyle/>
          <a:p>
            <a:r>
              <a:rPr lang="en" sz="4800"/>
              <a:t>Business Problem #3</a:t>
            </a:r>
            <a:endParaRPr sz="4800"/>
          </a:p>
        </p:txBody>
      </p:sp>
      <p:sp>
        <p:nvSpPr>
          <p:cNvPr id="1379" name="Google Shape;1379;p58"/>
          <p:cNvSpPr txBox="1">
            <a:spLocks noGrp="1"/>
          </p:cNvSpPr>
          <p:nvPr>
            <p:ph type="subTitle" idx="4294967295"/>
          </p:nvPr>
        </p:nvSpPr>
        <p:spPr>
          <a:xfrm>
            <a:off x="1834150" y="3261600"/>
            <a:ext cx="5479800" cy="617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Here you can describe the topic of the section</a:t>
            </a:r>
            <a:endParaRPr/>
          </a:p>
        </p:txBody>
      </p:sp>
      <p:grpSp>
        <p:nvGrpSpPr>
          <p:cNvPr id="1380" name="Google Shape;1380;p58"/>
          <p:cNvGrpSpPr/>
          <p:nvPr/>
        </p:nvGrpSpPr>
        <p:grpSpPr>
          <a:xfrm>
            <a:off x="192327" y="335373"/>
            <a:ext cx="239095" cy="171413"/>
            <a:chOff x="-1593925" y="-140225"/>
            <a:chExt cx="331800" cy="237875"/>
          </a:xfrm>
        </p:grpSpPr>
        <p:cxnSp>
          <p:nvCxnSpPr>
            <p:cNvPr id="1381" name="Google Shape;1381;p58"/>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382" name="Google Shape;1382;p58"/>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383" name="Google Shape;1383;p58"/>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384" name="Google Shape;1384;p58"/>
          <p:cNvGrpSpPr/>
          <p:nvPr/>
        </p:nvGrpSpPr>
        <p:grpSpPr>
          <a:xfrm>
            <a:off x="192331" y="1823751"/>
            <a:ext cx="239088" cy="182056"/>
            <a:chOff x="359175" y="637250"/>
            <a:chExt cx="255300" cy="194400"/>
          </a:xfrm>
        </p:grpSpPr>
        <p:grpSp>
          <p:nvGrpSpPr>
            <p:cNvPr id="1385" name="Google Shape;1385;p58"/>
            <p:cNvGrpSpPr/>
            <p:nvPr/>
          </p:nvGrpSpPr>
          <p:grpSpPr>
            <a:xfrm>
              <a:off x="359175" y="637250"/>
              <a:ext cx="255300" cy="78000"/>
              <a:chOff x="648300" y="324950"/>
              <a:chExt cx="255300" cy="78000"/>
            </a:xfrm>
          </p:grpSpPr>
          <p:cxnSp>
            <p:nvCxnSpPr>
              <p:cNvPr id="1386" name="Google Shape;1386;p58"/>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387" name="Google Shape;1387;p58"/>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388" name="Google Shape;1388;p58"/>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389" name="Google Shape;1389;p58"/>
          <p:cNvGrpSpPr/>
          <p:nvPr/>
        </p:nvGrpSpPr>
        <p:grpSpPr>
          <a:xfrm>
            <a:off x="223704" y="2465582"/>
            <a:ext cx="176342" cy="159500"/>
            <a:chOff x="518158" y="1088300"/>
            <a:chExt cx="176342" cy="159500"/>
          </a:xfrm>
        </p:grpSpPr>
        <p:cxnSp>
          <p:nvCxnSpPr>
            <p:cNvPr id="1390" name="Google Shape;1390;p58"/>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391" name="Google Shape;1391;p58"/>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392" name="Google Shape;1392;p58"/>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393" name="Google Shape;1393;p58"/>
          <p:cNvGrpSpPr/>
          <p:nvPr/>
        </p:nvGrpSpPr>
        <p:grpSpPr>
          <a:xfrm>
            <a:off x="223675" y="3084858"/>
            <a:ext cx="176400" cy="263091"/>
            <a:chOff x="519725" y="1778180"/>
            <a:chExt cx="176400" cy="263091"/>
          </a:xfrm>
        </p:grpSpPr>
        <p:sp>
          <p:nvSpPr>
            <p:cNvPr id="1394" name="Google Shape;1394;p58"/>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8"/>
          <p:cNvGrpSpPr/>
          <p:nvPr/>
        </p:nvGrpSpPr>
        <p:grpSpPr>
          <a:xfrm>
            <a:off x="218275" y="3807724"/>
            <a:ext cx="187200" cy="159600"/>
            <a:chOff x="508825" y="2429151"/>
            <a:chExt cx="187200" cy="159600"/>
          </a:xfrm>
        </p:grpSpPr>
        <p:sp>
          <p:nvSpPr>
            <p:cNvPr id="1397" name="Google Shape;1397;p58"/>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399" name="Google Shape;1399;p58"/>
          <p:cNvGrpSpPr/>
          <p:nvPr/>
        </p:nvGrpSpPr>
        <p:grpSpPr>
          <a:xfrm>
            <a:off x="223675" y="4427100"/>
            <a:ext cx="176400" cy="176400"/>
            <a:chOff x="514225" y="2875375"/>
            <a:chExt cx="176400" cy="176400"/>
          </a:xfrm>
        </p:grpSpPr>
        <p:sp>
          <p:nvSpPr>
            <p:cNvPr id="1400" name="Google Shape;1400;p58"/>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1" name="Google Shape;1401;p58"/>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402" name="Google Shape;1402;p58"/>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403" name="Google Shape;1403;p58">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58"/>
          <p:cNvGrpSpPr/>
          <p:nvPr/>
        </p:nvGrpSpPr>
        <p:grpSpPr>
          <a:xfrm rot="10800000">
            <a:off x="8745326" y="4425438"/>
            <a:ext cx="119400" cy="54900"/>
            <a:chOff x="8645564" y="4373138"/>
            <a:chExt cx="119400" cy="54900"/>
          </a:xfrm>
        </p:grpSpPr>
        <p:cxnSp>
          <p:nvCxnSpPr>
            <p:cNvPr id="1405" name="Google Shape;1405;p58"/>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06" name="Google Shape;1406;p58"/>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07" name="Google Shape;1407;p58">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58"/>
          <p:cNvGrpSpPr/>
          <p:nvPr/>
        </p:nvGrpSpPr>
        <p:grpSpPr>
          <a:xfrm>
            <a:off x="8745348" y="3979338"/>
            <a:ext cx="119400" cy="54900"/>
            <a:chOff x="8745348" y="3979338"/>
            <a:chExt cx="119400" cy="54900"/>
          </a:xfrm>
        </p:grpSpPr>
        <p:cxnSp>
          <p:nvCxnSpPr>
            <p:cNvPr id="1414" name="Google Shape;1414;p58">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15" name="Google Shape;1415;p58">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16" name="Google Shape;1416;p58"/>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p>
            <a:pPr marL="0" indent="0"/>
            <a:r>
              <a:rPr lang="en"/>
              <a:t>Which customers are more valuable to us?</a:t>
            </a:r>
            <a:endParaRPr lang="en-US"/>
          </a:p>
        </p:txBody>
      </p:sp>
      <p:sp>
        <p:nvSpPr>
          <p:cNvPr id="43" name="Google Shape;1455;p59">
            <a:extLst>
              <a:ext uri="{FF2B5EF4-FFF2-40B4-BE49-F238E27FC236}">
                <a16:creationId xmlns:a16="http://schemas.microsoft.com/office/drawing/2014/main" id="{C4BA9479-CFD8-4FD0-860C-A4669D0F103B}"/>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002060"/>
                </a:solidFill>
                <a:latin typeface="+mj-lt"/>
              </a:rPr>
              <a:t>Presenter: Clifford</a:t>
            </a:r>
          </a:p>
        </p:txBody>
      </p:sp>
    </p:spTree>
    <p:extLst>
      <p:ext uri="{BB962C8B-B14F-4D97-AF65-F5344CB8AC3E}">
        <p14:creationId xmlns:p14="http://schemas.microsoft.com/office/powerpoint/2010/main" val="1805820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7" name="Google Shape;1427;p59"/>
          <p:cNvSpPr txBox="1">
            <a:spLocks noGrp="1"/>
          </p:cNvSpPr>
          <p:nvPr>
            <p:ph type="title"/>
          </p:nvPr>
        </p:nvSpPr>
        <p:spPr>
          <a:xfrm>
            <a:off x="540844" y="333106"/>
            <a:ext cx="8496000" cy="572700"/>
          </a:xfrm>
          <a:prstGeom prst="rect">
            <a:avLst/>
          </a:prstGeom>
        </p:spPr>
        <p:txBody>
          <a:bodyPr spcFirstLastPara="1" wrap="square" lIns="91425" tIns="91425" rIns="91425" bIns="91425" anchor="t" anchorCtr="0">
            <a:normAutofit/>
          </a:bodyPr>
          <a:lstStyle/>
          <a:p>
            <a:r>
              <a:rPr lang="en"/>
              <a:t>Linear Regression</a:t>
            </a:r>
            <a:endParaRPr/>
          </a:p>
        </p:txBody>
      </p:sp>
      <p:sp>
        <p:nvSpPr>
          <p:cNvPr id="1428" name="Google Shape;1428;p59"/>
          <p:cNvSpPr/>
          <p:nvPr/>
        </p:nvSpPr>
        <p:spPr>
          <a:xfrm rot="-5400000">
            <a:off x="189900" y="3552725"/>
            <a:ext cx="423000" cy="669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59"/>
          <p:cNvGrpSpPr/>
          <p:nvPr/>
        </p:nvGrpSpPr>
        <p:grpSpPr>
          <a:xfrm>
            <a:off x="192327" y="335373"/>
            <a:ext cx="239095" cy="171413"/>
            <a:chOff x="-1593925" y="-140225"/>
            <a:chExt cx="331800" cy="237875"/>
          </a:xfrm>
        </p:grpSpPr>
        <p:cxnSp>
          <p:nvCxnSpPr>
            <p:cNvPr id="1430" name="Google Shape;1430;p5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1" name="Google Shape;1431;p5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2" name="Google Shape;1432;p5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433" name="Google Shape;1433;p59"/>
          <p:cNvGrpSpPr/>
          <p:nvPr/>
        </p:nvGrpSpPr>
        <p:grpSpPr>
          <a:xfrm>
            <a:off x="192331" y="1823751"/>
            <a:ext cx="239088" cy="182056"/>
            <a:chOff x="359175" y="637250"/>
            <a:chExt cx="255300" cy="194400"/>
          </a:xfrm>
        </p:grpSpPr>
        <p:grpSp>
          <p:nvGrpSpPr>
            <p:cNvPr id="1434" name="Google Shape;1434;p59"/>
            <p:cNvGrpSpPr/>
            <p:nvPr/>
          </p:nvGrpSpPr>
          <p:grpSpPr>
            <a:xfrm>
              <a:off x="359175" y="637250"/>
              <a:ext cx="255300" cy="78000"/>
              <a:chOff x="648300" y="324950"/>
              <a:chExt cx="255300" cy="78000"/>
            </a:xfrm>
          </p:grpSpPr>
          <p:cxnSp>
            <p:nvCxnSpPr>
              <p:cNvPr id="1435" name="Google Shape;1435;p5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436" name="Google Shape;1436;p5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437" name="Google Shape;1437;p5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438" name="Google Shape;1438;p59"/>
          <p:cNvGrpSpPr/>
          <p:nvPr/>
        </p:nvGrpSpPr>
        <p:grpSpPr>
          <a:xfrm>
            <a:off x="223704" y="2465582"/>
            <a:ext cx="176342" cy="159500"/>
            <a:chOff x="518158" y="1088300"/>
            <a:chExt cx="176342" cy="159500"/>
          </a:xfrm>
        </p:grpSpPr>
        <p:cxnSp>
          <p:nvCxnSpPr>
            <p:cNvPr id="1439" name="Google Shape;1439;p5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440" name="Google Shape;1440;p5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441" name="Google Shape;1441;p5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442" name="Google Shape;1442;p59"/>
          <p:cNvGrpSpPr/>
          <p:nvPr/>
        </p:nvGrpSpPr>
        <p:grpSpPr>
          <a:xfrm>
            <a:off x="223675" y="3084858"/>
            <a:ext cx="176400" cy="263091"/>
            <a:chOff x="519725" y="1778180"/>
            <a:chExt cx="176400" cy="263091"/>
          </a:xfrm>
        </p:grpSpPr>
        <p:sp>
          <p:nvSpPr>
            <p:cNvPr id="1443" name="Google Shape;1443;p5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9"/>
          <p:cNvGrpSpPr/>
          <p:nvPr/>
        </p:nvGrpSpPr>
        <p:grpSpPr>
          <a:xfrm>
            <a:off x="218275" y="3807724"/>
            <a:ext cx="187200" cy="159600"/>
            <a:chOff x="508825" y="2429151"/>
            <a:chExt cx="187200" cy="159600"/>
          </a:xfrm>
        </p:grpSpPr>
        <p:sp>
          <p:nvSpPr>
            <p:cNvPr id="1446" name="Google Shape;1446;p5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448" name="Google Shape;1448;p59"/>
          <p:cNvGrpSpPr/>
          <p:nvPr/>
        </p:nvGrpSpPr>
        <p:grpSpPr>
          <a:xfrm>
            <a:off x="223675" y="4427100"/>
            <a:ext cx="176400" cy="176400"/>
            <a:chOff x="514225" y="2875375"/>
            <a:chExt cx="176400" cy="176400"/>
          </a:xfrm>
        </p:grpSpPr>
        <p:sp>
          <p:nvSpPr>
            <p:cNvPr id="1449" name="Google Shape;1449;p5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0" name="Google Shape;1450;p5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451" name="Google Shape;1451;p5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452" name="Google Shape;1452;p59"/>
          <p:cNvSpPr txBox="1">
            <a:spLocks noGrp="1"/>
          </p:cNvSpPr>
          <p:nvPr>
            <p:ph type="title" idx="2"/>
          </p:nvPr>
        </p:nvSpPr>
        <p:spPr>
          <a:xfrm>
            <a:off x="2100939" y="3726507"/>
            <a:ext cx="5361523" cy="627057"/>
          </a:xfrm>
          <a:prstGeom prst="rect">
            <a:avLst/>
          </a:prstGeom>
        </p:spPr>
        <p:txBody>
          <a:bodyPr spcFirstLastPara="1" wrap="square" lIns="91425" tIns="91425" rIns="91425" bIns="91425" anchor="ctr" anchorCtr="0">
            <a:noAutofit/>
          </a:bodyPr>
          <a:lstStyle/>
          <a:p>
            <a:r>
              <a:rPr lang="en" sz="2000"/>
              <a:t>Customer Lifetime Value (CLTV)</a:t>
            </a:r>
            <a:r>
              <a:rPr lang="en" sz="4800"/>
              <a:t>?</a:t>
            </a:r>
            <a:endParaRPr lang="en-US" sz="4800"/>
          </a:p>
        </p:txBody>
      </p:sp>
      <p:sp>
        <p:nvSpPr>
          <p:cNvPr id="1478" name="Google Shape;1478;p59">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59"/>
          <p:cNvGrpSpPr/>
          <p:nvPr/>
        </p:nvGrpSpPr>
        <p:grpSpPr>
          <a:xfrm rot="10800000">
            <a:off x="8745326" y="4425438"/>
            <a:ext cx="119400" cy="54900"/>
            <a:chOff x="8645564" y="4373138"/>
            <a:chExt cx="119400" cy="54900"/>
          </a:xfrm>
        </p:grpSpPr>
        <p:cxnSp>
          <p:nvCxnSpPr>
            <p:cNvPr id="1480" name="Google Shape;1480;p59"/>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81" name="Google Shape;1481;p59"/>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82" name="Google Shape;1482;p59">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59"/>
          <p:cNvGrpSpPr/>
          <p:nvPr/>
        </p:nvGrpSpPr>
        <p:grpSpPr>
          <a:xfrm>
            <a:off x="8745348" y="3979338"/>
            <a:ext cx="119400" cy="54900"/>
            <a:chOff x="8745348" y="3979338"/>
            <a:chExt cx="119400" cy="54900"/>
          </a:xfrm>
        </p:grpSpPr>
        <p:cxnSp>
          <p:nvCxnSpPr>
            <p:cNvPr id="1489" name="Google Shape;1489;p59">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90" name="Google Shape;1490;p59">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06" name="Google Shape;464;p41">
            <a:extLst>
              <a:ext uri="{FF2B5EF4-FFF2-40B4-BE49-F238E27FC236}">
                <a16:creationId xmlns:a16="http://schemas.microsoft.com/office/drawing/2014/main" id="{8466C2D0-2225-313C-EF9D-29FA3CBCA83E}"/>
              </a:ext>
            </a:extLst>
          </p:cNvPr>
          <p:cNvSpPr txBox="1">
            <a:spLocks noGrp="1"/>
          </p:cNvSpPr>
          <p:nvPr/>
        </p:nvSpPr>
        <p:spPr>
          <a:xfrm>
            <a:off x="1638007" y="1824957"/>
            <a:ext cx="6291412" cy="46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4"/>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buSzPts val="990"/>
            </a:pPr>
            <a:r>
              <a:rPr lang="en" sz="2000" err="1"/>
              <a:t>TenureinMonths</a:t>
            </a:r>
            <a:r>
              <a:rPr lang="en" sz="2000"/>
              <a:t> + Married + Gender + ...... + Age</a:t>
            </a:r>
          </a:p>
        </p:txBody>
      </p:sp>
      <p:pic>
        <p:nvPicPr>
          <p:cNvPr id="26" name="Picture 26">
            <a:extLst>
              <a:ext uri="{FF2B5EF4-FFF2-40B4-BE49-F238E27FC236}">
                <a16:creationId xmlns:a16="http://schemas.microsoft.com/office/drawing/2014/main" id="{7AAC2651-9723-7964-899E-580214C0CE04}"/>
              </a:ext>
            </a:extLst>
          </p:cNvPr>
          <p:cNvPicPr>
            <a:picLocks noChangeAspect="1"/>
          </p:cNvPicPr>
          <p:nvPr/>
        </p:nvPicPr>
        <p:blipFill>
          <a:blip r:embed="rId3"/>
          <a:stretch>
            <a:fillRect/>
          </a:stretch>
        </p:blipFill>
        <p:spPr>
          <a:xfrm rot="10800000">
            <a:off x="4229100" y="2528886"/>
            <a:ext cx="1114426" cy="1114426"/>
          </a:xfrm>
          <a:prstGeom prst="rect">
            <a:avLst/>
          </a:prstGeom>
        </p:spPr>
      </p:pic>
      <p:pic>
        <p:nvPicPr>
          <p:cNvPr id="27" name="Picture 27" descr="Icon&#10;&#10;Description automatically generated">
            <a:extLst>
              <a:ext uri="{FF2B5EF4-FFF2-40B4-BE49-F238E27FC236}">
                <a16:creationId xmlns:a16="http://schemas.microsoft.com/office/drawing/2014/main" id="{E8A98E98-803A-CCCB-3A5A-829158391364}"/>
              </a:ext>
            </a:extLst>
          </p:cNvPr>
          <p:cNvPicPr>
            <a:picLocks noChangeAspect="1"/>
          </p:cNvPicPr>
          <p:nvPr/>
        </p:nvPicPr>
        <p:blipFill>
          <a:blip r:embed="rId4"/>
          <a:stretch>
            <a:fillRect/>
          </a:stretch>
        </p:blipFill>
        <p:spPr>
          <a:xfrm>
            <a:off x="2064544" y="3786187"/>
            <a:ext cx="600075" cy="621506"/>
          </a:xfrm>
          <a:prstGeom prst="rect">
            <a:avLst/>
          </a:prstGeom>
        </p:spPr>
      </p:pic>
      <p:pic>
        <p:nvPicPr>
          <p:cNvPr id="28" name="Picture 28" descr="Icon&#10;&#10;Description automatically generated">
            <a:extLst>
              <a:ext uri="{FF2B5EF4-FFF2-40B4-BE49-F238E27FC236}">
                <a16:creationId xmlns:a16="http://schemas.microsoft.com/office/drawing/2014/main" id="{92891B27-45DC-3B6B-09C9-44569CEACC42}"/>
              </a:ext>
            </a:extLst>
          </p:cNvPr>
          <p:cNvPicPr>
            <a:picLocks noChangeAspect="1"/>
          </p:cNvPicPr>
          <p:nvPr/>
        </p:nvPicPr>
        <p:blipFill>
          <a:blip r:embed="rId5"/>
          <a:stretch>
            <a:fillRect/>
          </a:stretch>
        </p:blipFill>
        <p:spPr>
          <a:xfrm>
            <a:off x="2528888" y="1393031"/>
            <a:ext cx="392906" cy="428624"/>
          </a:xfrm>
          <a:prstGeom prst="rect">
            <a:avLst/>
          </a:prstGeom>
        </p:spPr>
      </p:pic>
      <p:pic>
        <p:nvPicPr>
          <p:cNvPr id="29" name="Picture 29" descr="Icon&#10;&#10;Description automatically generated">
            <a:extLst>
              <a:ext uri="{FF2B5EF4-FFF2-40B4-BE49-F238E27FC236}">
                <a16:creationId xmlns:a16="http://schemas.microsoft.com/office/drawing/2014/main" id="{D57BE8BD-8C5E-6ADA-9177-F2DB35D35A72}"/>
              </a:ext>
            </a:extLst>
          </p:cNvPr>
          <p:cNvPicPr>
            <a:picLocks noChangeAspect="1"/>
          </p:cNvPicPr>
          <p:nvPr/>
        </p:nvPicPr>
        <p:blipFill>
          <a:blip r:embed="rId6"/>
          <a:stretch>
            <a:fillRect/>
          </a:stretch>
        </p:blipFill>
        <p:spPr>
          <a:xfrm>
            <a:off x="4179093" y="1285875"/>
            <a:ext cx="514350" cy="514350"/>
          </a:xfrm>
          <a:prstGeom prst="rect">
            <a:avLst/>
          </a:prstGeom>
        </p:spPr>
      </p:pic>
      <p:pic>
        <p:nvPicPr>
          <p:cNvPr id="30" name="Picture 30" descr="Icon&#10;&#10;Description automatically generated">
            <a:extLst>
              <a:ext uri="{FF2B5EF4-FFF2-40B4-BE49-F238E27FC236}">
                <a16:creationId xmlns:a16="http://schemas.microsoft.com/office/drawing/2014/main" id="{A6DA6A68-8592-ADB4-0716-551F19B8130B}"/>
              </a:ext>
            </a:extLst>
          </p:cNvPr>
          <p:cNvPicPr>
            <a:picLocks noChangeAspect="1"/>
          </p:cNvPicPr>
          <p:nvPr/>
        </p:nvPicPr>
        <p:blipFill>
          <a:blip r:embed="rId7"/>
          <a:stretch>
            <a:fillRect/>
          </a:stretch>
        </p:blipFill>
        <p:spPr>
          <a:xfrm>
            <a:off x="6950869" y="1278732"/>
            <a:ext cx="514350" cy="521494"/>
          </a:xfrm>
          <a:prstGeom prst="rect">
            <a:avLst/>
          </a:prstGeom>
        </p:spPr>
      </p:pic>
      <p:pic>
        <p:nvPicPr>
          <p:cNvPr id="31" name="Picture 31" descr="Icon&#10;&#10;Description automatically generated">
            <a:extLst>
              <a:ext uri="{FF2B5EF4-FFF2-40B4-BE49-F238E27FC236}">
                <a16:creationId xmlns:a16="http://schemas.microsoft.com/office/drawing/2014/main" id="{E4A848D3-1924-76BA-EC5E-FBCA1A56E263}"/>
              </a:ext>
            </a:extLst>
          </p:cNvPr>
          <p:cNvPicPr>
            <a:picLocks noChangeAspect="1"/>
          </p:cNvPicPr>
          <p:nvPr/>
        </p:nvPicPr>
        <p:blipFill>
          <a:blip r:embed="rId8"/>
          <a:stretch>
            <a:fillRect/>
          </a:stretch>
        </p:blipFill>
        <p:spPr>
          <a:xfrm>
            <a:off x="5429250" y="1328738"/>
            <a:ext cx="464344" cy="428625"/>
          </a:xfrm>
          <a:prstGeom prst="rect">
            <a:avLst/>
          </a:prstGeom>
        </p:spPr>
      </p:pic>
      <p:pic>
        <p:nvPicPr>
          <p:cNvPr id="3" name="Picture 3" descr="Icon&#10;&#10;Description automatically generated">
            <a:extLst>
              <a:ext uri="{FF2B5EF4-FFF2-40B4-BE49-F238E27FC236}">
                <a16:creationId xmlns:a16="http://schemas.microsoft.com/office/drawing/2014/main" id="{20FCC0B9-0224-A476-95B4-A2A90DFB3691}"/>
              </a:ext>
            </a:extLst>
          </p:cNvPr>
          <p:cNvPicPr>
            <a:picLocks noChangeAspect="1"/>
          </p:cNvPicPr>
          <p:nvPr/>
        </p:nvPicPr>
        <p:blipFill>
          <a:blip r:embed="rId9"/>
          <a:stretch>
            <a:fillRect/>
          </a:stretch>
        </p:blipFill>
        <p:spPr>
          <a:xfrm>
            <a:off x="6207919" y="1328739"/>
            <a:ext cx="521494" cy="507208"/>
          </a:xfrm>
          <a:prstGeom prst="rect">
            <a:avLst/>
          </a:prstGeom>
        </p:spPr>
      </p:pic>
      <p:sp>
        <p:nvSpPr>
          <p:cNvPr id="50" name="Google Shape;1455;p59">
            <a:extLst>
              <a:ext uri="{FF2B5EF4-FFF2-40B4-BE49-F238E27FC236}">
                <a16:creationId xmlns:a16="http://schemas.microsoft.com/office/drawing/2014/main" id="{965EF44C-5273-4849-8626-25482889CC4B}"/>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Clifford</a:t>
            </a:r>
          </a:p>
        </p:txBody>
      </p:sp>
    </p:spTree>
    <p:extLst>
      <p:ext uri="{BB962C8B-B14F-4D97-AF65-F5344CB8AC3E}">
        <p14:creationId xmlns:p14="http://schemas.microsoft.com/office/powerpoint/2010/main" val="854962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73" name="Google Shape;470;p41">
            <a:extLst>
              <a:ext uri="{FF2B5EF4-FFF2-40B4-BE49-F238E27FC236}">
                <a16:creationId xmlns:a16="http://schemas.microsoft.com/office/drawing/2014/main" id="{69CEBDCC-5E4A-4B14-84B3-6EB056111D44}"/>
              </a:ext>
            </a:extLst>
          </p:cNvPr>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18;p56">
            <a:extLst>
              <a:ext uri="{FF2B5EF4-FFF2-40B4-BE49-F238E27FC236}">
                <a16:creationId xmlns:a16="http://schemas.microsoft.com/office/drawing/2014/main" id="{8A8D658D-F771-4E40-830B-3645AAF7659D}"/>
              </a:ext>
            </a:extLst>
          </p:cNvPr>
          <p:cNvSpPr/>
          <p:nvPr/>
        </p:nvSpPr>
        <p:spPr>
          <a:xfrm>
            <a:off x="5823937" y="2633603"/>
            <a:ext cx="2444720" cy="611746"/>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7" name="Google Shape;1317;p56">
            <a:extLst>
              <a:ext uri="{FF2B5EF4-FFF2-40B4-BE49-F238E27FC236}">
                <a16:creationId xmlns:a16="http://schemas.microsoft.com/office/drawing/2014/main" id="{20049725-71AF-4F6D-A36E-8C904FFC5471}"/>
              </a:ext>
            </a:extLst>
          </p:cNvPr>
          <p:cNvSpPr/>
          <p:nvPr/>
        </p:nvSpPr>
        <p:spPr>
          <a:xfrm>
            <a:off x="3389162" y="2629597"/>
            <a:ext cx="2288724" cy="619732"/>
          </a:xfrm>
          <a:prstGeom prst="roundRect">
            <a:avLst>
              <a:gd name="adj" fmla="val 16667"/>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16;p56">
            <a:extLst>
              <a:ext uri="{FF2B5EF4-FFF2-40B4-BE49-F238E27FC236}">
                <a16:creationId xmlns:a16="http://schemas.microsoft.com/office/drawing/2014/main" id="{FAE26D43-582D-4616-BB8E-E67EE4235648}"/>
              </a:ext>
            </a:extLst>
          </p:cNvPr>
          <p:cNvSpPr/>
          <p:nvPr/>
        </p:nvSpPr>
        <p:spPr>
          <a:xfrm>
            <a:off x="957557" y="2622494"/>
            <a:ext cx="2284951" cy="600148"/>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1600">
              <a:latin typeface="Advent Pro" panose="020B0604020202020204" charset="0"/>
            </a:endParaRPr>
          </a:p>
        </p:txBody>
      </p:sp>
      <p:grpSp>
        <p:nvGrpSpPr>
          <p:cNvPr id="645" name="Google Shape;645;p45"/>
          <p:cNvGrpSpPr/>
          <p:nvPr/>
        </p:nvGrpSpPr>
        <p:grpSpPr>
          <a:xfrm>
            <a:off x="192327" y="335373"/>
            <a:ext cx="239095" cy="171413"/>
            <a:chOff x="-1593925" y="-140225"/>
            <a:chExt cx="331800" cy="237875"/>
          </a:xfrm>
        </p:grpSpPr>
        <p:cxnSp>
          <p:nvCxnSpPr>
            <p:cNvPr id="646" name="Google Shape;646;p4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7" name="Google Shape;647;p4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8" name="Google Shape;648;p4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649" name="Google Shape;649;p45"/>
          <p:cNvGrpSpPr/>
          <p:nvPr/>
        </p:nvGrpSpPr>
        <p:grpSpPr>
          <a:xfrm>
            <a:off x="192331" y="1823751"/>
            <a:ext cx="239088" cy="182056"/>
            <a:chOff x="359175" y="637250"/>
            <a:chExt cx="255300" cy="194400"/>
          </a:xfrm>
        </p:grpSpPr>
        <p:grpSp>
          <p:nvGrpSpPr>
            <p:cNvPr id="650" name="Google Shape;650;p45"/>
            <p:cNvGrpSpPr/>
            <p:nvPr/>
          </p:nvGrpSpPr>
          <p:grpSpPr>
            <a:xfrm>
              <a:off x="359175" y="637250"/>
              <a:ext cx="255300" cy="78000"/>
              <a:chOff x="648300" y="324950"/>
              <a:chExt cx="255300" cy="78000"/>
            </a:xfrm>
          </p:grpSpPr>
          <p:cxnSp>
            <p:nvCxnSpPr>
              <p:cNvPr id="651" name="Google Shape;651;p4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52" name="Google Shape;652;p4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53" name="Google Shape;653;p4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54" name="Google Shape;654;p45"/>
          <p:cNvGrpSpPr/>
          <p:nvPr/>
        </p:nvGrpSpPr>
        <p:grpSpPr>
          <a:xfrm>
            <a:off x="223704" y="2465582"/>
            <a:ext cx="176342" cy="159500"/>
            <a:chOff x="518158" y="1088300"/>
            <a:chExt cx="176342" cy="159500"/>
          </a:xfrm>
        </p:grpSpPr>
        <p:cxnSp>
          <p:nvCxnSpPr>
            <p:cNvPr id="655" name="Google Shape;655;p4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56" name="Google Shape;656;p4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57" name="Google Shape;657;p4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58" name="Google Shape;658;p45"/>
          <p:cNvGrpSpPr/>
          <p:nvPr/>
        </p:nvGrpSpPr>
        <p:grpSpPr>
          <a:xfrm>
            <a:off x="223675" y="3084858"/>
            <a:ext cx="176400" cy="263091"/>
            <a:chOff x="519725" y="1778180"/>
            <a:chExt cx="176400" cy="263091"/>
          </a:xfrm>
        </p:grpSpPr>
        <p:sp>
          <p:nvSpPr>
            <p:cNvPr id="659" name="Google Shape;659;p4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5"/>
          <p:cNvGrpSpPr/>
          <p:nvPr/>
        </p:nvGrpSpPr>
        <p:grpSpPr>
          <a:xfrm>
            <a:off x="218275" y="3807724"/>
            <a:ext cx="187200" cy="159600"/>
            <a:chOff x="508825" y="2429151"/>
            <a:chExt cx="187200" cy="159600"/>
          </a:xfrm>
        </p:grpSpPr>
        <p:sp>
          <p:nvSpPr>
            <p:cNvPr id="662" name="Google Shape;662;p4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64" name="Google Shape;664;p45"/>
          <p:cNvGrpSpPr/>
          <p:nvPr/>
        </p:nvGrpSpPr>
        <p:grpSpPr>
          <a:xfrm>
            <a:off x="223675" y="4427100"/>
            <a:ext cx="176400" cy="176400"/>
            <a:chOff x="514225" y="2875375"/>
            <a:chExt cx="176400" cy="176400"/>
          </a:xfrm>
        </p:grpSpPr>
        <p:sp>
          <p:nvSpPr>
            <p:cNvPr id="665" name="Google Shape;665;p4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7" name="Google Shape;667;p4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71" name="Google Shape;671;p45"/>
          <p:cNvSpPr txBox="1">
            <a:spLocks noGrp="1"/>
          </p:cNvSpPr>
          <p:nvPr>
            <p:ph type="title"/>
          </p:nvPr>
        </p:nvSpPr>
        <p:spPr>
          <a:xfrm>
            <a:off x="2798297" y="373356"/>
            <a:ext cx="3745626"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Business Opportunity</a:t>
            </a:r>
            <a:endParaRPr/>
          </a:p>
        </p:txBody>
      </p:sp>
      <p:sp>
        <p:nvSpPr>
          <p:cNvPr id="672" name="Google Shape;672;p45">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5"/>
          <p:cNvGrpSpPr/>
          <p:nvPr/>
        </p:nvGrpSpPr>
        <p:grpSpPr>
          <a:xfrm rot="10800000">
            <a:off x="8745326" y="4425438"/>
            <a:ext cx="119400" cy="54900"/>
            <a:chOff x="8645564" y="4373138"/>
            <a:chExt cx="119400" cy="54900"/>
          </a:xfrm>
        </p:grpSpPr>
        <p:cxnSp>
          <p:nvCxnSpPr>
            <p:cNvPr id="674" name="Google Shape;674;p4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75" name="Google Shape;675;p4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6" name="Google Shape;676;p4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5"/>
          <p:cNvGrpSpPr/>
          <p:nvPr/>
        </p:nvGrpSpPr>
        <p:grpSpPr>
          <a:xfrm>
            <a:off x="8745348" y="3979338"/>
            <a:ext cx="119400" cy="54900"/>
            <a:chOff x="8745348" y="3979338"/>
            <a:chExt cx="119400" cy="54900"/>
          </a:xfrm>
        </p:grpSpPr>
        <p:cxnSp>
          <p:nvCxnSpPr>
            <p:cNvPr id="683" name="Google Shape;683;p4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84" name="Google Shape;684;p4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4" name="Google Shape;1010;p52">
            <a:extLst>
              <a:ext uri="{FF2B5EF4-FFF2-40B4-BE49-F238E27FC236}">
                <a16:creationId xmlns:a16="http://schemas.microsoft.com/office/drawing/2014/main" id="{4BF77D92-6159-48B0-B3F3-F4C2162ECCC8}"/>
              </a:ext>
            </a:extLst>
          </p:cNvPr>
          <p:cNvSpPr txBox="1">
            <a:spLocks/>
          </p:cNvSpPr>
          <p:nvPr/>
        </p:nvSpPr>
        <p:spPr>
          <a:xfrm>
            <a:off x="3386123" y="2599067"/>
            <a:ext cx="2227079" cy="7202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dk1"/>
                </a:solidFill>
                <a:latin typeface="Advent Pro" panose="020B0604020202020204" charset="0"/>
                <a:ea typeface="Open Sans" panose="020B0606030504020204" pitchFamily="34" charset="0"/>
                <a:cs typeface="Open Sans" panose="020B0606030504020204" pitchFamily="34" charset="0"/>
              </a:rPr>
              <a:t>Predict Variables that are highly linked to Churn Score</a:t>
            </a:r>
            <a:endParaRPr lang="en-ID" b="1" dirty="0">
              <a:solidFill>
                <a:schemeClr val="dk1"/>
              </a:solidFill>
              <a:latin typeface="Advent Pro" panose="020B0604020202020204" charset="0"/>
              <a:ea typeface="Open Sans" panose="020B0606030504020204" pitchFamily="34" charset="0"/>
              <a:cs typeface="Open Sans" panose="020B0606030504020204" pitchFamily="34" charset="0"/>
            </a:endParaRPr>
          </a:p>
        </p:txBody>
      </p:sp>
      <p:sp>
        <p:nvSpPr>
          <p:cNvPr id="65" name="Google Shape;1011;p52">
            <a:extLst>
              <a:ext uri="{FF2B5EF4-FFF2-40B4-BE49-F238E27FC236}">
                <a16:creationId xmlns:a16="http://schemas.microsoft.com/office/drawing/2014/main" id="{0368E00D-64F2-4236-9ED3-B654D334EA89}"/>
              </a:ext>
            </a:extLst>
          </p:cNvPr>
          <p:cNvSpPr txBox="1">
            <a:spLocks/>
          </p:cNvSpPr>
          <p:nvPr/>
        </p:nvSpPr>
        <p:spPr>
          <a:xfrm>
            <a:off x="923505" y="2391198"/>
            <a:ext cx="2350987" cy="10965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0" dirty="0">
                <a:solidFill>
                  <a:schemeClr val="tx1"/>
                </a:solidFill>
                <a:effectLst/>
                <a:latin typeface="Advent Pro" panose="020B0604020202020204" charset="0"/>
                <a:ea typeface="Open Sans" panose="020B0606030504020204" pitchFamily="34" charset="0"/>
                <a:cs typeface="Open Sans" panose="020B0606030504020204" pitchFamily="34" charset="0"/>
              </a:rPr>
              <a:t>Identify services that can improve Churn Outcome</a:t>
            </a:r>
            <a:endParaRPr lang="en-ID" dirty="0">
              <a:solidFill>
                <a:schemeClr val="tx1"/>
              </a:solidFill>
              <a:latin typeface="Advent Pro" panose="020B0604020202020204" charset="0"/>
              <a:ea typeface="Open Sans" panose="020B0606030504020204" pitchFamily="34" charset="0"/>
              <a:cs typeface="Open Sans" panose="020B0606030504020204" pitchFamily="34" charset="0"/>
            </a:endParaRPr>
          </a:p>
        </p:txBody>
      </p:sp>
      <p:sp>
        <p:nvSpPr>
          <p:cNvPr id="69" name="Google Shape;1015;p52">
            <a:extLst>
              <a:ext uri="{FF2B5EF4-FFF2-40B4-BE49-F238E27FC236}">
                <a16:creationId xmlns:a16="http://schemas.microsoft.com/office/drawing/2014/main" id="{C9125285-72D7-4B74-BF3A-8B01BD409632}"/>
              </a:ext>
            </a:extLst>
          </p:cNvPr>
          <p:cNvSpPr txBox="1">
            <a:spLocks/>
          </p:cNvSpPr>
          <p:nvPr/>
        </p:nvSpPr>
        <p:spPr>
          <a:xfrm>
            <a:off x="5788868" y="2574729"/>
            <a:ext cx="2479789" cy="720224"/>
          </a:xfrm>
          <a:prstGeom prst="rect">
            <a:avLst/>
          </a:prstGeom>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dk1"/>
                </a:solidFill>
                <a:latin typeface="Advent Pro" panose="020B0604020202020204" charset="0"/>
                <a:ea typeface="Open Sans" panose="020B0606030504020204" pitchFamily="34" charset="0"/>
                <a:cs typeface="Open Sans" panose="020B0606030504020204" pitchFamily="34" charset="0"/>
              </a:rPr>
              <a:t>Increasing CLTV through improving factors for customer acquisition and retention</a:t>
            </a:r>
            <a:endParaRPr lang="en-ID" b="1" dirty="0">
              <a:solidFill>
                <a:schemeClr val="dk1"/>
              </a:solidFill>
              <a:latin typeface="Advent Pro" panose="020B0604020202020204" charset="0"/>
              <a:ea typeface="Open Sans" panose="020B0606030504020204" pitchFamily="34" charset="0"/>
              <a:cs typeface="Open Sans" panose="020B0606030504020204" pitchFamily="34" charset="0"/>
            </a:endParaRPr>
          </a:p>
        </p:txBody>
      </p:sp>
      <p:sp>
        <p:nvSpPr>
          <p:cNvPr id="60" name="Google Shape;984;p52">
            <a:extLst>
              <a:ext uri="{FF2B5EF4-FFF2-40B4-BE49-F238E27FC236}">
                <a16:creationId xmlns:a16="http://schemas.microsoft.com/office/drawing/2014/main" id="{2E23D4B6-C1E1-4D30-99E2-EB02BE86994A}"/>
              </a:ext>
            </a:extLst>
          </p:cNvPr>
          <p:cNvSpPr/>
          <p:nvPr/>
        </p:nvSpPr>
        <p:spPr>
          <a:xfrm>
            <a:off x="948497" y="973370"/>
            <a:ext cx="1457819" cy="757537"/>
          </a:xfrm>
          <a:prstGeom prst="roundRect">
            <a:avLst>
              <a:gd name="adj" fmla="val 8397"/>
            </a:avLst>
          </a:pr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panose="020B0606030504020204" pitchFamily="34" charset="0"/>
                <a:ea typeface="Open Sans" panose="020B0606030504020204" pitchFamily="34" charset="0"/>
                <a:cs typeface="Open Sans" panose="020B0606030504020204" pitchFamily="34" charset="0"/>
              </a:rPr>
              <a:t>Business Opportunity</a:t>
            </a:r>
          </a:p>
        </p:txBody>
      </p:sp>
      <p:sp>
        <p:nvSpPr>
          <p:cNvPr id="68" name="Google Shape;984;p52">
            <a:extLst>
              <a:ext uri="{FF2B5EF4-FFF2-40B4-BE49-F238E27FC236}">
                <a16:creationId xmlns:a16="http://schemas.microsoft.com/office/drawing/2014/main" id="{6C2908A7-496E-4B8A-8BB2-34A56FF1E324}"/>
              </a:ext>
            </a:extLst>
          </p:cNvPr>
          <p:cNvSpPr/>
          <p:nvPr/>
        </p:nvSpPr>
        <p:spPr>
          <a:xfrm>
            <a:off x="2261937" y="975493"/>
            <a:ext cx="5933566" cy="755414"/>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r>
              <a:rPr lang="en-US" sz="1600" dirty="0">
                <a:latin typeface="Advent Pro" panose="020B0604020202020204" charset="0"/>
                <a:ea typeface="Open Sans" panose="020B0606030504020204" pitchFamily="34" charset="0"/>
                <a:cs typeface="Open Sans" panose="020B0606030504020204" pitchFamily="34" charset="0"/>
              </a:rPr>
              <a:t>Average annual Churn rate in the telecommunications industry is 21%, leverage on Machine Learning to reduce Churn and improve CLTV</a:t>
            </a:r>
          </a:p>
        </p:txBody>
      </p:sp>
      <p:sp>
        <p:nvSpPr>
          <p:cNvPr id="55" name="Google Shape;671;p45">
            <a:extLst>
              <a:ext uri="{FF2B5EF4-FFF2-40B4-BE49-F238E27FC236}">
                <a16:creationId xmlns:a16="http://schemas.microsoft.com/office/drawing/2014/main" id="{1E175B5E-F463-4955-91B7-AB6754156679}"/>
              </a:ext>
            </a:extLst>
          </p:cNvPr>
          <p:cNvSpPr txBox="1">
            <a:spLocks/>
          </p:cNvSpPr>
          <p:nvPr/>
        </p:nvSpPr>
        <p:spPr>
          <a:xfrm>
            <a:off x="3242508" y="1911016"/>
            <a:ext cx="3404208" cy="5727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l"/>
            <a:r>
              <a:rPr lang="en-SG">
                <a:latin typeface="Advent Pro" panose="020B0604020202020204" charset="0"/>
              </a:rPr>
              <a:t>Our Objectives</a:t>
            </a:r>
          </a:p>
        </p:txBody>
      </p:sp>
      <p:pic>
        <p:nvPicPr>
          <p:cNvPr id="1026" name="Picture 2" descr="Planning Center Services: Worship Planning Software">
            <a:extLst>
              <a:ext uri="{FF2B5EF4-FFF2-40B4-BE49-F238E27FC236}">
                <a16:creationId xmlns:a16="http://schemas.microsoft.com/office/drawing/2014/main" id="{BC94FCA5-CFD1-4448-B46A-60164B85C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397" y="3323518"/>
            <a:ext cx="1632857" cy="12887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 Science Life Cycle for Customer Churn | by Islam Hasabo | Medium">
            <a:extLst>
              <a:ext uri="{FF2B5EF4-FFF2-40B4-BE49-F238E27FC236}">
                <a16:creationId xmlns:a16="http://schemas.microsoft.com/office/drawing/2014/main" id="{CB2C3E5E-570B-4A51-AC92-E755FD326A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7384" y="3434642"/>
            <a:ext cx="2098221" cy="11871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Calculate Customer Lifetime Value - Seedrs Academy">
            <a:extLst>
              <a:ext uri="{FF2B5EF4-FFF2-40B4-BE49-F238E27FC236}">
                <a16:creationId xmlns:a16="http://schemas.microsoft.com/office/drawing/2014/main" id="{5F890595-1EF1-4EDD-AE24-B5714F21BE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6814" y="3472472"/>
            <a:ext cx="1770209" cy="1184037"/>
          </a:xfrm>
          <a:prstGeom prst="rect">
            <a:avLst/>
          </a:prstGeom>
          <a:noFill/>
          <a:extLst>
            <a:ext uri="{909E8E84-426E-40DD-AFC4-6F175D3DCCD1}">
              <a14:hiddenFill xmlns:a14="http://schemas.microsoft.com/office/drawing/2010/main">
                <a:solidFill>
                  <a:srgbClr val="FFFFFF"/>
                </a:solidFill>
              </a14:hiddenFill>
            </a:ext>
          </a:extLst>
        </p:spPr>
      </p:pic>
      <p:sp>
        <p:nvSpPr>
          <p:cNvPr id="76" name="Google Shape;1455;p59">
            <a:extLst>
              <a:ext uri="{FF2B5EF4-FFF2-40B4-BE49-F238E27FC236}">
                <a16:creationId xmlns:a16="http://schemas.microsoft.com/office/drawing/2014/main" id="{1AEB2DE1-1A50-445A-A3A7-5F0648CF773C}"/>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Qing Rui</a:t>
            </a:r>
          </a:p>
        </p:txBody>
      </p:sp>
    </p:spTree>
    <p:extLst>
      <p:ext uri="{BB962C8B-B14F-4D97-AF65-F5344CB8AC3E}">
        <p14:creationId xmlns:p14="http://schemas.microsoft.com/office/powerpoint/2010/main" val="3512851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7" name="Google Shape;1427;p59"/>
          <p:cNvSpPr txBox="1">
            <a:spLocks noGrp="1"/>
          </p:cNvSpPr>
          <p:nvPr>
            <p:ph type="title"/>
          </p:nvPr>
        </p:nvSpPr>
        <p:spPr>
          <a:xfrm>
            <a:off x="326531" y="268812"/>
            <a:ext cx="8496000" cy="572700"/>
          </a:xfrm>
          <a:prstGeom prst="rect">
            <a:avLst/>
          </a:prstGeom>
        </p:spPr>
        <p:txBody>
          <a:bodyPr spcFirstLastPara="1" wrap="square" lIns="91425" tIns="91425" rIns="91425" bIns="91425" anchor="t" anchorCtr="0">
            <a:normAutofit/>
          </a:bodyPr>
          <a:lstStyle/>
          <a:p>
            <a:r>
              <a:rPr lang="en"/>
              <a:t>Feature Importance Analysis</a:t>
            </a:r>
            <a:endParaRPr/>
          </a:p>
        </p:txBody>
      </p:sp>
      <p:sp>
        <p:nvSpPr>
          <p:cNvPr id="1428" name="Google Shape;1428;p59"/>
          <p:cNvSpPr/>
          <p:nvPr/>
        </p:nvSpPr>
        <p:spPr>
          <a:xfrm rot="-5400000">
            <a:off x="189900" y="3552725"/>
            <a:ext cx="423000" cy="669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59"/>
          <p:cNvGrpSpPr/>
          <p:nvPr/>
        </p:nvGrpSpPr>
        <p:grpSpPr>
          <a:xfrm>
            <a:off x="192327" y="335373"/>
            <a:ext cx="239095" cy="171413"/>
            <a:chOff x="-1593925" y="-140225"/>
            <a:chExt cx="331800" cy="237875"/>
          </a:xfrm>
        </p:grpSpPr>
        <p:cxnSp>
          <p:nvCxnSpPr>
            <p:cNvPr id="1430" name="Google Shape;1430;p5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1" name="Google Shape;1431;p5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2" name="Google Shape;1432;p5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433" name="Google Shape;1433;p59"/>
          <p:cNvGrpSpPr/>
          <p:nvPr/>
        </p:nvGrpSpPr>
        <p:grpSpPr>
          <a:xfrm>
            <a:off x="192331" y="1823751"/>
            <a:ext cx="239088" cy="182056"/>
            <a:chOff x="359175" y="637250"/>
            <a:chExt cx="255300" cy="194400"/>
          </a:xfrm>
        </p:grpSpPr>
        <p:grpSp>
          <p:nvGrpSpPr>
            <p:cNvPr id="1434" name="Google Shape;1434;p59"/>
            <p:cNvGrpSpPr/>
            <p:nvPr/>
          </p:nvGrpSpPr>
          <p:grpSpPr>
            <a:xfrm>
              <a:off x="359175" y="637250"/>
              <a:ext cx="255300" cy="78000"/>
              <a:chOff x="648300" y="324950"/>
              <a:chExt cx="255300" cy="78000"/>
            </a:xfrm>
          </p:grpSpPr>
          <p:cxnSp>
            <p:nvCxnSpPr>
              <p:cNvPr id="1435" name="Google Shape;1435;p5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436" name="Google Shape;1436;p5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437" name="Google Shape;1437;p5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438" name="Google Shape;1438;p59"/>
          <p:cNvGrpSpPr/>
          <p:nvPr/>
        </p:nvGrpSpPr>
        <p:grpSpPr>
          <a:xfrm>
            <a:off x="223704" y="2465582"/>
            <a:ext cx="176342" cy="159500"/>
            <a:chOff x="518158" y="1088300"/>
            <a:chExt cx="176342" cy="159500"/>
          </a:xfrm>
        </p:grpSpPr>
        <p:cxnSp>
          <p:nvCxnSpPr>
            <p:cNvPr id="1439" name="Google Shape;1439;p5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440" name="Google Shape;1440;p5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441" name="Google Shape;1441;p5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442" name="Google Shape;1442;p59"/>
          <p:cNvGrpSpPr/>
          <p:nvPr/>
        </p:nvGrpSpPr>
        <p:grpSpPr>
          <a:xfrm>
            <a:off x="223675" y="3084858"/>
            <a:ext cx="176400" cy="263091"/>
            <a:chOff x="519725" y="1778180"/>
            <a:chExt cx="176400" cy="263091"/>
          </a:xfrm>
        </p:grpSpPr>
        <p:sp>
          <p:nvSpPr>
            <p:cNvPr id="1443" name="Google Shape;1443;p5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9"/>
          <p:cNvGrpSpPr/>
          <p:nvPr/>
        </p:nvGrpSpPr>
        <p:grpSpPr>
          <a:xfrm>
            <a:off x="218275" y="3807724"/>
            <a:ext cx="187200" cy="159600"/>
            <a:chOff x="508825" y="2429151"/>
            <a:chExt cx="187200" cy="159600"/>
          </a:xfrm>
        </p:grpSpPr>
        <p:sp>
          <p:nvSpPr>
            <p:cNvPr id="1446" name="Google Shape;1446;p5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448" name="Google Shape;1448;p59"/>
          <p:cNvGrpSpPr/>
          <p:nvPr/>
        </p:nvGrpSpPr>
        <p:grpSpPr>
          <a:xfrm>
            <a:off x="223675" y="4427100"/>
            <a:ext cx="176400" cy="176400"/>
            <a:chOff x="514225" y="2875375"/>
            <a:chExt cx="176400" cy="176400"/>
          </a:xfrm>
        </p:grpSpPr>
        <p:sp>
          <p:nvSpPr>
            <p:cNvPr id="1449" name="Google Shape;1449;p5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0" name="Google Shape;1450;p5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451" name="Google Shape;1451;p5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478" name="Google Shape;1478;p59">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59"/>
          <p:cNvGrpSpPr/>
          <p:nvPr/>
        </p:nvGrpSpPr>
        <p:grpSpPr>
          <a:xfrm rot="10800000">
            <a:off x="8745326" y="4425438"/>
            <a:ext cx="119400" cy="54900"/>
            <a:chOff x="8645564" y="4373138"/>
            <a:chExt cx="119400" cy="54900"/>
          </a:xfrm>
        </p:grpSpPr>
        <p:cxnSp>
          <p:nvCxnSpPr>
            <p:cNvPr id="1480" name="Google Shape;1480;p59"/>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81" name="Google Shape;1481;p59"/>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82" name="Google Shape;1482;p59">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59"/>
          <p:cNvGrpSpPr/>
          <p:nvPr/>
        </p:nvGrpSpPr>
        <p:grpSpPr>
          <a:xfrm>
            <a:off x="8745348" y="3979338"/>
            <a:ext cx="119400" cy="54900"/>
            <a:chOff x="8745348" y="3979338"/>
            <a:chExt cx="119400" cy="54900"/>
          </a:xfrm>
        </p:grpSpPr>
        <p:cxnSp>
          <p:nvCxnSpPr>
            <p:cNvPr id="1489" name="Google Shape;1489;p59">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90" name="Google Shape;1490;p59">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pic>
        <p:nvPicPr>
          <p:cNvPr id="5" name="Picture 5" descr="Chart, bar chart&#10;&#10;Description automatically generated">
            <a:extLst>
              <a:ext uri="{FF2B5EF4-FFF2-40B4-BE49-F238E27FC236}">
                <a16:creationId xmlns:a16="http://schemas.microsoft.com/office/drawing/2014/main" id="{ADA61243-B469-C63D-C82A-758FC439BFE0}"/>
              </a:ext>
            </a:extLst>
          </p:cNvPr>
          <p:cNvPicPr>
            <a:picLocks noChangeAspect="1"/>
          </p:cNvPicPr>
          <p:nvPr/>
        </p:nvPicPr>
        <p:blipFill>
          <a:blip r:embed="rId3"/>
          <a:stretch>
            <a:fillRect/>
          </a:stretch>
        </p:blipFill>
        <p:spPr>
          <a:xfrm>
            <a:off x="1250688" y="904473"/>
            <a:ext cx="7058464" cy="3922147"/>
          </a:xfrm>
          <a:prstGeom prst="rect">
            <a:avLst/>
          </a:prstGeom>
        </p:spPr>
      </p:pic>
      <p:sp>
        <p:nvSpPr>
          <p:cNvPr id="42" name="Google Shape;1455;p59">
            <a:extLst>
              <a:ext uri="{FF2B5EF4-FFF2-40B4-BE49-F238E27FC236}">
                <a16:creationId xmlns:a16="http://schemas.microsoft.com/office/drawing/2014/main" id="{A78AD89A-A654-4F0B-8687-9F28FDB9AAB7}"/>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Clifford</a:t>
            </a:r>
          </a:p>
        </p:txBody>
      </p:sp>
    </p:spTree>
    <p:extLst>
      <p:ext uri="{BB962C8B-B14F-4D97-AF65-F5344CB8AC3E}">
        <p14:creationId xmlns:p14="http://schemas.microsoft.com/office/powerpoint/2010/main" val="2951862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8" name="Google Shape;1428;p59"/>
          <p:cNvSpPr/>
          <p:nvPr/>
        </p:nvSpPr>
        <p:spPr>
          <a:xfrm rot="-5400000">
            <a:off x="189900" y="3552725"/>
            <a:ext cx="423000" cy="669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59"/>
          <p:cNvGrpSpPr/>
          <p:nvPr/>
        </p:nvGrpSpPr>
        <p:grpSpPr>
          <a:xfrm>
            <a:off x="192327" y="335373"/>
            <a:ext cx="239095" cy="171413"/>
            <a:chOff x="-1593925" y="-140225"/>
            <a:chExt cx="331800" cy="237875"/>
          </a:xfrm>
        </p:grpSpPr>
        <p:cxnSp>
          <p:nvCxnSpPr>
            <p:cNvPr id="1430" name="Google Shape;1430;p5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1" name="Google Shape;1431;p5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2" name="Google Shape;1432;p5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433" name="Google Shape;1433;p59"/>
          <p:cNvGrpSpPr/>
          <p:nvPr/>
        </p:nvGrpSpPr>
        <p:grpSpPr>
          <a:xfrm>
            <a:off x="192331" y="1823751"/>
            <a:ext cx="239088" cy="182056"/>
            <a:chOff x="359175" y="637250"/>
            <a:chExt cx="255300" cy="194400"/>
          </a:xfrm>
        </p:grpSpPr>
        <p:grpSp>
          <p:nvGrpSpPr>
            <p:cNvPr id="1434" name="Google Shape;1434;p59"/>
            <p:cNvGrpSpPr/>
            <p:nvPr/>
          </p:nvGrpSpPr>
          <p:grpSpPr>
            <a:xfrm>
              <a:off x="359175" y="637250"/>
              <a:ext cx="255300" cy="78000"/>
              <a:chOff x="648300" y="324950"/>
              <a:chExt cx="255300" cy="78000"/>
            </a:xfrm>
          </p:grpSpPr>
          <p:cxnSp>
            <p:nvCxnSpPr>
              <p:cNvPr id="1435" name="Google Shape;1435;p5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436" name="Google Shape;1436;p5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437" name="Google Shape;1437;p5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438" name="Google Shape;1438;p59"/>
          <p:cNvGrpSpPr/>
          <p:nvPr/>
        </p:nvGrpSpPr>
        <p:grpSpPr>
          <a:xfrm>
            <a:off x="223704" y="2465582"/>
            <a:ext cx="176342" cy="159500"/>
            <a:chOff x="518158" y="1088300"/>
            <a:chExt cx="176342" cy="159500"/>
          </a:xfrm>
        </p:grpSpPr>
        <p:cxnSp>
          <p:nvCxnSpPr>
            <p:cNvPr id="1439" name="Google Shape;1439;p5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440" name="Google Shape;1440;p5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441" name="Google Shape;1441;p5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442" name="Google Shape;1442;p59"/>
          <p:cNvGrpSpPr/>
          <p:nvPr/>
        </p:nvGrpSpPr>
        <p:grpSpPr>
          <a:xfrm>
            <a:off x="223675" y="3084858"/>
            <a:ext cx="176400" cy="263091"/>
            <a:chOff x="519725" y="1778180"/>
            <a:chExt cx="176400" cy="263091"/>
          </a:xfrm>
        </p:grpSpPr>
        <p:sp>
          <p:nvSpPr>
            <p:cNvPr id="1443" name="Google Shape;1443;p5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9"/>
          <p:cNvGrpSpPr/>
          <p:nvPr/>
        </p:nvGrpSpPr>
        <p:grpSpPr>
          <a:xfrm>
            <a:off x="218275" y="3807724"/>
            <a:ext cx="187200" cy="159600"/>
            <a:chOff x="508825" y="2429151"/>
            <a:chExt cx="187200" cy="159600"/>
          </a:xfrm>
        </p:grpSpPr>
        <p:sp>
          <p:nvSpPr>
            <p:cNvPr id="1446" name="Google Shape;1446;p5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448" name="Google Shape;1448;p59"/>
          <p:cNvGrpSpPr/>
          <p:nvPr/>
        </p:nvGrpSpPr>
        <p:grpSpPr>
          <a:xfrm>
            <a:off x="223675" y="4427100"/>
            <a:ext cx="176400" cy="176400"/>
            <a:chOff x="514225" y="2875375"/>
            <a:chExt cx="176400" cy="176400"/>
          </a:xfrm>
        </p:grpSpPr>
        <p:sp>
          <p:nvSpPr>
            <p:cNvPr id="1449" name="Google Shape;1449;p5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0" name="Google Shape;1450;p5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451" name="Google Shape;1451;p5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478" name="Google Shape;1478;p59">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59"/>
          <p:cNvGrpSpPr/>
          <p:nvPr/>
        </p:nvGrpSpPr>
        <p:grpSpPr>
          <a:xfrm rot="10800000">
            <a:off x="8745326" y="4425438"/>
            <a:ext cx="119400" cy="54900"/>
            <a:chOff x="8645564" y="4373138"/>
            <a:chExt cx="119400" cy="54900"/>
          </a:xfrm>
        </p:grpSpPr>
        <p:cxnSp>
          <p:nvCxnSpPr>
            <p:cNvPr id="1480" name="Google Shape;1480;p59"/>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81" name="Google Shape;1481;p59"/>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82" name="Google Shape;1482;p59">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59"/>
          <p:cNvGrpSpPr/>
          <p:nvPr/>
        </p:nvGrpSpPr>
        <p:grpSpPr>
          <a:xfrm>
            <a:off x="8745348" y="3979338"/>
            <a:ext cx="119400" cy="54900"/>
            <a:chOff x="8745348" y="3979338"/>
            <a:chExt cx="119400" cy="54900"/>
          </a:xfrm>
        </p:grpSpPr>
        <p:cxnSp>
          <p:nvCxnSpPr>
            <p:cNvPr id="1489" name="Google Shape;1489;p59">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90" name="Google Shape;1490;p59">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 name="Title 2">
            <a:extLst>
              <a:ext uri="{FF2B5EF4-FFF2-40B4-BE49-F238E27FC236}">
                <a16:creationId xmlns:a16="http://schemas.microsoft.com/office/drawing/2014/main" id="{3604C47C-6912-3856-122D-BCA81F904214}"/>
              </a:ext>
            </a:extLst>
          </p:cNvPr>
          <p:cNvSpPr>
            <a:spLocks noGrp="1"/>
          </p:cNvSpPr>
          <p:nvPr>
            <p:ph type="title"/>
          </p:nvPr>
        </p:nvSpPr>
        <p:spPr>
          <a:xfrm>
            <a:off x="648000" y="261669"/>
            <a:ext cx="8496000" cy="572700"/>
          </a:xfrm>
        </p:spPr>
        <p:txBody>
          <a:bodyPr/>
          <a:lstStyle/>
          <a:p>
            <a:r>
              <a:rPr lang="en-US"/>
              <a:t>Insight 1: Extend Tenure</a:t>
            </a:r>
          </a:p>
        </p:txBody>
      </p:sp>
      <p:pic>
        <p:nvPicPr>
          <p:cNvPr id="4" name="Picture 4" descr="Chart, bar chart&#10;&#10;Description automatically generated">
            <a:extLst>
              <a:ext uri="{FF2B5EF4-FFF2-40B4-BE49-F238E27FC236}">
                <a16:creationId xmlns:a16="http://schemas.microsoft.com/office/drawing/2014/main" id="{F66B5826-6B54-3314-70F0-4879AF95CCC5}"/>
              </a:ext>
            </a:extLst>
          </p:cNvPr>
          <p:cNvPicPr>
            <a:picLocks noChangeAspect="1"/>
          </p:cNvPicPr>
          <p:nvPr/>
        </p:nvPicPr>
        <p:blipFill rotWithShape="1">
          <a:blip r:embed="rId3"/>
          <a:srcRect l="1207" t="5319" r="464" b="-1064"/>
          <a:stretch/>
        </p:blipFill>
        <p:spPr>
          <a:xfrm>
            <a:off x="835819" y="910730"/>
            <a:ext cx="7672397" cy="650269"/>
          </a:xfrm>
          <a:prstGeom prst="rect">
            <a:avLst/>
          </a:prstGeom>
        </p:spPr>
      </p:pic>
      <p:sp>
        <p:nvSpPr>
          <p:cNvPr id="5" name="Rectangle: Rounded Corners 4">
            <a:extLst>
              <a:ext uri="{FF2B5EF4-FFF2-40B4-BE49-F238E27FC236}">
                <a16:creationId xmlns:a16="http://schemas.microsoft.com/office/drawing/2014/main" id="{5A8D872B-A166-F9F4-CB6F-771C60586C36}"/>
              </a:ext>
            </a:extLst>
          </p:cNvPr>
          <p:cNvSpPr/>
          <p:nvPr/>
        </p:nvSpPr>
        <p:spPr>
          <a:xfrm>
            <a:off x="992981" y="1100137"/>
            <a:ext cx="7222331" cy="185739"/>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F5953"/>
              </a:solidFill>
            </a:endParaRPr>
          </a:p>
        </p:txBody>
      </p:sp>
      <p:sp>
        <p:nvSpPr>
          <p:cNvPr id="43" name="Title 3">
            <a:extLst>
              <a:ext uri="{FF2B5EF4-FFF2-40B4-BE49-F238E27FC236}">
                <a16:creationId xmlns:a16="http://schemas.microsoft.com/office/drawing/2014/main" id="{31C378BB-6945-7D64-1476-E5B3CD7C641C}"/>
              </a:ext>
            </a:extLst>
          </p:cNvPr>
          <p:cNvSpPr>
            <a:spLocks noGrp="1"/>
          </p:cNvSpPr>
          <p:nvPr/>
        </p:nvSpPr>
        <p:spPr>
          <a:xfrm>
            <a:off x="2700958" y="2312498"/>
            <a:ext cx="769294" cy="468243"/>
          </a:xfrm>
          <a:prstGeom prst="rect">
            <a:avLst/>
          </a:prstGeom>
          <a:noFill/>
          <a:ln>
            <a:noFill/>
          </a:ln>
        </p:spPr>
        <p:txBody>
          <a:bodyPr spcFirstLastPara="1" wrap="square" lIns="91425" tIns="91425" rIns="91425" bIns="91425" anchor="ctr"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3"/>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2000"/>
              <a:t>CLTV</a:t>
            </a:r>
          </a:p>
        </p:txBody>
      </p:sp>
      <p:pic>
        <p:nvPicPr>
          <p:cNvPr id="2" name="Picture 5" descr="Icon&#10;&#10;Description automatically generated">
            <a:extLst>
              <a:ext uri="{FF2B5EF4-FFF2-40B4-BE49-F238E27FC236}">
                <a16:creationId xmlns:a16="http://schemas.microsoft.com/office/drawing/2014/main" id="{8541BEAE-973C-6BF4-2E3F-19A74EFDA154}"/>
              </a:ext>
            </a:extLst>
          </p:cNvPr>
          <p:cNvPicPr>
            <a:picLocks noChangeAspect="1"/>
          </p:cNvPicPr>
          <p:nvPr/>
        </p:nvPicPr>
        <p:blipFill>
          <a:blip r:embed="rId4"/>
          <a:stretch>
            <a:fillRect/>
          </a:stretch>
        </p:blipFill>
        <p:spPr>
          <a:xfrm rot="16200000">
            <a:off x="935831" y="2264569"/>
            <a:ext cx="492919" cy="492919"/>
          </a:xfrm>
          <a:prstGeom prst="rect">
            <a:avLst/>
          </a:prstGeom>
        </p:spPr>
      </p:pic>
      <p:pic>
        <p:nvPicPr>
          <p:cNvPr id="45" name="Picture 5" descr="Icon&#10;&#10;Description automatically generated">
            <a:extLst>
              <a:ext uri="{FF2B5EF4-FFF2-40B4-BE49-F238E27FC236}">
                <a16:creationId xmlns:a16="http://schemas.microsoft.com/office/drawing/2014/main" id="{0E43A5B3-AD82-D159-143C-66862FCB5BD4}"/>
              </a:ext>
            </a:extLst>
          </p:cNvPr>
          <p:cNvPicPr>
            <a:picLocks noChangeAspect="1"/>
          </p:cNvPicPr>
          <p:nvPr/>
        </p:nvPicPr>
        <p:blipFill>
          <a:blip r:embed="rId4"/>
          <a:stretch>
            <a:fillRect/>
          </a:stretch>
        </p:blipFill>
        <p:spPr>
          <a:xfrm rot="16200000">
            <a:off x="2285999" y="2264569"/>
            <a:ext cx="492919" cy="492919"/>
          </a:xfrm>
          <a:prstGeom prst="rect">
            <a:avLst/>
          </a:prstGeom>
        </p:spPr>
      </p:pic>
      <p:sp>
        <p:nvSpPr>
          <p:cNvPr id="46" name="Title 9">
            <a:extLst>
              <a:ext uri="{FF2B5EF4-FFF2-40B4-BE49-F238E27FC236}">
                <a16:creationId xmlns:a16="http://schemas.microsoft.com/office/drawing/2014/main" id="{A9DDB858-2FB9-692B-3C2E-7D75CCFBBD9F}"/>
              </a:ext>
            </a:extLst>
          </p:cNvPr>
          <p:cNvSpPr>
            <a:spLocks noGrp="1"/>
          </p:cNvSpPr>
          <p:nvPr/>
        </p:nvSpPr>
        <p:spPr>
          <a:xfrm>
            <a:off x="1123657" y="2325019"/>
            <a:ext cx="1376513" cy="446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4"/>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1800"/>
              <a:t>Tenure</a:t>
            </a:r>
          </a:p>
        </p:txBody>
      </p:sp>
      <p:sp>
        <p:nvSpPr>
          <p:cNvPr id="6" name="Google Shape;1422;p59">
            <a:extLst>
              <a:ext uri="{FF2B5EF4-FFF2-40B4-BE49-F238E27FC236}">
                <a16:creationId xmlns:a16="http://schemas.microsoft.com/office/drawing/2014/main" id="{C2709DE0-CC34-3ADB-68D8-277C320B392E}"/>
              </a:ext>
            </a:extLst>
          </p:cNvPr>
          <p:cNvSpPr/>
          <p:nvPr/>
        </p:nvSpPr>
        <p:spPr>
          <a:xfrm>
            <a:off x="3805454" y="1919139"/>
            <a:ext cx="3941906" cy="1371841"/>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55;p59">
            <a:extLst>
              <a:ext uri="{FF2B5EF4-FFF2-40B4-BE49-F238E27FC236}">
                <a16:creationId xmlns:a16="http://schemas.microsoft.com/office/drawing/2014/main" id="{3A9BE0F6-B0F6-DD19-C9E7-E9B4BD542647}"/>
              </a:ext>
            </a:extLst>
          </p:cNvPr>
          <p:cNvSpPr txBox="1">
            <a:spLocks/>
          </p:cNvSpPr>
          <p:nvPr/>
        </p:nvSpPr>
        <p:spPr>
          <a:xfrm>
            <a:off x="4009144" y="2189358"/>
            <a:ext cx="3939919" cy="113014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a:solidFill>
                  <a:schemeClr val="dk1"/>
                </a:solidFill>
              </a:rPr>
              <a:t>- </a:t>
            </a:r>
            <a:r>
              <a:rPr lang="en-US" sz="1600" b="1">
                <a:solidFill>
                  <a:schemeClr val="dk1"/>
                </a:solidFill>
              </a:rPr>
              <a:t>5x to 25x</a:t>
            </a:r>
            <a:r>
              <a:rPr lang="en-US">
                <a:solidFill>
                  <a:schemeClr val="dk1"/>
                </a:solidFill>
              </a:rPr>
              <a:t> less costly to retain existing customers than acquiring new customers</a:t>
            </a:r>
          </a:p>
          <a:p>
            <a:pPr marL="0" indent="0" algn="l"/>
            <a:endParaRPr lang="en-US">
              <a:solidFill>
                <a:schemeClr val="dk1"/>
              </a:solidFill>
            </a:endParaRPr>
          </a:p>
          <a:p>
            <a:pPr marL="0" indent="0" algn="l"/>
            <a:r>
              <a:rPr lang="en-US">
                <a:solidFill>
                  <a:schemeClr val="dk1"/>
                </a:solidFill>
              </a:rPr>
              <a:t>- Longer tenure, more money spent</a:t>
            </a:r>
          </a:p>
        </p:txBody>
      </p:sp>
      <p:sp>
        <p:nvSpPr>
          <p:cNvPr id="52" name="Google Shape;1422;p59">
            <a:extLst>
              <a:ext uri="{FF2B5EF4-FFF2-40B4-BE49-F238E27FC236}">
                <a16:creationId xmlns:a16="http://schemas.microsoft.com/office/drawing/2014/main" id="{E7E9BC52-70D6-D391-D527-3131ED9E606B}"/>
              </a:ext>
            </a:extLst>
          </p:cNvPr>
          <p:cNvSpPr/>
          <p:nvPr/>
        </p:nvSpPr>
        <p:spPr>
          <a:xfrm>
            <a:off x="3841173" y="3505050"/>
            <a:ext cx="3984768" cy="1364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5;p59">
            <a:extLst>
              <a:ext uri="{FF2B5EF4-FFF2-40B4-BE49-F238E27FC236}">
                <a16:creationId xmlns:a16="http://schemas.microsoft.com/office/drawing/2014/main" id="{4C9AFE50-785F-5737-6843-C23E396184C8}"/>
              </a:ext>
            </a:extLst>
          </p:cNvPr>
          <p:cNvSpPr txBox="1">
            <a:spLocks/>
          </p:cNvSpPr>
          <p:nvPr/>
        </p:nvSpPr>
        <p:spPr>
          <a:xfrm>
            <a:off x="4073437" y="3568101"/>
            <a:ext cx="3732750" cy="148732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200">
                <a:solidFill>
                  <a:schemeClr val="dk1"/>
                </a:solidFill>
              </a:rPr>
              <a:t>- </a:t>
            </a:r>
            <a:r>
              <a:rPr lang="en-US">
                <a:solidFill>
                  <a:schemeClr val="dk1"/>
                </a:solidFill>
              </a:rPr>
              <a:t>Reduce new customer acquisition campaigns</a:t>
            </a:r>
          </a:p>
          <a:p>
            <a:pPr marL="0" indent="0" algn="l"/>
            <a:endParaRPr lang="en-US">
              <a:solidFill>
                <a:schemeClr val="dk1"/>
              </a:solidFill>
            </a:endParaRPr>
          </a:p>
          <a:p>
            <a:pPr marL="0" indent="0" algn="l"/>
            <a:r>
              <a:rPr lang="en-US">
                <a:solidFill>
                  <a:schemeClr val="dk1"/>
                </a:solidFill>
              </a:rPr>
              <a:t>- Customer centric approach -&gt; garner feedback</a:t>
            </a:r>
          </a:p>
        </p:txBody>
      </p:sp>
      <p:sp>
        <p:nvSpPr>
          <p:cNvPr id="53" name="Title 3">
            <a:extLst>
              <a:ext uri="{FF2B5EF4-FFF2-40B4-BE49-F238E27FC236}">
                <a16:creationId xmlns:a16="http://schemas.microsoft.com/office/drawing/2014/main" id="{B7AE1413-FB21-50BD-8223-89E0DC480C53}"/>
              </a:ext>
            </a:extLst>
          </p:cNvPr>
          <p:cNvSpPr>
            <a:spLocks noGrp="1"/>
          </p:cNvSpPr>
          <p:nvPr/>
        </p:nvSpPr>
        <p:spPr>
          <a:xfrm>
            <a:off x="3901108" y="1962454"/>
            <a:ext cx="1119338" cy="353943"/>
          </a:xfrm>
          <a:prstGeom prst="rect">
            <a:avLst/>
          </a:prstGeom>
          <a:noFill/>
          <a:ln>
            <a:noFill/>
          </a:ln>
        </p:spPr>
        <p:txBody>
          <a:bodyPr spcFirstLastPara="1" wrap="square" lIns="91425" tIns="91425" rIns="91425" bIns="91425" anchor="ctr" anchorCtr="0">
            <a:normAutofit fontScale="6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3"/>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2000">
                <a:solidFill>
                  <a:schemeClr val="accent1"/>
                </a:solidFill>
              </a:rPr>
              <a:t>Reasons</a:t>
            </a:r>
          </a:p>
        </p:txBody>
      </p:sp>
      <p:sp>
        <p:nvSpPr>
          <p:cNvPr id="54" name="Title 3">
            <a:extLst>
              <a:ext uri="{FF2B5EF4-FFF2-40B4-BE49-F238E27FC236}">
                <a16:creationId xmlns:a16="http://schemas.microsoft.com/office/drawing/2014/main" id="{879F2689-7A13-A2F3-A664-FB4B219B911C}"/>
              </a:ext>
            </a:extLst>
          </p:cNvPr>
          <p:cNvSpPr>
            <a:spLocks noGrp="1"/>
          </p:cNvSpPr>
          <p:nvPr/>
        </p:nvSpPr>
        <p:spPr>
          <a:xfrm>
            <a:off x="3972546" y="3548366"/>
            <a:ext cx="1547963" cy="361087"/>
          </a:xfrm>
          <a:prstGeom prst="rect">
            <a:avLst/>
          </a:prstGeom>
          <a:noFill/>
          <a:ln>
            <a:noFill/>
          </a:ln>
        </p:spPr>
        <p:txBody>
          <a:bodyPr spcFirstLastPara="1" wrap="square" lIns="91425" tIns="91425" rIns="91425" bIns="91425" anchor="ctr" anchorCtr="0">
            <a:normAutofit fontScale="6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3"/>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2000">
                <a:solidFill>
                  <a:schemeClr val="accent1"/>
                </a:solidFill>
              </a:rPr>
              <a:t>Opportunities</a:t>
            </a:r>
            <a:endParaRPr lang="en-US">
              <a:solidFill>
                <a:schemeClr val="accent1"/>
              </a:solidFill>
            </a:endParaRPr>
          </a:p>
        </p:txBody>
      </p:sp>
      <p:pic>
        <p:nvPicPr>
          <p:cNvPr id="9" name="Picture 9" descr="Icon&#10;&#10;Description automatically generated">
            <a:extLst>
              <a:ext uri="{FF2B5EF4-FFF2-40B4-BE49-F238E27FC236}">
                <a16:creationId xmlns:a16="http://schemas.microsoft.com/office/drawing/2014/main" id="{58C22851-42D2-0D8B-E665-5C9AB87E0EC9}"/>
              </a:ext>
            </a:extLst>
          </p:cNvPr>
          <p:cNvPicPr>
            <a:picLocks noChangeAspect="1"/>
          </p:cNvPicPr>
          <p:nvPr/>
        </p:nvPicPr>
        <p:blipFill>
          <a:blip r:embed="rId5"/>
          <a:stretch>
            <a:fillRect/>
          </a:stretch>
        </p:blipFill>
        <p:spPr>
          <a:xfrm>
            <a:off x="5386388" y="3579019"/>
            <a:ext cx="271463" cy="278607"/>
          </a:xfrm>
          <a:prstGeom prst="rect">
            <a:avLst/>
          </a:prstGeom>
        </p:spPr>
      </p:pic>
      <p:pic>
        <p:nvPicPr>
          <p:cNvPr id="10" name="Picture 10" descr="Icon&#10;&#10;Description automatically generated">
            <a:extLst>
              <a:ext uri="{FF2B5EF4-FFF2-40B4-BE49-F238E27FC236}">
                <a16:creationId xmlns:a16="http://schemas.microsoft.com/office/drawing/2014/main" id="{441010EB-3BE6-9355-22C9-3CCC0EA97B62}"/>
              </a:ext>
            </a:extLst>
          </p:cNvPr>
          <p:cNvPicPr>
            <a:picLocks noChangeAspect="1"/>
          </p:cNvPicPr>
          <p:nvPr/>
        </p:nvPicPr>
        <p:blipFill>
          <a:blip r:embed="rId6"/>
          <a:stretch>
            <a:fillRect/>
          </a:stretch>
        </p:blipFill>
        <p:spPr>
          <a:xfrm>
            <a:off x="4886325" y="1964531"/>
            <a:ext cx="271463" cy="278607"/>
          </a:xfrm>
          <a:prstGeom prst="rect">
            <a:avLst/>
          </a:prstGeom>
        </p:spPr>
      </p:pic>
      <p:pic>
        <p:nvPicPr>
          <p:cNvPr id="11" name="Picture 11" descr="Icon&#10;&#10;Description automatically generated">
            <a:extLst>
              <a:ext uri="{FF2B5EF4-FFF2-40B4-BE49-F238E27FC236}">
                <a16:creationId xmlns:a16="http://schemas.microsoft.com/office/drawing/2014/main" id="{C29079B5-B621-6C39-956C-99D131054633}"/>
              </a:ext>
            </a:extLst>
          </p:cNvPr>
          <p:cNvPicPr>
            <a:picLocks noChangeAspect="1"/>
          </p:cNvPicPr>
          <p:nvPr/>
        </p:nvPicPr>
        <p:blipFill>
          <a:blip r:embed="rId7"/>
          <a:stretch>
            <a:fillRect/>
          </a:stretch>
        </p:blipFill>
        <p:spPr>
          <a:xfrm>
            <a:off x="1428750" y="3321844"/>
            <a:ext cx="1543050" cy="1535907"/>
          </a:xfrm>
          <a:prstGeom prst="rect">
            <a:avLst/>
          </a:prstGeom>
        </p:spPr>
      </p:pic>
      <p:sp>
        <p:nvSpPr>
          <p:cNvPr id="56" name="Google Shape;1455;p59">
            <a:extLst>
              <a:ext uri="{FF2B5EF4-FFF2-40B4-BE49-F238E27FC236}">
                <a16:creationId xmlns:a16="http://schemas.microsoft.com/office/drawing/2014/main" id="{4156D397-32D4-49F5-B4D4-EAC6E2666EAA}"/>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Clifford</a:t>
            </a:r>
          </a:p>
        </p:txBody>
      </p:sp>
    </p:spTree>
    <p:extLst>
      <p:ext uri="{BB962C8B-B14F-4D97-AF65-F5344CB8AC3E}">
        <p14:creationId xmlns:p14="http://schemas.microsoft.com/office/powerpoint/2010/main" val="3860748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64" name="Google Shape;1422;p59">
            <a:extLst>
              <a:ext uri="{FF2B5EF4-FFF2-40B4-BE49-F238E27FC236}">
                <a16:creationId xmlns:a16="http://schemas.microsoft.com/office/drawing/2014/main" id="{055FB122-BE99-4BB7-8E2E-FADE8BB7844C}"/>
              </a:ext>
            </a:extLst>
          </p:cNvPr>
          <p:cNvSpPr/>
          <p:nvPr/>
        </p:nvSpPr>
        <p:spPr>
          <a:xfrm>
            <a:off x="3805454" y="1741925"/>
            <a:ext cx="3941906" cy="1549055"/>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22;p59">
            <a:extLst>
              <a:ext uri="{FF2B5EF4-FFF2-40B4-BE49-F238E27FC236}">
                <a16:creationId xmlns:a16="http://schemas.microsoft.com/office/drawing/2014/main" id="{172C021D-9220-4A65-9175-35916733BC9A}"/>
              </a:ext>
            </a:extLst>
          </p:cNvPr>
          <p:cNvSpPr/>
          <p:nvPr/>
        </p:nvSpPr>
        <p:spPr>
          <a:xfrm>
            <a:off x="3841173" y="3505050"/>
            <a:ext cx="3984768" cy="1364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9"/>
          <p:cNvSpPr/>
          <p:nvPr/>
        </p:nvSpPr>
        <p:spPr>
          <a:xfrm rot="-5400000">
            <a:off x="189900" y="3552725"/>
            <a:ext cx="423000" cy="669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59"/>
          <p:cNvGrpSpPr/>
          <p:nvPr/>
        </p:nvGrpSpPr>
        <p:grpSpPr>
          <a:xfrm>
            <a:off x="192327" y="335373"/>
            <a:ext cx="239095" cy="171413"/>
            <a:chOff x="-1593925" y="-140225"/>
            <a:chExt cx="331800" cy="237875"/>
          </a:xfrm>
        </p:grpSpPr>
        <p:cxnSp>
          <p:nvCxnSpPr>
            <p:cNvPr id="1430" name="Google Shape;1430;p5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1" name="Google Shape;1431;p5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2" name="Google Shape;1432;p5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433" name="Google Shape;1433;p59"/>
          <p:cNvGrpSpPr/>
          <p:nvPr/>
        </p:nvGrpSpPr>
        <p:grpSpPr>
          <a:xfrm>
            <a:off x="192331" y="1823751"/>
            <a:ext cx="239088" cy="182056"/>
            <a:chOff x="359175" y="637250"/>
            <a:chExt cx="255300" cy="194400"/>
          </a:xfrm>
        </p:grpSpPr>
        <p:grpSp>
          <p:nvGrpSpPr>
            <p:cNvPr id="1434" name="Google Shape;1434;p59"/>
            <p:cNvGrpSpPr/>
            <p:nvPr/>
          </p:nvGrpSpPr>
          <p:grpSpPr>
            <a:xfrm>
              <a:off x="359175" y="637250"/>
              <a:ext cx="255300" cy="78000"/>
              <a:chOff x="648300" y="324950"/>
              <a:chExt cx="255300" cy="78000"/>
            </a:xfrm>
          </p:grpSpPr>
          <p:cxnSp>
            <p:nvCxnSpPr>
              <p:cNvPr id="1435" name="Google Shape;1435;p5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436" name="Google Shape;1436;p5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437" name="Google Shape;1437;p5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438" name="Google Shape;1438;p59"/>
          <p:cNvGrpSpPr/>
          <p:nvPr/>
        </p:nvGrpSpPr>
        <p:grpSpPr>
          <a:xfrm>
            <a:off x="223704" y="2465582"/>
            <a:ext cx="176342" cy="159500"/>
            <a:chOff x="518158" y="1088300"/>
            <a:chExt cx="176342" cy="159500"/>
          </a:xfrm>
        </p:grpSpPr>
        <p:cxnSp>
          <p:nvCxnSpPr>
            <p:cNvPr id="1439" name="Google Shape;1439;p5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440" name="Google Shape;1440;p5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441" name="Google Shape;1441;p5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442" name="Google Shape;1442;p59"/>
          <p:cNvGrpSpPr/>
          <p:nvPr/>
        </p:nvGrpSpPr>
        <p:grpSpPr>
          <a:xfrm>
            <a:off x="223675" y="3084858"/>
            <a:ext cx="176400" cy="263091"/>
            <a:chOff x="519725" y="1778180"/>
            <a:chExt cx="176400" cy="263091"/>
          </a:xfrm>
        </p:grpSpPr>
        <p:sp>
          <p:nvSpPr>
            <p:cNvPr id="1443" name="Google Shape;1443;p5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9"/>
          <p:cNvGrpSpPr/>
          <p:nvPr/>
        </p:nvGrpSpPr>
        <p:grpSpPr>
          <a:xfrm>
            <a:off x="218275" y="3807724"/>
            <a:ext cx="187200" cy="159600"/>
            <a:chOff x="508825" y="2429151"/>
            <a:chExt cx="187200" cy="159600"/>
          </a:xfrm>
        </p:grpSpPr>
        <p:sp>
          <p:nvSpPr>
            <p:cNvPr id="1446" name="Google Shape;1446;p5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448" name="Google Shape;1448;p59"/>
          <p:cNvGrpSpPr/>
          <p:nvPr/>
        </p:nvGrpSpPr>
        <p:grpSpPr>
          <a:xfrm>
            <a:off x="223675" y="4427100"/>
            <a:ext cx="176400" cy="176400"/>
            <a:chOff x="514225" y="2875375"/>
            <a:chExt cx="176400" cy="176400"/>
          </a:xfrm>
        </p:grpSpPr>
        <p:sp>
          <p:nvSpPr>
            <p:cNvPr id="1449" name="Google Shape;1449;p5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0" name="Google Shape;1450;p5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451" name="Google Shape;1451;p5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478" name="Google Shape;1478;p59">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59"/>
          <p:cNvGrpSpPr/>
          <p:nvPr/>
        </p:nvGrpSpPr>
        <p:grpSpPr>
          <a:xfrm rot="10800000">
            <a:off x="8745326" y="4425438"/>
            <a:ext cx="119400" cy="54900"/>
            <a:chOff x="8645564" y="4373138"/>
            <a:chExt cx="119400" cy="54900"/>
          </a:xfrm>
        </p:grpSpPr>
        <p:cxnSp>
          <p:nvCxnSpPr>
            <p:cNvPr id="1480" name="Google Shape;1480;p59"/>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81" name="Google Shape;1481;p59"/>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82" name="Google Shape;1482;p59">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59"/>
          <p:cNvGrpSpPr/>
          <p:nvPr/>
        </p:nvGrpSpPr>
        <p:grpSpPr>
          <a:xfrm>
            <a:off x="8745348" y="3979338"/>
            <a:ext cx="119400" cy="54900"/>
            <a:chOff x="8745348" y="3979338"/>
            <a:chExt cx="119400" cy="54900"/>
          </a:xfrm>
        </p:grpSpPr>
        <p:cxnSp>
          <p:nvCxnSpPr>
            <p:cNvPr id="1489" name="Google Shape;1489;p59">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90" name="Google Shape;1490;p59">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 name="Title 2">
            <a:extLst>
              <a:ext uri="{FF2B5EF4-FFF2-40B4-BE49-F238E27FC236}">
                <a16:creationId xmlns:a16="http://schemas.microsoft.com/office/drawing/2014/main" id="{3604C47C-6912-3856-122D-BCA81F904214}"/>
              </a:ext>
            </a:extLst>
          </p:cNvPr>
          <p:cNvSpPr>
            <a:spLocks noGrp="1"/>
          </p:cNvSpPr>
          <p:nvPr>
            <p:ph type="title"/>
          </p:nvPr>
        </p:nvSpPr>
        <p:spPr>
          <a:xfrm>
            <a:off x="648000" y="268813"/>
            <a:ext cx="8496000" cy="572700"/>
          </a:xfrm>
        </p:spPr>
        <p:txBody>
          <a:bodyPr/>
          <a:lstStyle/>
          <a:p>
            <a:r>
              <a:rPr lang="en-US"/>
              <a:t>Insight 2: Change Pricing Strategies</a:t>
            </a:r>
          </a:p>
        </p:txBody>
      </p:sp>
      <p:sp>
        <p:nvSpPr>
          <p:cNvPr id="43" name="Title 3">
            <a:extLst>
              <a:ext uri="{FF2B5EF4-FFF2-40B4-BE49-F238E27FC236}">
                <a16:creationId xmlns:a16="http://schemas.microsoft.com/office/drawing/2014/main" id="{31C378BB-6945-7D64-1476-E5B3CD7C641C}"/>
              </a:ext>
            </a:extLst>
          </p:cNvPr>
          <p:cNvSpPr>
            <a:spLocks noGrp="1"/>
          </p:cNvSpPr>
          <p:nvPr/>
        </p:nvSpPr>
        <p:spPr>
          <a:xfrm>
            <a:off x="2743820" y="2241061"/>
            <a:ext cx="769294" cy="468243"/>
          </a:xfrm>
          <a:prstGeom prst="rect">
            <a:avLst/>
          </a:prstGeom>
          <a:noFill/>
          <a:ln>
            <a:noFill/>
          </a:ln>
        </p:spPr>
        <p:txBody>
          <a:bodyPr spcFirstLastPara="1" wrap="square" lIns="91425" tIns="91425" rIns="91425" bIns="91425" anchor="ctr"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3"/>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2000"/>
              <a:t>CLTV</a:t>
            </a:r>
          </a:p>
        </p:txBody>
      </p:sp>
      <p:pic>
        <p:nvPicPr>
          <p:cNvPr id="2" name="Picture 5" descr="Icon&#10;&#10;Description automatically generated">
            <a:extLst>
              <a:ext uri="{FF2B5EF4-FFF2-40B4-BE49-F238E27FC236}">
                <a16:creationId xmlns:a16="http://schemas.microsoft.com/office/drawing/2014/main" id="{8541BEAE-973C-6BF4-2E3F-19A74EFDA154}"/>
              </a:ext>
            </a:extLst>
          </p:cNvPr>
          <p:cNvPicPr>
            <a:picLocks noChangeAspect="1"/>
          </p:cNvPicPr>
          <p:nvPr/>
        </p:nvPicPr>
        <p:blipFill>
          <a:blip r:embed="rId3"/>
          <a:stretch>
            <a:fillRect/>
          </a:stretch>
        </p:blipFill>
        <p:spPr>
          <a:xfrm rot="16200000">
            <a:off x="835819" y="1943100"/>
            <a:ext cx="492919" cy="492919"/>
          </a:xfrm>
          <a:prstGeom prst="rect">
            <a:avLst/>
          </a:prstGeom>
        </p:spPr>
      </p:pic>
      <p:pic>
        <p:nvPicPr>
          <p:cNvPr id="45" name="Picture 5" descr="Icon&#10;&#10;Description automatically generated">
            <a:extLst>
              <a:ext uri="{FF2B5EF4-FFF2-40B4-BE49-F238E27FC236}">
                <a16:creationId xmlns:a16="http://schemas.microsoft.com/office/drawing/2014/main" id="{0E43A5B3-AD82-D159-143C-66862FCB5BD4}"/>
              </a:ext>
            </a:extLst>
          </p:cNvPr>
          <p:cNvPicPr>
            <a:picLocks noChangeAspect="1"/>
          </p:cNvPicPr>
          <p:nvPr/>
        </p:nvPicPr>
        <p:blipFill>
          <a:blip r:embed="rId3"/>
          <a:stretch>
            <a:fillRect/>
          </a:stretch>
        </p:blipFill>
        <p:spPr>
          <a:xfrm rot="16200000">
            <a:off x="2153840" y="2053828"/>
            <a:ext cx="778669" cy="771526"/>
          </a:xfrm>
          <a:prstGeom prst="rect">
            <a:avLst/>
          </a:prstGeom>
        </p:spPr>
      </p:pic>
      <p:sp>
        <p:nvSpPr>
          <p:cNvPr id="46" name="Title 9">
            <a:extLst>
              <a:ext uri="{FF2B5EF4-FFF2-40B4-BE49-F238E27FC236}">
                <a16:creationId xmlns:a16="http://schemas.microsoft.com/office/drawing/2014/main" id="{A9DDB858-2FB9-692B-3C2E-7D75CCFBBD9F}"/>
              </a:ext>
            </a:extLst>
          </p:cNvPr>
          <p:cNvSpPr>
            <a:spLocks noGrp="1"/>
          </p:cNvSpPr>
          <p:nvPr/>
        </p:nvSpPr>
        <p:spPr>
          <a:xfrm>
            <a:off x="1245100" y="1767808"/>
            <a:ext cx="1012182" cy="832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4"/>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r>
              <a:rPr lang="en-US" sz="1400"/>
              <a:t>Total </a:t>
            </a:r>
            <a:endParaRPr lang="en-US" sz="1800"/>
          </a:p>
          <a:p>
            <a:r>
              <a:rPr lang="en-US" sz="1400"/>
              <a:t>Regular</a:t>
            </a:r>
            <a:endParaRPr lang="en-US" sz="1800"/>
          </a:p>
          <a:p>
            <a:r>
              <a:rPr lang="en-US" sz="1400"/>
              <a:t>Charges</a:t>
            </a:r>
          </a:p>
        </p:txBody>
      </p:sp>
      <p:sp>
        <p:nvSpPr>
          <p:cNvPr id="7" name="Google Shape;1455;p59">
            <a:extLst>
              <a:ext uri="{FF2B5EF4-FFF2-40B4-BE49-F238E27FC236}">
                <a16:creationId xmlns:a16="http://schemas.microsoft.com/office/drawing/2014/main" id="{3A9BE0F6-B0F6-DD19-C9E7-E9B4BD542647}"/>
              </a:ext>
            </a:extLst>
          </p:cNvPr>
          <p:cNvSpPr txBox="1">
            <a:spLocks/>
          </p:cNvSpPr>
          <p:nvPr/>
        </p:nvSpPr>
        <p:spPr>
          <a:xfrm>
            <a:off x="4073437" y="2082202"/>
            <a:ext cx="3939919" cy="11301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a:solidFill>
                  <a:schemeClr val="dk1"/>
                </a:solidFill>
              </a:rPr>
              <a:t>- Revenue metric: higher total charges in the long run leads to higher value</a:t>
            </a:r>
          </a:p>
          <a:p>
            <a:pPr marL="0" indent="0" algn="l"/>
            <a:endParaRPr lang="en-US">
              <a:solidFill>
                <a:schemeClr val="dk1"/>
              </a:solidFill>
            </a:endParaRPr>
          </a:p>
          <a:p>
            <a:pPr marL="0" indent="0" algn="l"/>
            <a:r>
              <a:rPr lang="en-US">
                <a:solidFill>
                  <a:schemeClr val="dk1"/>
                </a:solidFill>
              </a:rPr>
              <a:t>- Lower monthly charges in the short run attracts customers to stay</a:t>
            </a:r>
          </a:p>
        </p:txBody>
      </p:sp>
      <p:sp>
        <p:nvSpPr>
          <p:cNvPr id="51" name="Google Shape;1455;p59">
            <a:extLst>
              <a:ext uri="{FF2B5EF4-FFF2-40B4-BE49-F238E27FC236}">
                <a16:creationId xmlns:a16="http://schemas.microsoft.com/office/drawing/2014/main" id="{4C9AFE50-785F-5737-6843-C23E396184C8}"/>
              </a:ext>
            </a:extLst>
          </p:cNvPr>
          <p:cNvSpPr txBox="1">
            <a:spLocks/>
          </p:cNvSpPr>
          <p:nvPr/>
        </p:nvSpPr>
        <p:spPr>
          <a:xfrm>
            <a:off x="4073437" y="3568101"/>
            <a:ext cx="3732750" cy="148732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200">
                <a:solidFill>
                  <a:schemeClr val="dk1"/>
                </a:solidFill>
              </a:rPr>
              <a:t>- </a:t>
            </a:r>
            <a:r>
              <a:rPr lang="en-US">
                <a:solidFill>
                  <a:schemeClr val="dk1"/>
                </a:solidFill>
              </a:rPr>
              <a:t>Low cost-leadership strategy -&gt; low initial costs to lock customers in</a:t>
            </a:r>
          </a:p>
          <a:p>
            <a:pPr marL="0" indent="0" algn="l"/>
            <a:endParaRPr lang="en-US">
              <a:solidFill>
                <a:schemeClr val="dk1"/>
              </a:solidFill>
            </a:endParaRPr>
          </a:p>
          <a:p>
            <a:pPr marL="0" indent="0" algn="l"/>
            <a:r>
              <a:rPr lang="en-US">
                <a:solidFill>
                  <a:schemeClr val="dk1"/>
                </a:solidFill>
              </a:rPr>
              <a:t>- May choose to raise prices after a while</a:t>
            </a:r>
          </a:p>
        </p:txBody>
      </p:sp>
      <p:sp>
        <p:nvSpPr>
          <p:cNvPr id="53" name="Title 3">
            <a:extLst>
              <a:ext uri="{FF2B5EF4-FFF2-40B4-BE49-F238E27FC236}">
                <a16:creationId xmlns:a16="http://schemas.microsoft.com/office/drawing/2014/main" id="{B7AE1413-FB21-50BD-8223-89E0DC480C53}"/>
              </a:ext>
            </a:extLst>
          </p:cNvPr>
          <p:cNvSpPr>
            <a:spLocks noGrp="1"/>
          </p:cNvSpPr>
          <p:nvPr/>
        </p:nvSpPr>
        <p:spPr>
          <a:xfrm>
            <a:off x="3929683" y="1776716"/>
            <a:ext cx="1119338" cy="353943"/>
          </a:xfrm>
          <a:prstGeom prst="rect">
            <a:avLst/>
          </a:prstGeom>
          <a:noFill/>
          <a:ln>
            <a:noFill/>
          </a:ln>
        </p:spPr>
        <p:txBody>
          <a:bodyPr spcFirstLastPara="1" wrap="square" lIns="91425" tIns="91425" rIns="91425" bIns="91425" anchor="ctr" anchorCtr="0">
            <a:normAutofit fontScale="6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3"/>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2000">
                <a:solidFill>
                  <a:schemeClr val="accent1"/>
                </a:solidFill>
              </a:rPr>
              <a:t>Reasons</a:t>
            </a:r>
          </a:p>
        </p:txBody>
      </p:sp>
      <p:sp>
        <p:nvSpPr>
          <p:cNvPr id="54" name="Title 3">
            <a:extLst>
              <a:ext uri="{FF2B5EF4-FFF2-40B4-BE49-F238E27FC236}">
                <a16:creationId xmlns:a16="http://schemas.microsoft.com/office/drawing/2014/main" id="{879F2689-7A13-A2F3-A664-FB4B219B911C}"/>
              </a:ext>
            </a:extLst>
          </p:cNvPr>
          <p:cNvSpPr>
            <a:spLocks noGrp="1"/>
          </p:cNvSpPr>
          <p:nvPr/>
        </p:nvSpPr>
        <p:spPr>
          <a:xfrm>
            <a:off x="3972546" y="3548366"/>
            <a:ext cx="1547963" cy="361087"/>
          </a:xfrm>
          <a:prstGeom prst="rect">
            <a:avLst/>
          </a:prstGeom>
          <a:noFill/>
          <a:ln>
            <a:noFill/>
          </a:ln>
        </p:spPr>
        <p:txBody>
          <a:bodyPr spcFirstLastPara="1" wrap="square" lIns="91425" tIns="91425" rIns="91425" bIns="91425" anchor="ctr" anchorCtr="0">
            <a:normAutofit fontScale="6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3"/>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2000">
                <a:solidFill>
                  <a:schemeClr val="accent1"/>
                </a:solidFill>
              </a:rPr>
              <a:t>Opportunities</a:t>
            </a:r>
            <a:endParaRPr lang="en-US">
              <a:solidFill>
                <a:schemeClr val="accent1"/>
              </a:solidFill>
            </a:endParaRPr>
          </a:p>
        </p:txBody>
      </p:sp>
      <p:pic>
        <p:nvPicPr>
          <p:cNvPr id="9" name="Picture 9" descr="Icon&#10;&#10;Description automatically generated">
            <a:extLst>
              <a:ext uri="{FF2B5EF4-FFF2-40B4-BE49-F238E27FC236}">
                <a16:creationId xmlns:a16="http://schemas.microsoft.com/office/drawing/2014/main" id="{58C22851-42D2-0D8B-E665-5C9AB87E0EC9}"/>
              </a:ext>
            </a:extLst>
          </p:cNvPr>
          <p:cNvPicPr>
            <a:picLocks noChangeAspect="1"/>
          </p:cNvPicPr>
          <p:nvPr/>
        </p:nvPicPr>
        <p:blipFill>
          <a:blip r:embed="rId4"/>
          <a:stretch>
            <a:fillRect/>
          </a:stretch>
        </p:blipFill>
        <p:spPr>
          <a:xfrm>
            <a:off x="5386388" y="3579019"/>
            <a:ext cx="271463" cy="278607"/>
          </a:xfrm>
          <a:prstGeom prst="rect">
            <a:avLst/>
          </a:prstGeom>
        </p:spPr>
      </p:pic>
      <p:pic>
        <p:nvPicPr>
          <p:cNvPr id="10" name="Picture 10" descr="Icon&#10;&#10;Description automatically generated">
            <a:extLst>
              <a:ext uri="{FF2B5EF4-FFF2-40B4-BE49-F238E27FC236}">
                <a16:creationId xmlns:a16="http://schemas.microsoft.com/office/drawing/2014/main" id="{441010EB-3BE6-9355-22C9-3CCC0EA97B62}"/>
              </a:ext>
            </a:extLst>
          </p:cNvPr>
          <p:cNvPicPr>
            <a:picLocks noChangeAspect="1"/>
          </p:cNvPicPr>
          <p:nvPr/>
        </p:nvPicPr>
        <p:blipFill>
          <a:blip r:embed="rId5"/>
          <a:stretch>
            <a:fillRect/>
          </a:stretch>
        </p:blipFill>
        <p:spPr>
          <a:xfrm>
            <a:off x="4914900" y="1778793"/>
            <a:ext cx="271463" cy="278607"/>
          </a:xfrm>
          <a:prstGeom prst="rect">
            <a:avLst/>
          </a:prstGeom>
        </p:spPr>
      </p:pic>
      <p:pic>
        <p:nvPicPr>
          <p:cNvPr id="13" name="Picture 13" descr="Background pattern&#10;&#10;Description automatically generated">
            <a:extLst>
              <a:ext uri="{FF2B5EF4-FFF2-40B4-BE49-F238E27FC236}">
                <a16:creationId xmlns:a16="http://schemas.microsoft.com/office/drawing/2014/main" id="{3A62CB86-4040-F38F-3ED8-2E228CA4CE23}"/>
              </a:ext>
            </a:extLst>
          </p:cNvPr>
          <p:cNvPicPr>
            <a:picLocks noChangeAspect="1"/>
          </p:cNvPicPr>
          <p:nvPr/>
        </p:nvPicPr>
        <p:blipFill rotWithShape="1">
          <a:blip r:embed="rId6"/>
          <a:srcRect t="13889" r="-120" b="2778"/>
          <a:stretch/>
        </p:blipFill>
        <p:spPr>
          <a:xfrm>
            <a:off x="1185863" y="840008"/>
            <a:ext cx="6943732" cy="241860"/>
          </a:xfrm>
          <a:prstGeom prst="rect">
            <a:avLst/>
          </a:prstGeom>
        </p:spPr>
      </p:pic>
      <p:pic>
        <p:nvPicPr>
          <p:cNvPr id="15" name="Picture 15">
            <a:extLst>
              <a:ext uri="{FF2B5EF4-FFF2-40B4-BE49-F238E27FC236}">
                <a16:creationId xmlns:a16="http://schemas.microsoft.com/office/drawing/2014/main" id="{32255B05-8352-7890-3065-A9D92032D684}"/>
              </a:ext>
            </a:extLst>
          </p:cNvPr>
          <p:cNvPicPr>
            <a:picLocks noChangeAspect="1"/>
          </p:cNvPicPr>
          <p:nvPr/>
        </p:nvPicPr>
        <p:blipFill>
          <a:blip r:embed="rId7"/>
          <a:stretch>
            <a:fillRect/>
          </a:stretch>
        </p:blipFill>
        <p:spPr>
          <a:xfrm>
            <a:off x="1185862" y="1114309"/>
            <a:ext cx="7029450" cy="228830"/>
          </a:xfrm>
          <a:prstGeom prst="rect">
            <a:avLst/>
          </a:prstGeom>
        </p:spPr>
      </p:pic>
      <p:sp>
        <p:nvSpPr>
          <p:cNvPr id="16" name="Rectangle: Rounded Corners 15">
            <a:extLst>
              <a:ext uri="{FF2B5EF4-FFF2-40B4-BE49-F238E27FC236}">
                <a16:creationId xmlns:a16="http://schemas.microsoft.com/office/drawing/2014/main" id="{CA028F06-E807-4225-DBA4-A15CEDE45036}"/>
              </a:ext>
            </a:extLst>
          </p:cNvPr>
          <p:cNvSpPr/>
          <p:nvPr/>
        </p:nvSpPr>
        <p:spPr>
          <a:xfrm>
            <a:off x="1050131" y="957262"/>
            <a:ext cx="5043488" cy="271463"/>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F5953"/>
              </a:solidFill>
            </a:endParaRPr>
          </a:p>
        </p:txBody>
      </p:sp>
      <p:pic>
        <p:nvPicPr>
          <p:cNvPr id="62" name="Picture 5" descr="Icon&#10;&#10;Description automatically generated">
            <a:extLst>
              <a:ext uri="{FF2B5EF4-FFF2-40B4-BE49-F238E27FC236}">
                <a16:creationId xmlns:a16="http://schemas.microsoft.com/office/drawing/2014/main" id="{B61EAA53-7986-9BED-5C46-D779F7336E28}"/>
              </a:ext>
            </a:extLst>
          </p:cNvPr>
          <p:cNvPicPr>
            <a:picLocks noChangeAspect="1"/>
          </p:cNvPicPr>
          <p:nvPr/>
        </p:nvPicPr>
        <p:blipFill>
          <a:blip r:embed="rId3"/>
          <a:stretch>
            <a:fillRect/>
          </a:stretch>
        </p:blipFill>
        <p:spPr>
          <a:xfrm rot="5400000">
            <a:off x="835818" y="2621756"/>
            <a:ext cx="492919" cy="492919"/>
          </a:xfrm>
          <a:prstGeom prst="rect">
            <a:avLst/>
          </a:prstGeom>
        </p:spPr>
      </p:pic>
      <p:sp>
        <p:nvSpPr>
          <p:cNvPr id="63" name="Title 9">
            <a:extLst>
              <a:ext uri="{FF2B5EF4-FFF2-40B4-BE49-F238E27FC236}">
                <a16:creationId xmlns:a16="http://schemas.microsoft.com/office/drawing/2014/main" id="{0F0093AF-0EAB-84B2-BC37-B3B1B6BD7657}"/>
              </a:ext>
            </a:extLst>
          </p:cNvPr>
          <p:cNvSpPr>
            <a:spLocks noGrp="1"/>
          </p:cNvSpPr>
          <p:nvPr/>
        </p:nvSpPr>
        <p:spPr>
          <a:xfrm>
            <a:off x="1245099" y="2575052"/>
            <a:ext cx="1012182" cy="832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4"/>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r>
              <a:rPr lang="en-US" sz="1400"/>
              <a:t>Monthly</a:t>
            </a:r>
            <a:endParaRPr lang="en-US"/>
          </a:p>
          <a:p>
            <a:r>
              <a:rPr lang="en-US" sz="1400"/>
              <a:t>Charges</a:t>
            </a:r>
          </a:p>
        </p:txBody>
      </p:sp>
      <p:pic>
        <p:nvPicPr>
          <p:cNvPr id="18" name="Picture 18" descr="Icon&#10;&#10;Description automatically generated">
            <a:extLst>
              <a:ext uri="{FF2B5EF4-FFF2-40B4-BE49-F238E27FC236}">
                <a16:creationId xmlns:a16="http://schemas.microsoft.com/office/drawing/2014/main" id="{D4E128A8-D7A3-98A6-EE7D-F185D3F46AAA}"/>
              </a:ext>
            </a:extLst>
          </p:cNvPr>
          <p:cNvPicPr>
            <a:picLocks noChangeAspect="1"/>
          </p:cNvPicPr>
          <p:nvPr/>
        </p:nvPicPr>
        <p:blipFill>
          <a:blip r:embed="rId8"/>
          <a:stretch>
            <a:fillRect/>
          </a:stretch>
        </p:blipFill>
        <p:spPr>
          <a:xfrm>
            <a:off x="1643063" y="3543300"/>
            <a:ext cx="1228726" cy="1228725"/>
          </a:xfrm>
          <a:prstGeom prst="rect">
            <a:avLst/>
          </a:prstGeom>
        </p:spPr>
      </p:pic>
      <p:sp>
        <p:nvSpPr>
          <p:cNvPr id="61" name="Google Shape;1455;p59">
            <a:extLst>
              <a:ext uri="{FF2B5EF4-FFF2-40B4-BE49-F238E27FC236}">
                <a16:creationId xmlns:a16="http://schemas.microsoft.com/office/drawing/2014/main" id="{DE1E688A-6628-4A1B-BDCA-A6A7A2347D95}"/>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Clifford</a:t>
            </a:r>
          </a:p>
        </p:txBody>
      </p:sp>
    </p:spTree>
    <p:extLst>
      <p:ext uri="{BB962C8B-B14F-4D97-AF65-F5344CB8AC3E}">
        <p14:creationId xmlns:p14="http://schemas.microsoft.com/office/powerpoint/2010/main" val="1769646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8" name="Google Shape;1428;p59"/>
          <p:cNvSpPr/>
          <p:nvPr/>
        </p:nvSpPr>
        <p:spPr>
          <a:xfrm rot="-5400000">
            <a:off x="189900" y="3552725"/>
            <a:ext cx="423000" cy="669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59"/>
          <p:cNvGrpSpPr/>
          <p:nvPr/>
        </p:nvGrpSpPr>
        <p:grpSpPr>
          <a:xfrm>
            <a:off x="192327" y="335373"/>
            <a:ext cx="239095" cy="171413"/>
            <a:chOff x="-1593925" y="-140225"/>
            <a:chExt cx="331800" cy="237875"/>
          </a:xfrm>
        </p:grpSpPr>
        <p:cxnSp>
          <p:nvCxnSpPr>
            <p:cNvPr id="1430" name="Google Shape;1430;p5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1" name="Google Shape;1431;p5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2" name="Google Shape;1432;p5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433" name="Google Shape;1433;p59"/>
          <p:cNvGrpSpPr/>
          <p:nvPr/>
        </p:nvGrpSpPr>
        <p:grpSpPr>
          <a:xfrm>
            <a:off x="192331" y="1823751"/>
            <a:ext cx="239088" cy="182056"/>
            <a:chOff x="359175" y="637250"/>
            <a:chExt cx="255300" cy="194400"/>
          </a:xfrm>
        </p:grpSpPr>
        <p:grpSp>
          <p:nvGrpSpPr>
            <p:cNvPr id="1434" name="Google Shape;1434;p59"/>
            <p:cNvGrpSpPr/>
            <p:nvPr/>
          </p:nvGrpSpPr>
          <p:grpSpPr>
            <a:xfrm>
              <a:off x="359175" y="637250"/>
              <a:ext cx="255300" cy="78000"/>
              <a:chOff x="648300" y="324950"/>
              <a:chExt cx="255300" cy="78000"/>
            </a:xfrm>
          </p:grpSpPr>
          <p:cxnSp>
            <p:nvCxnSpPr>
              <p:cNvPr id="1435" name="Google Shape;1435;p5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436" name="Google Shape;1436;p5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437" name="Google Shape;1437;p5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438" name="Google Shape;1438;p59"/>
          <p:cNvGrpSpPr/>
          <p:nvPr/>
        </p:nvGrpSpPr>
        <p:grpSpPr>
          <a:xfrm>
            <a:off x="223704" y="2465582"/>
            <a:ext cx="176342" cy="159500"/>
            <a:chOff x="518158" y="1088300"/>
            <a:chExt cx="176342" cy="159500"/>
          </a:xfrm>
        </p:grpSpPr>
        <p:cxnSp>
          <p:nvCxnSpPr>
            <p:cNvPr id="1439" name="Google Shape;1439;p5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440" name="Google Shape;1440;p5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441" name="Google Shape;1441;p5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442" name="Google Shape;1442;p59"/>
          <p:cNvGrpSpPr/>
          <p:nvPr/>
        </p:nvGrpSpPr>
        <p:grpSpPr>
          <a:xfrm>
            <a:off x="223675" y="3084858"/>
            <a:ext cx="176400" cy="263091"/>
            <a:chOff x="519725" y="1778180"/>
            <a:chExt cx="176400" cy="263091"/>
          </a:xfrm>
        </p:grpSpPr>
        <p:sp>
          <p:nvSpPr>
            <p:cNvPr id="1443" name="Google Shape;1443;p5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9"/>
          <p:cNvGrpSpPr/>
          <p:nvPr/>
        </p:nvGrpSpPr>
        <p:grpSpPr>
          <a:xfrm>
            <a:off x="218275" y="3807724"/>
            <a:ext cx="187200" cy="159600"/>
            <a:chOff x="508825" y="2429151"/>
            <a:chExt cx="187200" cy="159600"/>
          </a:xfrm>
        </p:grpSpPr>
        <p:sp>
          <p:nvSpPr>
            <p:cNvPr id="1446" name="Google Shape;1446;p5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448" name="Google Shape;1448;p59"/>
          <p:cNvGrpSpPr/>
          <p:nvPr/>
        </p:nvGrpSpPr>
        <p:grpSpPr>
          <a:xfrm>
            <a:off x="223675" y="4427100"/>
            <a:ext cx="176400" cy="176400"/>
            <a:chOff x="514225" y="2875375"/>
            <a:chExt cx="176400" cy="176400"/>
          </a:xfrm>
        </p:grpSpPr>
        <p:sp>
          <p:nvSpPr>
            <p:cNvPr id="1449" name="Google Shape;1449;p5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0" name="Google Shape;1450;p5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451" name="Google Shape;1451;p5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478" name="Google Shape;1478;p59">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9" name="Google Shape;1479;p59"/>
          <p:cNvGrpSpPr/>
          <p:nvPr/>
        </p:nvGrpSpPr>
        <p:grpSpPr>
          <a:xfrm rot="10800000">
            <a:off x="8745326" y="4425438"/>
            <a:ext cx="119400" cy="54900"/>
            <a:chOff x="8645564" y="4373138"/>
            <a:chExt cx="119400" cy="54900"/>
          </a:xfrm>
        </p:grpSpPr>
        <p:cxnSp>
          <p:nvCxnSpPr>
            <p:cNvPr id="1480" name="Google Shape;1480;p59"/>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81" name="Google Shape;1481;p59"/>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82" name="Google Shape;1482;p59">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8" name="Google Shape;1488;p59"/>
          <p:cNvGrpSpPr/>
          <p:nvPr/>
        </p:nvGrpSpPr>
        <p:grpSpPr>
          <a:xfrm>
            <a:off x="8745348" y="3979338"/>
            <a:ext cx="119400" cy="54900"/>
            <a:chOff x="8745348" y="3979338"/>
            <a:chExt cx="119400" cy="54900"/>
          </a:xfrm>
        </p:grpSpPr>
        <p:cxnSp>
          <p:nvCxnSpPr>
            <p:cNvPr id="1489" name="Google Shape;1489;p59">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90" name="Google Shape;1490;p59">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 name="Title 2">
            <a:extLst>
              <a:ext uri="{FF2B5EF4-FFF2-40B4-BE49-F238E27FC236}">
                <a16:creationId xmlns:a16="http://schemas.microsoft.com/office/drawing/2014/main" id="{3604C47C-6912-3856-122D-BCA81F904214}"/>
              </a:ext>
            </a:extLst>
          </p:cNvPr>
          <p:cNvSpPr>
            <a:spLocks noGrp="1"/>
          </p:cNvSpPr>
          <p:nvPr>
            <p:ph type="title"/>
          </p:nvPr>
        </p:nvSpPr>
        <p:spPr>
          <a:xfrm>
            <a:off x="648000" y="261669"/>
            <a:ext cx="8496000" cy="572700"/>
          </a:xfrm>
        </p:spPr>
        <p:txBody>
          <a:bodyPr/>
          <a:lstStyle/>
          <a:p>
            <a:r>
              <a:rPr lang="en-US"/>
              <a:t>Insight 3: Segment by Age</a:t>
            </a:r>
          </a:p>
        </p:txBody>
      </p:sp>
      <p:sp>
        <p:nvSpPr>
          <p:cNvPr id="43" name="Title 3">
            <a:extLst>
              <a:ext uri="{FF2B5EF4-FFF2-40B4-BE49-F238E27FC236}">
                <a16:creationId xmlns:a16="http://schemas.microsoft.com/office/drawing/2014/main" id="{31C378BB-6945-7D64-1476-E5B3CD7C641C}"/>
              </a:ext>
            </a:extLst>
          </p:cNvPr>
          <p:cNvSpPr>
            <a:spLocks noGrp="1"/>
          </p:cNvSpPr>
          <p:nvPr/>
        </p:nvSpPr>
        <p:spPr>
          <a:xfrm>
            <a:off x="2636664" y="2312498"/>
            <a:ext cx="769294" cy="468243"/>
          </a:xfrm>
          <a:prstGeom prst="rect">
            <a:avLst/>
          </a:prstGeom>
          <a:noFill/>
          <a:ln>
            <a:noFill/>
          </a:ln>
        </p:spPr>
        <p:txBody>
          <a:bodyPr spcFirstLastPara="1" wrap="square" lIns="91425" tIns="91425" rIns="91425" bIns="91425" anchor="ctr"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3"/>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2000"/>
              <a:t>CLTV</a:t>
            </a:r>
          </a:p>
        </p:txBody>
      </p:sp>
      <p:pic>
        <p:nvPicPr>
          <p:cNvPr id="2" name="Picture 5" descr="Icon&#10;&#10;Description automatically generated">
            <a:extLst>
              <a:ext uri="{FF2B5EF4-FFF2-40B4-BE49-F238E27FC236}">
                <a16:creationId xmlns:a16="http://schemas.microsoft.com/office/drawing/2014/main" id="{8541BEAE-973C-6BF4-2E3F-19A74EFDA154}"/>
              </a:ext>
            </a:extLst>
          </p:cNvPr>
          <p:cNvPicPr>
            <a:picLocks noChangeAspect="1"/>
          </p:cNvPicPr>
          <p:nvPr/>
        </p:nvPicPr>
        <p:blipFill>
          <a:blip r:embed="rId3"/>
          <a:stretch>
            <a:fillRect/>
          </a:stretch>
        </p:blipFill>
        <p:spPr>
          <a:xfrm rot="5400000">
            <a:off x="935831" y="2264569"/>
            <a:ext cx="492919" cy="492919"/>
          </a:xfrm>
          <a:prstGeom prst="rect">
            <a:avLst/>
          </a:prstGeom>
        </p:spPr>
      </p:pic>
      <p:pic>
        <p:nvPicPr>
          <p:cNvPr id="45" name="Picture 5" descr="Icon&#10;&#10;Description automatically generated">
            <a:extLst>
              <a:ext uri="{FF2B5EF4-FFF2-40B4-BE49-F238E27FC236}">
                <a16:creationId xmlns:a16="http://schemas.microsoft.com/office/drawing/2014/main" id="{0E43A5B3-AD82-D159-143C-66862FCB5BD4}"/>
              </a:ext>
            </a:extLst>
          </p:cNvPr>
          <p:cNvPicPr>
            <a:picLocks noChangeAspect="1"/>
          </p:cNvPicPr>
          <p:nvPr/>
        </p:nvPicPr>
        <p:blipFill>
          <a:blip r:embed="rId3"/>
          <a:stretch>
            <a:fillRect/>
          </a:stretch>
        </p:blipFill>
        <p:spPr>
          <a:xfrm rot="16200000">
            <a:off x="2185986" y="2264569"/>
            <a:ext cx="492919" cy="492919"/>
          </a:xfrm>
          <a:prstGeom prst="rect">
            <a:avLst/>
          </a:prstGeom>
        </p:spPr>
      </p:pic>
      <p:sp>
        <p:nvSpPr>
          <p:cNvPr id="46" name="Title 9">
            <a:extLst>
              <a:ext uri="{FF2B5EF4-FFF2-40B4-BE49-F238E27FC236}">
                <a16:creationId xmlns:a16="http://schemas.microsoft.com/office/drawing/2014/main" id="{A9DDB858-2FB9-692B-3C2E-7D75CCFBBD9F}"/>
              </a:ext>
            </a:extLst>
          </p:cNvPr>
          <p:cNvSpPr>
            <a:spLocks noGrp="1"/>
          </p:cNvSpPr>
          <p:nvPr/>
        </p:nvSpPr>
        <p:spPr>
          <a:xfrm>
            <a:off x="1052220" y="2289300"/>
            <a:ext cx="1376513" cy="4468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4"/>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1800"/>
              <a:t>Age</a:t>
            </a:r>
          </a:p>
        </p:txBody>
      </p:sp>
      <p:sp>
        <p:nvSpPr>
          <p:cNvPr id="6" name="Google Shape;1422;p59">
            <a:extLst>
              <a:ext uri="{FF2B5EF4-FFF2-40B4-BE49-F238E27FC236}">
                <a16:creationId xmlns:a16="http://schemas.microsoft.com/office/drawing/2014/main" id="{C2709DE0-CC34-3ADB-68D8-277C320B392E}"/>
              </a:ext>
            </a:extLst>
          </p:cNvPr>
          <p:cNvSpPr/>
          <p:nvPr/>
        </p:nvSpPr>
        <p:spPr>
          <a:xfrm>
            <a:off x="3972432" y="1919139"/>
            <a:ext cx="3941906" cy="1021798"/>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55;p59">
            <a:extLst>
              <a:ext uri="{FF2B5EF4-FFF2-40B4-BE49-F238E27FC236}">
                <a16:creationId xmlns:a16="http://schemas.microsoft.com/office/drawing/2014/main" id="{3A9BE0F6-B0F6-DD19-C9E7-E9B4BD542647}"/>
              </a:ext>
            </a:extLst>
          </p:cNvPr>
          <p:cNvSpPr txBox="1">
            <a:spLocks/>
          </p:cNvSpPr>
          <p:nvPr/>
        </p:nvSpPr>
        <p:spPr>
          <a:xfrm>
            <a:off x="4009144" y="2010764"/>
            <a:ext cx="3939919" cy="113014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a:solidFill>
                  <a:schemeClr val="dk1"/>
                </a:solidFill>
              </a:rPr>
              <a:t>- Different age groups have different preferences and different group profit margins</a:t>
            </a:r>
          </a:p>
        </p:txBody>
      </p:sp>
      <p:sp>
        <p:nvSpPr>
          <p:cNvPr id="52" name="Google Shape;1422;p59">
            <a:extLst>
              <a:ext uri="{FF2B5EF4-FFF2-40B4-BE49-F238E27FC236}">
                <a16:creationId xmlns:a16="http://schemas.microsoft.com/office/drawing/2014/main" id="{E7E9BC52-70D6-D391-D527-3131ED9E606B}"/>
              </a:ext>
            </a:extLst>
          </p:cNvPr>
          <p:cNvSpPr/>
          <p:nvPr/>
        </p:nvSpPr>
        <p:spPr>
          <a:xfrm>
            <a:off x="3958144" y="3240731"/>
            <a:ext cx="3984768" cy="1593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5;p59">
            <a:extLst>
              <a:ext uri="{FF2B5EF4-FFF2-40B4-BE49-F238E27FC236}">
                <a16:creationId xmlns:a16="http://schemas.microsoft.com/office/drawing/2014/main" id="{4C9AFE50-785F-5737-6843-C23E396184C8}"/>
              </a:ext>
            </a:extLst>
          </p:cNvPr>
          <p:cNvSpPr txBox="1">
            <a:spLocks/>
          </p:cNvSpPr>
          <p:nvPr/>
        </p:nvSpPr>
        <p:spPr>
          <a:xfrm>
            <a:off x="4059149" y="3418082"/>
            <a:ext cx="3732750" cy="1487326"/>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200">
                <a:solidFill>
                  <a:schemeClr val="dk1"/>
                </a:solidFill>
              </a:rPr>
              <a:t>- </a:t>
            </a:r>
            <a:r>
              <a:rPr lang="en-US">
                <a:solidFill>
                  <a:schemeClr val="dk1"/>
                </a:solidFill>
              </a:rPr>
              <a:t>Target the young with </a:t>
            </a:r>
            <a:r>
              <a:rPr lang="en-US" err="1">
                <a:solidFill>
                  <a:schemeClr val="dk1"/>
                </a:solidFill>
              </a:rPr>
              <a:t>personalisation</a:t>
            </a:r>
            <a:r>
              <a:rPr lang="en-US">
                <a:solidFill>
                  <a:schemeClr val="dk1"/>
                </a:solidFill>
              </a:rPr>
              <a:t> and bundling of services</a:t>
            </a:r>
          </a:p>
          <a:p>
            <a:pPr marL="0" indent="0" algn="l"/>
            <a:endParaRPr lang="en-US">
              <a:solidFill>
                <a:schemeClr val="dk1"/>
              </a:solidFill>
            </a:endParaRPr>
          </a:p>
          <a:p>
            <a:pPr marL="0" indent="0" algn="l"/>
            <a:r>
              <a:rPr lang="en-US">
                <a:solidFill>
                  <a:schemeClr val="dk1"/>
                </a:solidFill>
              </a:rPr>
              <a:t>- Target the old with stability, informational content, customer support</a:t>
            </a:r>
          </a:p>
        </p:txBody>
      </p:sp>
      <p:sp>
        <p:nvSpPr>
          <p:cNvPr id="53" name="Title 3">
            <a:extLst>
              <a:ext uri="{FF2B5EF4-FFF2-40B4-BE49-F238E27FC236}">
                <a16:creationId xmlns:a16="http://schemas.microsoft.com/office/drawing/2014/main" id="{B7AE1413-FB21-50BD-8223-89E0DC480C53}"/>
              </a:ext>
            </a:extLst>
          </p:cNvPr>
          <p:cNvSpPr>
            <a:spLocks noGrp="1"/>
          </p:cNvSpPr>
          <p:nvPr/>
        </p:nvSpPr>
        <p:spPr>
          <a:xfrm>
            <a:off x="3901108" y="1962454"/>
            <a:ext cx="1119338" cy="353943"/>
          </a:xfrm>
          <a:prstGeom prst="rect">
            <a:avLst/>
          </a:prstGeom>
          <a:noFill/>
          <a:ln>
            <a:noFill/>
          </a:ln>
        </p:spPr>
        <p:txBody>
          <a:bodyPr spcFirstLastPara="1" wrap="square" lIns="91425" tIns="91425" rIns="91425" bIns="91425" anchor="ctr" anchorCtr="0">
            <a:normAutofit fontScale="6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3"/>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2000">
                <a:solidFill>
                  <a:schemeClr val="accent1"/>
                </a:solidFill>
              </a:rPr>
              <a:t>Reasons</a:t>
            </a:r>
          </a:p>
        </p:txBody>
      </p:sp>
      <p:sp>
        <p:nvSpPr>
          <p:cNvPr id="54" name="Title 3">
            <a:extLst>
              <a:ext uri="{FF2B5EF4-FFF2-40B4-BE49-F238E27FC236}">
                <a16:creationId xmlns:a16="http://schemas.microsoft.com/office/drawing/2014/main" id="{879F2689-7A13-A2F3-A664-FB4B219B911C}"/>
              </a:ext>
            </a:extLst>
          </p:cNvPr>
          <p:cNvSpPr>
            <a:spLocks noGrp="1"/>
          </p:cNvSpPr>
          <p:nvPr/>
        </p:nvSpPr>
        <p:spPr>
          <a:xfrm>
            <a:off x="3958259" y="3298334"/>
            <a:ext cx="1547963" cy="361087"/>
          </a:xfrm>
          <a:prstGeom prst="rect">
            <a:avLst/>
          </a:prstGeom>
          <a:noFill/>
          <a:ln>
            <a:noFill/>
          </a:ln>
        </p:spPr>
        <p:txBody>
          <a:bodyPr spcFirstLastPara="1" wrap="square" lIns="91425" tIns="91425" rIns="91425" bIns="91425" anchor="ctr" anchorCtr="0">
            <a:normAutofit fontScale="6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3"/>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2000">
                <a:solidFill>
                  <a:schemeClr val="accent1"/>
                </a:solidFill>
              </a:rPr>
              <a:t>Opportunities</a:t>
            </a:r>
            <a:endParaRPr lang="en-US">
              <a:solidFill>
                <a:schemeClr val="accent1"/>
              </a:solidFill>
            </a:endParaRPr>
          </a:p>
        </p:txBody>
      </p:sp>
      <p:pic>
        <p:nvPicPr>
          <p:cNvPr id="9" name="Picture 9" descr="Icon&#10;&#10;Description automatically generated">
            <a:extLst>
              <a:ext uri="{FF2B5EF4-FFF2-40B4-BE49-F238E27FC236}">
                <a16:creationId xmlns:a16="http://schemas.microsoft.com/office/drawing/2014/main" id="{58C22851-42D2-0D8B-E665-5C9AB87E0EC9}"/>
              </a:ext>
            </a:extLst>
          </p:cNvPr>
          <p:cNvPicPr>
            <a:picLocks noChangeAspect="1"/>
          </p:cNvPicPr>
          <p:nvPr/>
        </p:nvPicPr>
        <p:blipFill>
          <a:blip r:embed="rId4"/>
          <a:stretch>
            <a:fillRect/>
          </a:stretch>
        </p:blipFill>
        <p:spPr>
          <a:xfrm>
            <a:off x="5372101" y="3336131"/>
            <a:ext cx="271463" cy="278607"/>
          </a:xfrm>
          <a:prstGeom prst="rect">
            <a:avLst/>
          </a:prstGeom>
        </p:spPr>
      </p:pic>
      <p:pic>
        <p:nvPicPr>
          <p:cNvPr id="10" name="Picture 10" descr="Icon&#10;&#10;Description automatically generated">
            <a:extLst>
              <a:ext uri="{FF2B5EF4-FFF2-40B4-BE49-F238E27FC236}">
                <a16:creationId xmlns:a16="http://schemas.microsoft.com/office/drawing/2014/main" id="{441010EB-3BE6-9355-22C9-3CCC0EA97B62}"/>
              </a:ext>
            </a:extLst>
          </p:cNvPr>
          <p:cNvPicPr>
            <a:picLocks noChangeAspect="1"/>
          </p:cNvPicPr>
          <p:nvPr/>
        </p:nvPicPr>
        <p:blipFill>
          <a:blip r:embed="rId5"/>
          <a:stretch>
            <a:fillRect/>
          </a:stretch>
        </p:blipFill>
        <p:spPr>
          <a:xfrm>
            <a:off x="4886325" y="1964531"/>
            <a:ext cx="271463" cy="278607"/>
          </a:xfrm>
          <a:prstGeom prst="rect">
            <a:avLst/>
          </a:prstGeom>
        </p:spPr>
      </p:pic>
      <p:pic>
        <p:nvPicPr>
          <p:cNvPr id="8" name="Picture 11">
            <a:extLst>
              <a:ext uri="{FF2B5EF4-FFF2-40B4-BE49-F238E27FC236}">
                <a16:creationId xmlns:a16="http://schemas.microsoft.com/office/drawing/2014/main" id="{CDDD7EEC-6254-F1D9-98B6-061A0BBAA2A0}"/>
              </a:ext>
            </a:extLst>
          </p:cNvPr>
          <p:cNvPicPr>
            <a:picLocks noChangeAspect="1"/>
          </p:cNvPicPr>
          <p:nvPr/>
        </p:nvPicPr>
        <p:blipFill>
          <a:blip r:embed="rId6"/>
          <a:stretch>
            <a:fillRect/>
          </a:stretch>
        </p:blipFill>
        <p:spPr>
          <a:xfrm>
            <a:off x="1214438" y="964910"/>
            <a:ext cx="7150893" cy="263312"/>
          </a:xfrm>
          <a:prstGeom prst="rect">
            <a:avLst/>
          </a:prstGeom>
        </p:spPr>
      </p:pic>
      <p:sp>
        <p:nvSpPr>
          <p:cNvPr id="12" name="Rectangle: Rounded Corners 11">
            <a:extLst>
              <a:ext uri="{FF2B5EF4-FFF2-40B4-BE49-F238E27FC236}">
                <a16:creationId xmlns:a16="http://schemas.microsoft.com/office/drawing/2014/main" id="{319C39E2-E64A-065B-2572-B6DE3D9BF401}"/>
              </a:ext>
            </a:extLst>
          </p:cNvPr>
          <p:cNvSpPr/>
          <p:nvPr/>
        </p:nvSpPr>
        <p:spPr>
          <a:xfrm>
            <a:off x="1343024" y="1092994"/>
            <a:ext cx="2893220" cy="135732"/>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F5953"/>
              </a:solidFill>
            </a:endParaRPr>
          </a:p>
        </p:txBody>
      </p:sp>
      <p:pic>
        <p:nvPicPr>
          <p:cNvPr id="13" name="Picture 13" descr="Icon&#10;&#10;Description automatically generated">
            <a:extLst>
              <a:ext uri="{FF2B5EF4-FFF2-40B4-BE49-F238E27FC236}">
                <a16:creationId xmlns:a16="http://schemas.microsoft.com/office/drawing/2014/main" id="{AF5782D4-1EEA-78AE-9738-5C40459A79BB}"/>
              </a:ext>
            </a:extLst>
          </p:cNvPr>
          <p:cNvPicPr>
            <a:picLocks noChangeAspect="1"/>
          </p:cNvPicPr>
          <p:nvPr/>
        </p:nvPicPr>
        <p:blipFill>
          <a:blip r:embed="rId7"/>
          <a:stretch>
            <a:fillRect/>
          </a:stretch>
        </p:blipFill>
        <p:spPr>
          <a:xfrm>
            <a:off x="1343025" y="3164681"/>
            <a:ext cx="1514475" cy="1485901"/>
          </a:xfrm>
          <a:prstGeom prst="rect">
            <a:avLst/>
          </a:prstGeom>
        </p:spPr>
      </p:pic>
      <p:sp>
        <p:nvSpPr>
          <p:cNvPr id="55" name="Google Shape;1455;p59">
            <a:extLst>
              <a:ext uri="{FF2B5EF4-FFF2-40B4-BE49-F238E27FC236}">
                <a16:creationId xmlns:a16="http://schemas.microsoft.com/office/drawing/2014/main" id="{9BE2314D-8D12-A7E4-7C60-5D9C5367CB52}"/>
              </a:ext>
            </a:extLst>
          </p:cNvPr>
          <p:cNvSpPr txBox="1">
            <a:spLocks/>
          </p:cNvSpPr>
          <p:nvPr/>
        </p:nvSpPr>
        <p:spPr>
          <a:xfrm>
            <a:off x="7791899" y="4826620"/>
            <a:ext cx="1426821" cy="3014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Clifford</a:t>
            </a:r>
          </a:p>
        </p:txBody>
      </p:sp>
    </p:spTree>
    <p:extLst>
      <p:ext uri="{BB962C8B-B14F-4D97-AF65-F5344CB8AC3E}">
        <p14:creationId xmlns:p14="http://schemas.microsoft.com/office/powerpoint/2010/main" val="2848146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64"/>
          <p:cNvSpPr/>
          <p:nvPr/>
        </p:nvSpPr>
        <p:spPr>
          <a:xfrm>
            <a:off x="1686950" y="3261575"/>
            <a:ext cx="5774100" cy="617100"/>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4"/>
          <p:cNvSpPr txBox="1">
            <a:spLocks noGrp="1"/>
          </p:cNvSpPr>
          <p:nvPr>
            <p:ph type="title"/>
          </p:nvPr>
        </p:nvSpPr>
        <p:spPr>
          <a:xfrm>
            <a:off x="1537855" y="2048225"/>
            <a:ext cx="606829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Recommendations and Dashboard Demo</a:t>
            </a:r>
            <a:endParaRPr sz="4000"/>
          </a:p>
        </p:txBody>
      </p:sp>
      <p:sp>
        <p:nvSpPr>
          <p:cNvPr id="1953" name="Google Shape;1953;p64"/>
          <p:cNvSpPr txBox="1">
            <a:spLocks noGrp="1"/>
          </p:cNvSpPr>
          <p:nvPr>
            <p:ph type="subTitle" idx="4294967295"/>
          </p:nvPr>
        </p:nvSpPr>
        <p:spPr>
          <a:xfrm>
            <a:off x="1834150" y="3261600"/>
            <a:ext cx="5479800" cy="617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Here you can describe the topic of the section</a:t>
            </a:r>
            <a:endParaRPr/>
          </a:p>
        </p:txBody>
      </p:sp>
      <p:grpSp>
        <p:nvGrpSpPr>
          <p:cNvPr id="1954" name="Google Shape;1954;p64"/>
          <p:cNvGrpSpPr/>
          <p:nvPr/>
        </p:nvGrpSpPr>
        <p:grpSpPr>
          <a:xfrm>
            <a:off x="192327" y="335373"/>
            <a:ext cx="239095" cy="171413"/>
            <a:chOff x="-1593925" y="-140225"/>
            <a:chExt cx="331800" cy="237875"/>
          </a:xfrm>
        </p:grpSpPr>
        <p:cxnSp>
          <p:nvCxnSpPr>
            <p:cNvPr id="1955" name="Google Shape;1955;p64"/>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956" name="Google Shape;1956;p64"/>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957" name="Google Shape;1957;p64"/>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958" name="Google Shape;1958;p64"/>
          <p:cNvGrpSpPr/>
          <p:nvPr/>
        </p:nvGrpSpPr>
        <p:grpSpPr>
          <a:xfrm>
            <a:off x="192331" y="1823751"/>
            <a:ext cx="239088" cy="182056"/>
            <a:chOff x="359175" y="637250"/>
            <a:chExt cx="255300" cy="194400"/>
          </a:xfrm>
        </p:grpSpPr>
        <p:grpSp>
          <p:nvGrpSpPr>
            <p:cNvPr id="1959" name="Google Shape;1959;p64"/>
            <p:cNvGrpSpPr/>
            <p:nvPr/>
          </p:nvGrpSpPr>
          <p:grpSpPr>
            <a:xfrm>
              <a:off x="359175" y="637250"/>
              <a:ext cx="255300" cy="78000"/>
              <a:chOff x="648300" y="324950"/>
              <a:chExt cx="255300" cy="78000"/>
            </a:xfrm>
          </p:grpSpPr>
          <p:cxnSp>
            <p:nvCxnSpPr>
              <p:cNvPr id="1960" name="Google Shape;1960;p64"/>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961" name="Google Shape;1961;p64"/>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962" name="Google Shape;1962;p64"/>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963" name="Google Shape;1963;p64"/>
          <p:cNvGrpSpPr/>
          <p:nvPr/>
        </p:nvGrpSpPr>
        <p:grpSpPr>
          <a:xfrm>
            <a:off x="223704" y="2465582"/>
            <a:ext cx="176342" cy="159500"/>
            <a:chOff x="518158" y="1088300"/>
            <a:chExt cx="176342" cy="159500"/>
          </a:xfrm>
        </p:grpSpPr>
        <p:cxnSp>
          <p:nvCxnSpPr>
            <p:cNvPr id="1964" name="Google Shape;1964;p64"/>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965" name="Google Shape;1965;p64"/>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966" name="Google Shape;1966;p64"/>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967" name="Google Shape;1967;p64"/>
          <p:cNvGrpSpPr/>
          <p:nvPr/>
        </p:nvGrpSpPr>
        <p:grpSpPr>
          <a:xfrm>
            <a:off x="223675" y="3084858"/>
            <a:ext cx="176400" cy="263091"/>
            <a:chOff x="519725" y="1778180"/>
            <a:chExt cx="176400" cy="263091"/>
          </a:xfrm>
        </p:grpSpPr>
        <p:sp>
          <p:nvSpPr>
            <p:cNvPr id="1968" name="Google Shape;1968;p64"/>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4"/>
          <p:cNvGrpSpPr/>
          <p:nvPr/>
        </p:nvGrpSpPr>
        <p:grpSpPr>
          <a:xfrm>
            <a:off x="218275" y="3807724"/>
            <a:ext cx="187200" cy="159600"/>
            <a:chOff x="508825" y="2429151"/>
            <a:chExt cx="187200" cy="159600"/>
          </a:xfrm>
        </p:grpSpPr>
        <p:sp>
          <p:nvSpPr>
            <p:cNvPr id="1971" name="Google Shape;1971;p64"/>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973" name="Google Shape;1973;p64"/>
          <p:cNvGrpSpPr/>
          <p:nvPr/>
        </p:nvGrpSpPr>
        <p:grpSpPr>
          <a:xfrm>
            <a:off x="223675" y="4427100"/>
            <a:ext cx="176400" cy="176400"/>
            <a:chOff x="514225" y="2875375"/>
            <a:chExt cx="176400" cy="176400"/>
          </a:xfrm>
        </p:grpSpPr>
        <p:sp>
          <p:nvSpPr>
            <p:cNvPr id="1974" name="Google Shape;1974;p64"/>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5" name="Google Shape;1975;p64"/>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976" name="Google Shape;1976;p64"/>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977" name="Google Shape;1977;p64">
            <a:hlinkClick r:id="" action="ppaction://hlinkshowjump?jump=nextslide"/>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64"/>
          <p:cNvGrpSpPr/>
          <p:nvPr/>
        </p:nvGrpSpPr>
        <p:grpSpPr>
          <a:xfrm rot="10800000">
            <a:off x="8745326" y="4425438"/>
            <a:ext cx="119400" cy="54900"/>
            <a:chOff x="8645564" y="4373138"/>
            <a:chExt cx="119400" cy="54900"/>
          </a:xfrm>
        </p:grpSpPr>
        <p:cxnSp>
          <p:nvCxnSpPr>
            <p:cNvPr id="1979" name="Google Shape;1979;p64"/>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980" name="Google Shape;1980;p64"/>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981" name="Google Shape;1981;p64">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a:hlinkClick r:id="" action="ppaction://hlinkshowjump?jump=previousslide"/>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7" name="Google Shape;1987;p64"/>
          <p:cNvGrpSpPr/>
          <p:nvPr/>
        </p:nvGrpSpPr>
        <p:grpSpPr>
          <a:xfrm>
            <a:off x="8745348" y="3979338"/>
            <a:ext cx="119400" cy="54900"/>
            <a:chOff x="8745348" y="3979338"/>
            <a:chExt cx="119400" cy="54900"/>
          </a:xfrm>
        </p:grpSpPr>
        <p:cxnSp>
          <p:nvCxnSpPr>
            <p:cNvPr id="1988" name="Google Shape;1988;p64">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989" name="Google Shape;1989;p64">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990" name="Google Shape;1990;p64"/>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Short-term and Long-term Strategies</a:t>
            </a:r>
            <a:endParaRPr/>
          </a:p>
        </p:txBody>
      </p:sp>
      <p:sp>
        <p:nvSpPr>
          <p:cNvPr id="43" name="TextBox 42">
            <a:extLst>
              <a:ext uri="{FF2B5EF4-FFF2-40B4-BE49-F238E27FC236}">
                <a16:creationId xmlns:a16="http://schemas.microsoft.com/office/drawing/2014/main" id="{EC3D0C5C-D3DC-4006-A13F-1FCDFD8997AA}"/>
              </a:ext>
            </a:extLst>
          </p:cNvPr>
          <p:cNvSpPr txBox="1"/>
          <p:nvPr/>
        </p:nvSpPr>
        <p:spPr>
          <a:xfrm>
            <a:off x="7267336" y="4861211"/>
            <a:ext cx="1876664" cy="261610"/>
          </a:xfrm>
          <a:prstGeom prst="rect">
            <a:avLst/>
          </a:prstGeom>
          <a:noFill/>
        </p:spPr>
        <p:txBody>
          <a:bodyPr wrap="square">
            <a:spAutoFit/>
          </a:bodyPr>
          <a:lstStyle/>
          <a:p>
            <a:pPr marL="0" indent="0" algn="l"/>
            <a:r>
              <a:rPr lang="en-US" sz="1100">
                <a:solidFill>
                  <a:srgbClr val="FDF9FF"/>
                </a:solidFill>
                <a:latin typeface="+mj-lt"/>
              </a:rPr>
              <a:t>Presenter: Yong </a:t>
            </a:r>
            <a:r>
              <a:rPr lang="en-US" sz="1100" err="1">
                <a:solidFill>
                  <a:srgbClr val="FDF9FF"/>
                </a:solidFill>
                <a:latin typeface="+mj-lt"/>
              </a:rPr>
              <a:t>Zhuo</a:t>
            </a:r>
            <a:r>
              <a:rPr lang="en-US" sz="1100">
                <a:solidFill>
                  <a:srgbClr val="FDF9FF"/>
                </a:solidFill>
                <a:latin typeface="+mj-lt"/>
              </a:rPr>
              <a:t> (YZ)</a:t>
            </a:r>
          </a:p>
        </p:txBody>
      </p:sp>
    </p:spTree>
    <p:extLst>
      <p:ext uri="{BB962C8B-B14F-4D97-AF65-F5344CB8AC3E}">
        <p14:creationId xmlns:p14="http://schemas.microsoft.com/office/powerpoint/2010/main" val="985798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24" name="Google Shape;2024;p65"/>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Translating insights into Recommendations</a:t>
            </a:r>
            <a:endParaRPr/>
          </a:p>
        </p:txBody>
      </p:sp>
      <p:grpSp>
        <p:nvGrpSpPr>
          <p:cNvPr id="2049" name="Google Shape;2049;p65"/>
          <p:cNvGrpSpPr/>
          <p:nvPr/>
        </p:nvGrpSpPr>
        <p:grpSpPr>
          <a:xfrm>
            <a:off x="8745326" y="4425438"/>
            <a:ext cx="119400" cy="54900"/>
            <a:chOff x="8645564" y="4373138"/>
            <a:chExt cx="119400" cy="54900"/>
          </a:xfrm>
        </p:grpSpPr>
        <p:cxnSp>
          <p:nvCxnSpPr>
            <p:cNvPr id="2050" name="Google Shape;2050;p6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051" name="Google Shape;2051;p6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2052" name="Google Shape;2052;p65">
            <a:hlinkClick r:id="" action="ppaction://hlinkshowjump?jump=nextslide"/>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3" name="Google Shape;2053;p65"/>
          <p:cNvGrpSpPr/>
          <p:nvPr/>
        </p:nvGrpSpPr>
        <p:grpSpPr>
          <a:xfrm rot="10800000">
            <a:off x="8745326" y="4425438"/>
            <a:ext cx="119400" cy="54900"/>
            <a:chOff x="8645564" y="4373138"/>
            <a:chExt cx="119400" cy="54900"/>
          </a:xfrm>
        </p:grpSpPr>
        <p:cxnSp>
          <p:nvCxnSpPr>
            <p:cNvPr id="2054" name="Google Shape;2054;p6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055" name="Google Shape;2055;p6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a:hlinkClick r:id="" action="ppaction://hlinkshowjump?jump=previousslide"/>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2" name="Google Shape;2062;p65"/>
          <p:cNvGrpSpPr/>
          <p:nvPr/>
        </p:nvGrpSpPr>
        <p:grpSpPr>
          <a:xfrm>
            <a:off x="8745348" y="3979338"/>
            <a:ext cx="119400" cy="54900"/>
            <a:chOff x="8745348" y="3979338"/>
            <a:chExt cx="119400" cy="54900"/>
          </a:xfrm>
        </p:grpSpPr>
        <p:cxnSp>
          <p:nvCxnSpPr>
            <p:cNvPr id="2063" name="Google Shape;2063;p6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064" name="Google Shape;2064;p6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 name="Google Shape;2231;p69">
            <a:extLst>
              <a:ext uri="{FF2B5EF4-FFF2-40B4-BE49-F238E27FC236}">
                <a16:creationId xmlns:a16="http://schemas.microsoft.com/office/drawing/2014/main" id="{11630D51-5699-4164-9945-504361E45E20}"/>
              </a:ext>
            </a:extLst>
          </p:cNvPr>
          <p:cNvSpPr/>
          <p:nvPr/>
        </p:nvSpPr>
        <p:spPr>
          <a:xfrm>
            <a:off x="1621675" y="1288375"/>
            <a:ext cx="6670103" cy="895943"/>
          </a:xfrm>
          <a:prstGeom prst="roundRect">
            <a:avLst>
              <a:gd name="adj" fmla="val 16238"/>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algn="ctr"/>
            <a:r>
              <a:rPr lang="en-US" sz="1600" b="1">
                <a:solidFill>
                  <a:schemeClr val="bg1"/>
                </a:solidFill>
                <a:latin typeface="Open Sans"/>
                <a:ea typeface="Open Sans"/>
                <a:cs typeface="Open Sans"/>
              </a:rPr>
              <a:t>To utilise the analytical tools and generate insights from the models, a dashboard is proposed to be implemented</a:t>
            </a:r>
          </a:p>
        </p:txBody>
      </p:sp>
      <p:sp>
        <p:nvSpPr>
          <p:cNvPr id="91" name="Google Shape;1997;p65">
            <a:extLst>
              <a:ext uri="{FF2B5EF4-FFF2-40B4-BE49-F238E27FC236}">
                <a16:creationId xmlns:a16="http://schemas.microsoft.com/office/drawing/2014/main" id="{90685BCD-5246-4D3C-B0D8-BE6A0456B3A9}"/>
              </a:ext>
            </a:extLst>
          </p:cNvPr>
          <p:cNvSpPr/>
          <p:nvPr/>
        </p:nvSpPr>
        <p:spPr>
          <a:xfrm>
            <a:off x="1621676" y="2911485"/>
            <a:ext cx="3060000" cy="15120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r>
              <a:rPr lang="en-US" sz="1600">
                <a:solidFill>
                  <a:schemeClr val="tx1"/>
                </a:solidFill>
                <a:latin typeface="Advent Pro" panose="020B0604020202020204" charset="0"/>
              </a:rPr>
              <a:t>Ease of </a:t>
            </a:r>
            <a:r>
              <a:rPr lang="en-US" sz="1600" b="1">
                <a:solidFill>
                  <a:schemeClr val="tx1"/>
                </a:solidFill>
                <a:latin typeface="Advent Pro" panose="020B0604020202020204" charset="0"/>
              </a:rPr>
              <a:t>convenience &amp; accessibility</a:t>
            </a:r>
            <a:r>
              <a:rPr lang="en-US" sz="1600">
                <a:solidFill>
                  <a:schemeClr val="tx1"/>
                </a:solidFill>
                <a:latin typeface="Advent Pro" panose="020B0604020202020204" charset="0"/>
              </a:rPr>
              <a:t> to key information from the database as well as results &amp; recommendations from the models produced</a:t>
            </a:r>
          </a:p>
        </p:txBody>
      </p:sp>
      <p:sp>
        <p:nvSpPr>
          <p:cNvPr id="92" name="Google Shape;2015;p65">
            <a:extLst>
              <a:ext uri="{FF2B5EF4-FFF2-40B4-BE49-F238E27FC236}">
                <a16:creationId xmlns:a16="http://schemas.microsoft.com/office/drawing/2014/main" id="{6E2597BC-0F0B-458E-A4AB-5980E4F77068}"/>
              </a:ext>
            </a:extLst>
          </p:cNvPr>
          <p:cNvSpPr/>
          <p:nvPr/>
        </p:nvSpPr>
        <p:spPr>
          <a:xfrm>
            <a:off x="5231778" y="2911485"/>
            <a:ext cx="3060000" cy="15120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r>
              <a:rPr lang="en-US" sz="1600">
                <a:solidFill>
                  <a:schemeClr val="tx1"/>
                </a:solidFill>
                <a:latin typeface="Advent Pro" panose="020B0604020202020204" charset="0"/>
              </a:rPr>
              <a:t>Allow </a:t>
            </a:r>
            <a:r>
              <a:rPr lang="en-US" sz="1600" b="1">
                <a:solidFill>
                  <a:schemeClr val="tx1"/>
                </a:solidFill>
                <a:latin typeface="Advent Pro" panose="020B0604020202020204" charset="0"/>
              </a:rPr>
              <a:t>real-time dynamic updates </a:t>
            </a:r>
            <a:r>
              <a:rPr lang="en-US" sz="1600">
                <a:solidFill>
                  <a:schemeClr val="tx1"/>
                </a:solidFill>
                <a:latin typeface="Advent Pro" panose="020B0604020202020204" charset="0"/>
              </a:rPr>
              <a:t>of prediction results &amp; business insights from model outputs, based on a </a:t>
            </a:r>
            <a:r>
              <a:rPr lang="en-US" sz="1600" b="1">
                <a:solidFill>
                  <a:schemeClr val="tx1"/>
                </a:solidFill>
                <a:latin typeface="Advent Pro" panose="020B0604020202020204" charset="0"/>
              </a:rPr>
              <a:t>constantly updating customer database</a:t>
            </a:r>
          </a:p>
        </p:txBody>
      </p:sp>
      <p:grpSp>
        <p:nvGrpSpPr>
          <p:cNvPr id="4" name="Group 3">
            <a:extLst>
              <a:ext uri="{FF2B5EF4-FFF2-40B4-BE49-F238E27FC236}">
                <a16:creationId xmlns:a16="http://schemas.microsoft.com/office/drawing/2014/main" id="{F1933321-345E-4667-8531-C505E4DB1B19}"/>
              </a:ext>
            </a:extLst>
          </p:cNvPr>
          <p:cNvGrpSpPr/>
          <p:nvPr/>
        </p:nvGrpSpPr>
        <p:grpSpPr>
          <a:xfrm>
            <a:off x="1095559" y="2477930"/>
            <a:ext cx="756000" cy="756000"/>
            <a:chOff x="1050309" y="2417413"/>
            <a:chExt cx="756000" cy="756000"/>
          </a:xfrm>
        </p:grpSpPr>
        <p:sp>
          <p:nvSpPr>
            <p:cNvPr id="95" name="Google Shape;2031;p65">
              <a:extLst>
                <a:ext uri="{FF2B5EF4-FFF2-40B4-BE49-F238E27FC236}">
                  <a16:creationId xmlns:a16="http://schemas.microsoft.com/office/drawing/2014/main" id="{D4378811-953B-4760-8253-B7AB706E4037}"/>
                </a:ext>
              </a:extLst>
            </p:cNvPr>
            <p:cNvSpPr/>
            <p:nvPr/>
          </p:nvSpPr>
          <p:spPr>
            <a:xfrm>
              <a:off x="1050309" y="2417413"/>
              <a:ext cx="756000" cy="756000"/>
            </a:xfrm>
            <a:prstGeom prst="ellipse">
              <a:avLst/>
            </a:prstGeom>
            <a:gradFill>
              <a:gsLst>
                <a:gs pos="0">
                  <a:schemeClr val="accent1"/>
                </a:gs>
                <a:gs pos="100000">
                  <a:schemeClr val="accent4"/>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2034;p65">
              <a:extLst>
                <a:ext uri="{FF2B5EF4-FFF2-40B4-BE49-F238E27FC236}">
                  <a16:creationId xmlns:a16="http://schemas.microsoft.com/office/drawing/2014/main" id="{21639BAD-3E9E-4088-9F8F-88B69705ED14}"/>
                </a:ext>
              </a:extLst>
            </p:cNvPr>
            <p:cNvGrpSpPr/>
            <p:nvPr/>
          </p:nvGrpSpPr>
          <p:grpSpPr>
            <a:xfrm>
              <a:off x="1215124" y="2585045"/>
              <a:ext cx="426460" cy="420797"/>
              <a:chOff x="-6713450" y="2397900"/>
              <a:chExt cx="295375" cy="291450"/>
            </a:xfrm>
          </p:grpSpPr>
          <p:sp>
            <p:nvSpPr>
              <p:cNvPr id="97" name="Google Shape;2035;p65">
                <a:extLst>
                  <a:ext uri="{FF2B5EF4-FFF2-40B4-BE49-F238E27FC236}">
                    <a16:creationId xmlns:a16="http://schemas.microsoft.com/office/drawing/2014/main" id="{9DFBF7A2-3BD8-4636-BF90-BCEB4C61E178}"/>
                  </a:ext>
                </a:extLst>
              </p:cNvPr>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36;p65">
                <a:extLst>
                  <a:ext uri="{FF2B5EF4-FFF2-40B4-BE49-F238E27FC236}">
                    <a16:creationId xmlns:a16="http://schemas.microsoft.com/office/drawing/2014/main" id="{F827ABE7-3C29-4281-AB74-70435E33FDE8}"/>
                  </a:ext>
                </a:extLst>
              </p:cNvPr>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 name="Group 4">
            <a:extLst>
              <a:ext uri="{FF2B5EF4-FFF2-40B4-BE49-F238E27FC236}">
                <a16:creationId xmlns:a16="http://schemas.microsoft.com/office/drawing/2014/main" id="{25ABB759-8676-4316-AE7F-CCA3955E1540}"/>
              </a:ext>
            </a:extLst>
          </p:cNvPr>
          <p:cNvGrpSpPr/>
          <p:nvPr/>
        </p:nvGrpSpPr>
        <p:grpSpPr>
          <a:xfrm>
            <a:off x="4745058" y="2477930"/>
            <a:ext cx="756000" cy="756000"/>
            <a:chOff x="4676647" y="2405649"/>
            <a:chExt cx="756000" cy="756000"/>
          </a:xfrm>
        </p:grpSpPr>
        <p:sp>
          <p:nvSpPr>
            <p:cNvPr id="101" name="Google Shape;2040;p65">
              <a:extLst>
                <a:ext uri="{FF2B5EF4-FFF2-40B4-BE49-F238E27FC236}">
                  <a16:creationId xmlns:a16="http://schemas.microsoft.com/office/drawing/2014/main" id="{F187F588-71E8-42D8-BB47-F58B51856D35}"/>
                </a:ext>
              </a:extLst>
            </p:cNvPr>
            <p:cNvSpPr/>
            <p:nvPr/>
          </p:nvSpPr>
          <p:spPr>
            <a:xfrm>
              <a:off x="4676647" y="2405649"/>
              <a:ext cx="756000" cy="7560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2042;p65">
              <a:extLst>
                <a:ext uri="{FF2B5EF4-FFF2-40B4-BE49-F238E27FC236}">
                  <a16:creationId xmlns:a16="http://schemas.microsoft.com/office/drawing/2014/main" id="{BE813518-F49E-4BD2-94DC-0455E1F4DAC6}"/>
                </a:ext>
              </a:extLst>
            </p:cNvPr>
            <p:cNvGrpSpPr/>
            <p:nvPr/>
          </p:nvGrpSpPr>
          <p:grpSpPr>
            <a:xfrm>
              <a:off x="4844266" y="2572700"/>
              <a:ext cx="420796" cy="421914"/>
              <a:chOff x="-1700225" y="2768875"/>
              <a:chExt cx="291450" cy="292225"/>
            </a:xfrm>
          </p:grpSpPr>
          <p:sp>
            <p:nvSpPr>
              <p:cNvPr id="103" name="Google Shape;2043;p65">
                <a:extLst>
                  <a:ext uri="{FF2B5EF4-FFF2-40B4-BE49-F238E27FC236}">
                    <a16:creationId xmlns:a16="http://schemas.microsoft.com/office/drawing/2014/main" id="{A3C88CC1-A7F7-495D-A87A-5D18450B727E}"/>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044;p65">
                <a:extLst>
                  <a:ext uri="{FF2B5EF4-FFF2-40B4-BE49-F238E27FC236}">
                    <a16:creationId xmlns:a16="http://schemas.microsoft.com/office/drawing/2014/main" id="{F627EDB5-DB78-4522-9545-E3F953C441F0}"/>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045;p65">
                <a:extLst>
                  <a:ext uri="{FF2B5EF4-FFF2-40B4-BE49-F238E27FC236}">
                    <a16:creationId xmlns:a16="http://schemas.microsoft.com/office/drawing/2014/main" id="{4E68EFD1-070A-49E1-A29D-87B14E2067B9}"/>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046;p65">
                <a:extLst>
                  <a:ext uri="{FF2B5EF4-FFF2-40B4-BE49-F238E27FC236}">
                    <a16:creationId xmlns:a16="http://schemas.microsoft.com/office/drawing/2014/main" id="{BF32E3BF-7720-40FB-9257-4D65681E89AF}"/>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047;p65">
                <a:extLst>
                  <a:ext uri="{FF2B5EF4-FFF2-40B4-BE49-F238E27FC236}">
                    <a16:creationId xmlns:a16="http://schemas.microsoft.com/office/drawing/2014/main" id="{7B0495B6-11EC-4EC8-99C5-DD2B813C9365}"/>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048;p65">
                <a:extLst>
                  <a:ext uri="{FF2B5EF4-FFF2-40B4-BE49-F238E27FC236}">
                    <a16:creationId xmlns:a16="http://schemas.microsoft.com/office/drawing/2014/main" id="{7B55D55C-E48C-41F4-B578-3444608BA277}"/>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TextBox 63">
            <a:extLst>
              <a:ext uri="{FF2B5EF4-FFF2-40B4-BE49-F238E27FC236}">
                <a16:creationId xmlns:a16="http://schemas.microsoft.com/office/drawing/2014/main" id="{DB0B0B0D-EBE2-4259-9481-570731AB78E8}"/>
              </a:ext>
            </a:extLst>
          </p:cNvPr>
          <p:cNvSpPr txBox="1"/>
          <p:nvPr/>
        </p:nvSpPr>
        <p:spPr>
          <a:xfrm>
            <a:off x="7267336" y="4861211"/>
            <a:ext cx="1876664" cy="261610"/>
          </a:xfrm>
          <a:prstGeom prst="rect">
            <a:avLst/>
          </a:prstGeom>
          <a:noFill/>
        </p:spPr>
        <p:txBody>
          <a:bodyPr wrap="square">
            <a:spAutoFit/>
          </a:bodyPr>
          <a:lstStyle/>
          <a:p>
            <a:pPr marL="0" indent="0" algn="l"/>
            <a:r>
              <a:rPr lang="en-US" sz="1100">
                <a:solidFill>
                  <a:srgbClr val="FDF9FF"/>
                </a:solidFill>
                <a:latin typeface="+mj-lt"/>
              </a:rPr>
              <a:t>Presenter: Yong </a:t>
            </a:r>
            <a:r>
              <a:rPr lang="en-US" sz="1100" err="1">
                <a:solidFill>
                  <a:srgbClr val="FDF9FF"/>
                </a:solidFill>
                <a:latin typeface="+mj-lt"/>
              </a:rPr>
              <a:t>Zhuo</a:t>
            </a:r>
            <a:r>
              <a:rPr lang="en-US" sz="1100">
                <a:solidFill>
                  <a:srgbClr val="FDF9FF"/>
                </a:solidFill>
                <a:latin typeface="+mj-lt"/>
              </a:rPr>
              <a:t> (YZ)</a:t>
            </a:r>
          </a:p>
        </p:txBody>
      </p:sp>
    </p:spTree>
    <p:extLst>
      <p:ext uri="{BB962C8B-B14F-4D97-AF65-F5344CB8AC3E}">
        <p14:creationId xmlns:p14="http://schemas.microsoft.com/office/powerpoint/2010/main" val="2319178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67"/>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4" name="Google Shape;2114;p67"/>
          <p:cNvGrpSpPr/>
          <p:nvPr/>
        </p:nvGrpSpPr>
        <p:grpSpPr>
          <a:xfrm>
            <a:off x="192327" y="335373"/>
            <a:ext cx="239095" cy="171413"/>
            <a:chOff x="-1593925" y="-140225"/>
            <a:chExt cx="331800" cy="237875"/>
          </a:xfrm>
        </p:grpSpPr>
        <p:cxnSp>
          <p:nvCxnSpPr>
            <p:cNvPr id="2115" name="Google Shape;2115;p67"/>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16" name="Google Shape;2116;p67"/>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17" name="Google Shape;2117;p67"/>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118" name="Google Shape;2118;p67"/>
          <p:cNvGrpSpPr/>
          <p:nvPr/>
        </p:nvGrpSpPr>
        <p:grpSpPr>
          <a:xfrm>
            <a:off x="192331" y="1823751"/>
            <a:ext cx="239088" cy="182056"/>
            <a:chOff x="359175" y="637250"/>
            <a:chExt cx="255300" cy="194400"/>
          </a:xfrm>
        </p:grpSpPr>
        <p:grpSp>
          <p:nvGrpSpPr>
            <p:cNvPr id="2119" name="Google Shape;2119;p67"/>
            <p:cNvGrpSpPr/>
            <p:nvPr/>
          </p:nvGrpSpPr>
          <p:grpSpPr>
            <a:xfrm>
              <a:off x="359175" y="637250"/>
              <a:ext cx="255300" cy="78000"/>
              <a:chOff x="648300" y="324950"/>
              <a:chExt cx="255300" cy="78000"/>
            </a:xfrm>
          </p:grpSpPr>
          <p:cxnSp>
            <p:nvCxnSpPr>
              <p:cNvPr id="2120" name="Google Shape;2120;p67"/>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121" name="Google Shape;2121;p67"/>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122" name="Google Shape;2122;p67"/>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123" name="Google Shape;2123;p67"/>
          <p:cNvGrpSpPr/>
          <p:nvPr/>
        </p:nvGrpSpPr>
        <p:grpSpPr>
          <a:xfrm>
            <a:off x="223704" y="2465582"/>
            <a:ext cx="176342" cy="159500"/>
            <a:chOff x="518158" y="1088300"/>
            <a:chExt cx="176342" cy="159500"/>
          </a:xfrm>
        </p:grpSpPr>
        <p:cxnSp>
          <p:nvCxnSpPr>
            <p:cNvPr id="2124" name="Google Shape;2124;p67"/>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125" name="Google Shape;2125;p67"/>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126" name="Google Shape;2126;p67"/>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127" name="Google Shape;2127;p67"/>
          <p:cNvGrpSpPr/>
          <p:nvPr/>
        </p:nvGrpSpPr>
        <p:grpSpPr>
          <a:xfrm>
            <a:off x="223675" y="3084858"/>
            <a:ext cx="176400" cy="263091"/>
            <a:chOff x="519725" y="1778180"/>
            <a:chExt cx="176400" cy="263091"/>
          </a:xfrm>
        </p:grpSpPr>
        <p:sp>
          <p:nvSpPr>
            <p:cNvPr id="2128" name="Google Shape;2128;p67"/>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67"/>
          <p:cNvGrpSpPr/>
          <p:nvPr/>
        </p:nvGrpSpPr>
        <p:grpSpPr>
          <a:xfrm>
            <a:off x="218275" y="3807724"/>
            <a:ext cx="187200" cy="159600"/>
            <a:chOff x="508825" y="2429151"/>
            <a:chExt cx="187200" cy="159600"/>
          </a:xfrm>
        </p:grpSpPr>
        <p:sp>
          <p:nvSpPr>
            <p:cNvPr id="2131" name="Google Shape;2131;p67"/>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133" name="Google Shape;2133;p67"/>
          <p:cNvGrpSpPr/>
          <p:nvPr/>
        </p:nvGrpSpPr>
        <p:grpSpPr>
          <a:xfrm>
            <a:off x="223675" y="4427100"/>
            <a:ext cx="176400" cy="176400"/>
            <a:chOff x="514225" y="2875375"/>
            <a:chExt cx="176400" cy="176400"/>
          </a:xfrm>
        </p:grpSpPr>
        <p:sp>
          <p:nvSpPr>
            <p:cNvPr id="2134" name="Google Shape;2134;p67"/>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5" name="Google Shape;2135;p67"/>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136" name="Google Shape;2136;p67"/>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137" name="Google Shape;2137;p67"/>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Improvement Strategies for AT&amp;T</a:t>
            </a:r>
            <a:endParaRPr/>
          </a:p>
        </p:txBody>
      </p:sp>
      <p:cxnSp>
        <p:nvCxnSpPr>
          <p:cNvPr id="2138" name="Google Shape;2138;p67"/>
          <p:cNvCxnSpPr>
            <a:cxnSpLocks/>
            <a:stCxn id="2139" idx="3"/>
            <a:endCxn id="2140" idx="1"/>
          </p:cNvCxnSpPr>
          <p:nvPr/>
        </p:nvCxnSpPr>
        <p:spPr>
          <a:xfrm>
            <a:off x="2524125" y="2822225"/>
            <a:ext cx="546150" cy="828000"/>
          </a:xfrm>
          <a:prstGeom prst="bentConnector3">
            <a:avLst>
              <a:gd name="adj1" fmla="val 50000"/>
            </a:avLst>
          </a:prstGeom>
          <a:noFill/>
          <a:ln w="19050" cap="flat" cmpd="sng">
            <a:solidFill>
              <a:schemeClr val="accent1"/>
            </a:solidFill>
            <a:prstDash val="solid"/>
            <a:round/>
            <a:headEnd type="none" w="sm" len="sm"/>
            <a:tailEnd type="none" w="sm" len="sm"/>
          </a:ln>
        </p:spPr>
      </p:cxnSp>
      <p:cxnSp>
        <p:nvCxnSpPr>
          <p:cNvPr id="2141" name="Google Shape;2141;p67"/>
          <p:cNvCxnSpPr>
            <a:cxnSpLocks/>
            <a:stCxn id="2139" idx="3"/>
            <a:endCxn id="61" idx="1"/>
          </p:cNvCxnSpPr>
          <p:nvPr/>
        </p:nvCxnSpPr>
        <p:spPr>
          <a:xfrm flipV="1">
            <a:off x="2524125" y="1999261"/>
            <a:ext cx="546149" cy="828000"/>
          </a:xfrm>
          <a:prstGeom prst="bentConnector3">
            <a:avLst>
              <a:gd name="adj1" fmla="val 50136"/>
            </a:avLst>
          </a:prstGeom>
          <a:noFill/>
          <a:ln w="19050" cap="flat" cmpd="sng">
            <a:solidFill>
              <a:schemeClr val="accent1"/>
            </a:solidFill>
            <a:prstDash val="solid"/>
            <a:round/>
            <a:headEnd type="none" w="sm" len="sm"/>
            <a:tailEnd type="none" w="sm" len="sm"/>
          </a:ln>
        </p:spPr>
      </p:cxnSp>
      <p:sp>
        <p:nvSpPr>
          <p:cNvPr id="2139" name="Google Shape;2139;p67"/>
          <p:cNvSpPr/>
          <p:nvPr/>
        </p:nvSpPr>
        <p:spPr>
          <a:xfrm>
            <a:off x="1357745" y="2296502"/>
            <a:ext cx="1166380" cy="1051446"/>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Open Sans"/>
              <a:ea typeface="Open Sans"/>
              <a:cs typeface="Open Sans"/>
              <a:sym typeface="Open Sans"/>
            </a:endParaRPr>
          </a:p>
        </p:txBody>
      </p:sp>
      <p:sp>
        <p:nvSpPr>
          <p:cNvPr id="2140" name="Google Shape;2140;p67"/>
          <p:cNvSpPr/>
          <p:nvPr/>
        </p:nvSpPr>
        <p:spPr>
          <a:xfrm>
            <a:off x="3070275" y="3407124"/>
            <a:ext cx="2020500" cy="525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600">
                <a:solidFill>
                  <a:schemeClr val="accent5">
                    <a:lumMod val="40000"/>
                    <a:lumOff val="60000"/>
                  </a:schemeClr>
                </a:solidFill>
                <a:latin typeface="Open Sans"/>
                <a:ea typeface="Open Sans"/>
                <a:cs typeface="Open Sans"/>
                <a:sym typeface="Open Sans"/>
              </a:rPr>
              <a:t>Long-Term Plan</a:t>
            </a:r>
          </a:p>
        </p:txBody>
      </p:sp>
      <p:sp>
        <p:nvSpPr>
          <p:cNvPr id="2143" name="Google Shape;2143;p67"/>
          <p:cNvSpPr/>
          <p:nvPr/>
        </p:nvSpPr>
        <p:spPr>
          <a:xfrm>
            <a:off x="5619910" y="1687563"/>
            <a:ext cx="1937515" cy="623399"/>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b="1">
                <a:solidFill>
                  <a:schemeClr val="dk1"/>
                </a:solidFill>
                <a:latin typeface="Advent Pro"/>
                <a:ea typeface="Advent Pro"/>
                <a:cs typeface="Advent Pro"/>
                <a:sym typeface="Advent Pro"/>
              </a:rPr>
              <a:t>Product/Service Bundling</a:t>
            </a:r>
          </a:p>
        </p:txBody>
      </p:sp>
      <p:sp>
        <p:nvSpPr>
          <p:cNvPr id="2145" name="Google Shape;2145;p67"/>
          <p:cNvSpPr/>
          <p:nvPr/>
        </p:nvSpPr>
        <p:spPr>
          <a:xfrm>
            <a:off x="5624175" y="3012238"/>
            <a:ext cx="1937515" cy="525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5">
                    <a:lumMod val="40000"/>
                    <a:lumOff val="60000"/>
                  </a:schemeClr>
                </a:solidFill>
                <a:latin typeface="Advent Pro"/>
                <a:ea typeface="Advent Pro"/>
                <a:cs typeface="Advent Pro"/>
                <a:sym typeface="Advent Pro"/>
              </a:rPr>
              <a:t>Increase appeal to the </a:t>
            </a:r>
            <a:br>
              <a:rPr lang="en-US">
                <a:solidFill>
                  <a:schemeClr val="accent5">
                    <a:lumMod val="40000"/>
                    <a:lumOff val="60000"/>
                  </a:schemeClr>
                </a:solidFill>
                <a:latin typeface="Advent Pro"/>
                <a:ea typeface="Advent Pro"/>
                <a:cs typeface="Advent Pro"/>
                <a:sym typeface="Advent Pro"/>
              </a:rPr>
            </a:br>
            <a:r>
              <a:rPr lang="en-US">
                <a:solidFill>
                  <a:schemeClr val="accent5">
                    <a:lumMod val="40000"/>
                    <a:lumOff val="60000"/>
                  </a:schemeClr>
                </a:solidFill>
                <a:latin typeface="Advent Pro"/>
                <a:ea typeface="Advent Pro"/>
                <a:cs typeface="Advent Pro"/>
                <a:sym typeface="Advent Pro"/>
              </a:rPr>
              <a:t>Younger Generation</a:t>
            </a:r>
          </a:p>
        </p:txBody>
      </p:sp>
      <p:sp>
        <p:nvSpPr>
          <p:cNvPr id="2146" name="Google Shape;2146;p67"/>
          <p:cNvSpPr/>
          <p:nvPr/>
        </p:nvSpPr>
        <p:spPr>
          <a:xfrm>
            <a:off x="5624175" y="3766138"/>
            <a:ext cx="1937515" cy="525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a:solidFill>
                  <a:schemeClr val="accent5">
                    <a:lumMod val="40000"/>
                    <a:lumOff val="60000"/>
                  </a:schemeClr>
                </a:solidFill>
                <a:latin typeface="Advent Pro"/>
                <a:ea typeface="Advent Pro"/>
                <a:cs typeface="Advent Pro"/>
                <a:sym typeface="Advent Pro"/>
              </a:rPr>
              <a:t>Improve Customer Service Quality</a:t>
            </a:r>
          </a:p>
        </p:txBody>
      </p:sp>
      <p:cxnSp>
        <p:nvCxnSpPr>
          <p:cNvPr id="2149" name="Google Shape;2149;p67"/>
          <p:cNvCxnSpPr>
            <a:cxnSpLocks/>
            <a:stCxn id="2145" idx="1"/>
            <a:endCxn id="2140" idx="3"/>
          </p:cNvCxnSpPr>
          <p:nvPr/>
        </p:nvCxnSpPr>
        <p:spPr>
          <a:xfrm rot="10800000" flipV="1">
            <a:off x="5090775" y="3274888"/>
            <a:ext cx="533400" cy="394886"/>
          </a:xfrm>
          <a:prstGeom prst="bentConnector3">
            <a:avLst>
              <a:gd name="adj1" fmla="val 50000"/>
            </a:avLst>
          </a:prstGeom>
          <a:noFill/>
          <a:ln w="19050" cap="flat" cmpd="sng">
            <a:solidFill>
              <a:schemeClr val="accent3"/>
            </a:solidFill>
            <a:prstDash val="solid"/>
            <a:round/>
            <a:headEnd type="none" w="sm" len="sm"/>
            <a:tailEnd type="none" w="sm" len="sm"/>
          </a:ln>
        </p:spPr>
      </p:cxnSp>
      <p:cxnSp>
        <p:nvCxnSpPr>
          <p:cNvPr id="2150" name="Google Shape;2150;p67"/>
          <p:cNvCxnSpPr>
            <a:cxnSpLocks/>
            <a:stCxn id="2146" idx="1"/>
            <a:endCxn id="2140" idx="3"/>
          </p:cNvCxnSpPr>
          <p:nvPr/>
        </p:nvCxnSpPr>
        <p:spPr>
          <a:xfrm rot="10800000">
            <a:off x="5090775" y="3669774"/>
            <a:ext cx="533400" cy="359014"/>
          </a:xfrm>
          <a:prstGeom prst="bentConnector3">
            <a:avLst>
              <a:gd name="adj1" fmla="val 50000"/>
            </a:avLst>
          </a:prstGeom>
          <a:noFill/>
          <a:ln w="19050" cap="flat" cmpd="sng">
            <a:solidFill>
              <a:schemeClr val="accent3"/>
            </a:solidFill>
            <a:prstDash val="solid"/>
            <a:round/>
            <a:headEnd type="none" w="sm" len="sm"/>
            <a:tailEnd type="none" w="sm" len="sm"/>
          </a:ln>
        </p:spPr>
      </p:cxnSp>
      <p:sp>
        <p:nvSpPr>
          <p:cNvPr id="2151" name="Google Shape;2151;p67">
            <a:hlinkClick r:id="" action="ppaction://hlinkshowjump?jump=nextslide"/>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67"/>
          <p:cNvGrpSpPr/>
          <p:nvPr/>
        </p:nvGrpSpPr>
        <p:grpSpPr>
          <a:xfrm rot="10800000">
            <a:off x="8745326" y="4425438"/>
            <a:ext cx="119400" cy="54900"/>
            <a:chOff x="8645564" y="4373138"/>
            <a:chExt cx="119400" cy="54900"/>
          </a:xfrm>
        </p:grpSpPr>
        <p:cxnSp>
          <p:nvCxnSpPr>
            <p:cNvPr id="2153" name="Google Shape;2153;p67"/>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154" name="Google Shape;2154;p67"/>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2155" name="Google Shape;2155;p67">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a:hlinkClick r:id="" action="ppaction://hlinkshowjump?jump=previousslide"/>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1" name="Google Shape;2161;p67"/>
          <p:cNvGrpSpPr/>
          <p:nvPr/>
        </p:nvGrpSpPr>
        <p:grpSpPr>
          <a:xfrm>
            <a:off x="8745348" y="3979338"/>
            <a:ext cx="119400" cy="54900"/>
            <a:chOff x="8745348" y="3979338"/>
            <a:chExt cx="119400" cy="54900"/>
          </a:xfrm>
        </p:grpSpPr>
        <p:cxnSp>
          <p:nvCxnSpPr>
            <p:cNvPr id="2162" name="Google Shape;2162;p67">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163" name="Google Shape;2163;p67">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pic>
        <p:nvPicPr>
          <p:cNvPr id="2" name="Picture 1">
            <a:extLst>
              <a:ext uri="{FF2B5EF4-FFF2-40B4-BE49-F238E27FC236}">
                <a16:creationId xmlns:a16="http://schemas.microsoft.com/office/drawing/2014/main" id="{90FC76E1-57CC-4D4A-8C4B-5CC9109F599A}"/>
              </a:ext>
            </a:extLst>
          </p:cNvPr>
          <p:cNvPicPr>
            <a:picLocks noChangeAspect="1"/>
          </p:cNvPicPr>
          <p:nvPr/>
        </p:nvPicPr>
        <p:blipFill rotWithShape="1">
          <a:blip r:embed="rId3"/>
          <a:srcRect l="18529" t="-1481" r="15620" b="2340"/>
          <a:stretch/>
        </p:blipFill>
        <p:spPr>
          <a:xfrm>
            <a:off x="1492047" y="2376887"/>
            <a:ext cx="891449" cy="898001"/>
          </a:xfrm>
          <a:prstGeom prst="rect">
            <a:avLst/>
          </a:prstGeom>
        </p:spPr>
      </p:pic>
      <p:cxnSp>
        <p:nvCxnSpPr>
          <p:cNvPr id="16" name="Straight Connector 15">
            <a:extLst>
              <a:ext uri="{FF2B5EF4-FFF2-40B4-BE49-F238E27FC236}">
                <a16:creationId xmlns:a16="http://schemas.microsoft.com/office/drawing/2014/main" id="{8E2ABDA6-D2AA-43A9-8F2B-8E32960739D0}"/>
              </a:ext>
            </a:extLst>
          </p:cNvPr>
          <p:cNvCxnSpPr>
            <a:cxnSpLocks/>
            <a:stCxn id="61" idx="3"/>
            <a:endCxn id="2143" idx="1"/>
          </p:cNvCxnSpPr>
          <p:nvPr/>
        </p:nvCxnSpPr>
        <p:spPr>
          <a:xfrm>
            <a:off x="5090773" y="1999262"/>
            <a:ext cx="529137" cy="1"/>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8EC24C49-9237-4041-B88B-0C9408BB9A92}"/>
              </a:ext>
            </a:extLst>
          </p:cNvPr>
          <p:cNvSpPr txBox="1"/>
          <p:nvPr/>
        </p:nvSpPr>
        <p:spPr>
          <a:xfrm>
            <a:off x="7267336" y="4861211"/>
            <a:ext cx="1876664" cy="261610"/>
          </a:xfrm>
          <a:prstGeom prst="rect">
            <a:avLst/>
          </a:prstGeom>
          <a:noFill/>
        </p:spPr>
        <p:txBody>
          <a:bodyPr wrap="square">
            <a:spAutoFit/>
          </a:bodyPr>
          <a:lstStyle/>
          <a:p>
            <a:pPr marL="0" indent="0" algn="l"/>
            <a:r>
              <a:rPr lang="en-US" sz="1100">
                <a:solidFill>
                  <a:srgbClr val="FDF9FF"/>
                </a:solidFill>
                <a:latin typeface="+mj-lt"/>
              </a:rPr>
              <a:t>Presenter: Yong </a:t>
            </a:r>
            <a:r>
              <a:rPr lang="en-US" sz="1100" err="1">
                <a:solidFill>
                  <a:srgbClr val="FDF9FF"/>
                </a:solidFill>
                <a:latin typeface="+mj-lt"/>
              </a:rPr>
              <a:t>Zhuo</a:t>
            </a:r>
            <a:r>
              <a:rPr lang="en-US" sz="1100">
                <a:solidFill>
                  <a:srgbClr val="FDF9FF"/>
                </a:solidFill>
                <a:latin typeface="+mj-lt"/>
              </a:rPr>
              <a:t> (YZ)</a:t>
            </a:r>
          </a:p>
        </p:txBody>
      </p:sp>
      <p:sp>
        <p:nvSpPr>
          <p:cNvPr id="61" name="Google Shape;1318;p56">
            <a:extLst>
              <a:ext uri="{FF2B5EF4-FFF2-40B4-BE49-F238E27FC236}">
                <a16:creationId xmlns:a16="http://schemas.microsoft.com/office/drawing/2014/main" id="{CBEA8D24-91E5-4CAC-8C6D-7A2135454A39}"/>
              </a:ext>
            </a:extLst>
          </p:cNvPr>
          <p:cNvSpPr/>
          <p:nvPr/>
        </p:nvSpPr>
        <p:spPr>
          <a:xfrm>
            <a:off x="3070274" y="1687562"/>
            <a:ext cx="2020499" cy="623400"/>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algn="ctr"/>
            <a:r>
              <a:rPr lang="en-SG" sz="1600" b="1">
                <a:solidFill>
                  <a:schemeClr val="bg1"/>
                </a:solidFill>
                <a:latin typeface="Open Sans"/>
                <a:ea typeface="Open Sans"/>
                <a:cs typeface="Open Sans"/>
                <a:sym typeface="Open Sans"/>
              </a:rPr>
              <a:t>Short-Term Plan</a:t>
            </a:r>
          </a:p>
        </p:txBody>
      </p:sp>
    </p:spTree>
    <p:extLst>
      <p:ext uri="{BB962C8B-B14F-4D97-AF65-F5344CB8AC3E}">
        <p14:creationId xmlns:p14="http://schemas.microsoft.com/office/powerpoint/2010/main" val="2276053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68"/>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1389539" y="1948259"/>
            <a:ext cx="6922913" cy="2655241"/>
          </a:xfrm>
          <a:prstGeom prst="roundRect">
            <a:avLst>
              <a:gd name="adj" fmla="val 8063"/>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Advent Pro" panose="020B0604020202020204" charset="0"/>
              </a:rPr>
              <a:t>Filter key product/services that are more popular to increase sales efficiency &amp; </a:t>
            </a:r>
            <a:br>
              <a:rPr lang="en" b="1" dirty="0">
                <a:solidFill>
                  <a:schemeClr val="dk1"/>
                </a:solidFill>
                <a:latin typeface="Advent Pro" panose="020B0604020202020204" charset="0"/>
              </a:rPr>
            </a:br>
            <a:r>
              <a:rPr lang="en" b="1" dirty="0">
                <a:solidFill>
                  <a:schemeClr val="dk1"/>
                </a:solidFill>
                <a:latin typeface="Advent Pro" panose="020B0604020202020204" charset="0"/>
              </a:rPr>
              <a:t>ensure a pleasant customer purchasing journey</a:t>
            </a:r>
          </a:p>
          <a:p>
            <a:pPr marL="0" lvl="0" indent="0" algn="ctr" rtl="0">
              <a:spcBef>
                <a:spcPts val="0"/>
              </a:spcBef>
              <a:spcAft>
                <a:spcPts val="0"/>
              </a:spcAft>
              <a:buNone/>
            </a:pPr>
            <a:endParaRPr lang="en" b="1" dirty="0">
              <a:solidFill>
                <a:schemeClr val="dk1"/>
              </a:solidFill>
              <a:latin typeface="Advent Pro" panose="020B0604020202020204" charset="0"/>
            </a:endParaRPr>
          </a:p>
          <a:p>
            <a:pPr marL="285750" lvl="0" indent="-285750" algn="just" rtl="0">
              <a:spcBef>
                <a:spcPts val="0"/>
              </a:spcBef>
              <a:spcAft>
                <a:spcPts val="0"/>
              </a:spcAft>
              <a:buFont typeface="Arial" panose="020B0604020202020204" pitchFamily="34" charset="0"/>
              <a:buChar char="•"/>
            </a:pPr>
            <a:r>
              <a:rPr lang="en" sz="1400" dirty="0">
                <a:solidFill>
                  <a:schemeClr val="dk1"/>
                </a:solidFill>
                <a:latin typeface="Advent Pro" panose="020B0604020202020204" charset="0"/>
              </a:rPr>
              <a:t>Internet Services can be bundled with Phone Services, or co-bundled with Streaming Movies and music services.</a:t>
            </a:r>
          </a:p>
          <a:p>
            <a:pPr marL="285750" lvl="0" indent="-285750" algn="just" rtl="0">
              <a:spcBef>
                <a:spcPts val="0"/>
              </a:spcBef>
              <a:spcAft>
                <a:spcPts val="0"/>
              </a:spcAft>
              <a:buFont typeface="Arial" panose="020B0604020202020204" pitchFamily="34" charset="0"/>
              <a:buChar char="•"/>
            </a:pPr>
            <a:endParaRPr lang="en" sz="1400" dirty="0">
              <a:solidFill>
                <a:schemeClr val="dk1"/>
              </a:solidFill>
              <a:latin typeface="Advent Pro" panose="020B0604020202020204" charset="0"/>
            </a:endParaRPr>
          </a:p>
          <a:p>
            <a:pPr marL="285750" lvl="0" indent="-285750" algn="just" rtl="0">
              <a:spcBef>
                <a:spcPts val="0"/>
              </a:spcBef>
              <a:spcAft>
                <a:spcPts val="0"/>
              </a:spcAft>
              <a:buFont typeface="Arial" panose="020B0604020202020204" pitchFamily="34" charset="0"/>
              <a:buChar char="•"/>
            </a:pPr>
            <a:r>
              <a:rPr lang="en" dirty="0">
                <a:solidFill>
                  <a:schemeClr val="dk1"/>
                </a:solidFill>
                <a:latin typeface="Advent Pro" panose="020B0604020202020204" charset="0"/>
              </a:rPr>
              <a:t>Offer exclusive streaming </a:t>
            </a:r>
            <a:r>
              <a:rPr lang="en" sz="1400" dirty="0">
                <a:solidFill>
                  <a:schemeClr val="dk1"/>
                </a:solidFill>
                <a:latin typeface="Advent Pro" panose="020B0604020202020204" charset="0"/>
              </a:rPr>
              <a:t>services </a:t>
            </a:r>
            <a:r>
              <a:rPr lang="en" sz="1400">
                <a:solidFill>
                  <a:schemeClr val="dk1"/>
                </a:solidFill>
                <a:latin typeface="Advent Pro" panose="020B0604020202020204" charset="0"/>
              </a:rPr>
              <a:t>only </a:t>
            </a:r>
            <a:r>
              <a:rPr lang="en" sz="1400" dirty="0">
                <a:solidFill>
                  <a:schemeClr val="dk1"/>
                </a:solidFill>
                <a:latin typeface="Advent Pro" panose="020B0604020202020204" charset="0"/>
              </a:rPr>
              <a:t>for AT&amp;T customers </a:t>
            </a:r>
            <a:r>
              <a:rPr lang="en" sz="1400">
                <a:solidFill>
                  <a:schemeClr val="dk1"/>
                </a:solidFill>
                <a:latin typeface="Advent Pro" panose="020B0604020202020204" charset="0"/>
              </a:rPr>
              <a:t>by tapping</a:t>
            </a:r>
            <a:r>
              <a:rPr lang="en" sz="1400" dirty="0">
                <a:solidFill>
                  <a:schemeClr val="dk1"/>
                </a:solidFill>
                <a:latin typeface="Advent Pro" panose="020B0604020202020204" charset="0"/>
              </a:rPr>
              <a:t> on the rising </a:t>
            </a:r>
            <a:r>
              <a:rPr lang="en" sz="1400">
                <a:solidFill>
                  <a:schemeClr val="dk1"/>
                </a:solidFill>
                <a:latin typeface="Advent Pro" panose="020B0604020202020204" charset="0"/>
              </a:rPr>
              <a:t>movie streaming</a:t>
            </a:r>
            <a:r>
              <a:rPr lang="en" sz="1400" dirty="0">
                <a:solidFill>
                  <a:schemeClr val="dk1"/>
                </a:solidFill>
                <a:latin typeface="Advent Pro" panose="020B0604020202020204" charset="0"/>
              </a:rPr>
              <a:t> trend propelled by the COVID-19 pandemic.</a:t>
            </a:r>
          </a:p>
        </p:txBody>
      </p:sp>
      <p:grpSp>
        <p:nvGrpSpPr>
          <p:cNvPr id="2170" name="Google Shape;2170;p68"/>
          <p:cNvGrpSpPr/>
          <p:nvPr/>
        </p:nvGrpSpPr>
        <p:grpSpPr>
          <a:xfrm>
            <a:off x="192327" y="335373"/>
            <a:ext cx="239095" cy="171413"/>
            <a:chOff x="-1593925" y="-140225"/>
            <a:chExt cx="331800" cy="237875"/>
          </a:xfrm>
        </p:grpSpPr>
        <p:cxnSp>
          <p:nvCxnSpPr>
            <p:cNvPr id="2171" name="Google Shape;2171;p68"/>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72" name="Google Shape;2172;p68"/>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73" name="Google Shape;2173;p68"/>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174" name="Google Shape;2174;p68"/>
          <p:cNvGrpSpPr/>
          <p:nvPr/>
        </p:nvGrpSpPr>
        <p:grpSpPr>
          <a:xfrm>
            <a:off x="192331" y="1823751"/>
            <a:ext cx="239088" cy="182056"/>
            <a:chOff x="359175" y="637250"/>
            <a:chExt cx="255300" cy="194400"/>
          </a:xfrm>
        </p:grpSpPr>
        <p:grpSp>
          <p:nvGrpSpPr>
            <p:cNvPr id="2175" name="Google Shape;2175;p68"/>
            <p:cNvGrpSpPr/>
            <p:nvPr/>
          </p:nvGrpSpPr>
          <p:grpSpPr>
            <a:xfrm>
              <a:off x="359175" y="637250"/>
              <a:ext cx="255300" cy="78000"/>
              <a:chOff x="648300" y="324950"/>
              <a:chExt cx="255300" cy="78000"/>
            </a:xfrm>
          </p:grpSpPr>
          <p:cxnSp>
            <p:nvCxnSpPr>
              <p:cNvPr id="2176" name="Google Shape;2176;p68"/>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177" name="Google Shape;2177;p68"/>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178" name="Google Shape;2178;p68"/>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179" name="Google Shape;2179;p68"/>
          <p:cNvGrpSpPr/>
          <p:nvPr/>
        </p:nvGrpSpPr>
        <p:grpSpPr>
          <a:xfrm>
            <a:off x="223704" y="2465582"/>
            <a:ext cx="176342" cy="159500"/>
            <a:chOff x="518158" y="1088300"/>
            <a:chExt cx="176342" cy="159500"/>
          </a:xfrm>
        </p:grpSpPr>
        <p:cxnSp>
          <p:nvCxnSpPr>
            <p:cNvPr id="2180" name="Google Shape;2180;p68"/>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181" name="Google Shape;2181;p68"/>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182" name="Google Shape;2182;p68"/>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183" name="Google Shape;2183;p68"/>
          <p:cNvGrpSpPr/>
          <p:nvPr/>
        </p:nvGrpSpPr>
        <p:grpSpPr>
          <a:xfrm>
            <a:off x="223675" y="3084858"/>
            <a:ext cx="176400" cy="263091"/>
            <a:chOff x="519725" y="1778180"/>
            <a:chExt cx="176400" cy="263091"/>
          </a:xfrm>
        </p:grpSpPr>
        <p:sp>
          <p:nvSpPr>
            <p:cNvPr id="2184" name="Google Shape;2184;p68"/>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8"/>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68"/>
          <p:cNvGrpSpPr/>
          <p:nvPr/>
        </p:nvGrpSpPr>
        <p:grpSpPr>
          <a:xfrm>
            <a:off x="218275" y="3807724"/>
            <a:ext cx="187200" cy="159600"/>
            <a:chOff x="508825" y="2429151"/>
            <a:chExt cx="187200" cy="159600"/>
          </a:xfrm>
        </p:grpSpPr>
        <p:sp>
          <p:nvSpPr>
            <p:cNvPr id="2187" name="Google Shape;2187;p68"/>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8"/>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189" name="Google Shape;2189;p68"/>
          <p:cNvGrpSpPr/>
          <p:nvPr/>
        </p:nvGrpSpPr>
        <p:grpSpPr>
          <a:xfrm>
            <a:off x="223675" y="4427100"/>
            <a:ext cx="176400" cy="176400"/>
            <a:chOff x="514225" y="2875375"/>
            <a:chExt cx="176400" cy="176400"/>
          </a:xfrm>
        </p:grpSpPr>
        <p:sp>
          <p:nvSpPr>
            <p:cNvPr id="2190" name="Google Shape;2190;p68"/>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1" name="Google Shape;2191;p68"/>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192" name="Google Shape;2192;p68"/>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193" name="Google Shape;2193;p68"/>
          <p:cNvSpPr txBox="1">
            <a:spLocks noGrp="1"/>
          </p:cNvSpPr>
          <p:nvPr>
            <p:ph type="title" idx="2"/>
          </p:nvPr>
        </p:nvSpPr>
        <p:spPr>
          <a:xfrm>
            <a:off x="3426250" y="1148945"/>
            <a:ext cx="3652878" cy="634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Product/Service Bundling</a:t>
            </a:r>
            <a:endParaRPr/>
          </a:p>
        </p:txBody>
      </p:sp>
      <p:sp>
        <p:nvSpPr>
          <p:cNvPr id="2195" name="Google Shape;2195;p68"/>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Short-Term Strategy</a:t>
            </a:r>
            <a:endParaRPr/>
          </a:p>
        </p:txBody>
      </p:sp>
      <p:sp>
        <p:nvSpPr>
          <p:cNvPr id="2213" name="Google Shape;2213;p68">
            <a:hlinkClick r:id="" action="ppaction://hlinkshowjump?jump=nextslide"/>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4" name="Google Shape;2214;p68"/>
          <p:cNvGrpSpPr/>
          <p:nvPr/>
        </p:nvGrpSpPr>
        <p:grpSpPr>
          <a:xfrm rot="10800000">
            <a:off x="8745326" y="4425438"/>
            <a:ext cx="119400" cy="54900"/>
            <a:chOff x="8645564" y="4373138"/>
            <a:chExt cx="119400" cy="54900"/>
          </a:xfrm>
        </p:grpSpPr>
        <p:cxnSp>
          <p:nvCxnSpPr>
            <p:cNvPr id="2215" name="Google Shape;2215;p68"/>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216" name="Google Shape;2216;p68"/>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2217" name="Google Shape;2217;p68">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8">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8">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8">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8">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8">
            <a:hlinkClick r:id="" action="ppaction://hlinkshowjump?jump=previousslide"/>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3" name="Google Shape;2223;p68"/>
          <p:cNvGrpSpPr/>
          <p:nvPr/>
        </p:nvGrpSpPr>
        <p:grpSpPr>
          <a:xfrm>
            <a:off x="8745348" y="3979338"/>
            <a:ext cx="119400" cy="54900"/>
            <a:chOff x="8745348" y="3979338"/>
            <a:chExt cx="119400" cy="54900"/>
          </a:xfrm>
        </p:grpSpPr>
        <p:cxnSp>
          <p:nvCxnSpPr>
            <p:cNvPr id="2224" name="Google Shape;2224;p68">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225" name="Google Shape;2225;p68">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BE890A32-9712-4DE2-8A5C-06649C44B99D}"/>
              </a:ext>
            </a:extLst>
          </p:cNvPr>
          <p:cNvGrpSpPr/>
          <p:nvPr/>
        </p:nvGrpSpPr>
        <p:grpSpPr>
          <a:xfrm>
            <a:off x="2695491" y="1088045"/>
            <a:ext cx="756000" cy="756000"/>
            <a:chOff x="4572000" y="1062425"/>
            <a:chExt cx="756000" cy="756000"/>
          </a:xfrm>
        </p:grpSpPr>
        <p:sp>
          <p:nvSpPr>
            <p:cNvPr id="61" name="Google Shape;2029;p65">
              <a:extLst>
                <a:ext uri="{FF2B5EF4-FFF2-40B4-BE49-F238E27FC236}">
                  <a16:creationId xmlns:a16="http://schemas.microsoft.com/office/drawing/2014/main" id="{C46DE4FE-B4FE-406C-874C-51E133FA9842}"/>
                </a:ext>
              </a:extLst>
            </p:cNvPr>
            <p:cNvSpPr/>
            <p:nvPr/>
          </p:nvSpPr>
          <p:spPr>
            <a:xfrm>
              <a:off x="4572000" y="1062425"/>
              <a:ext cx="756000" cy="7560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32;p65">
              <a:extLst>
                <a:ext uri="{FF2B5EF4-FFF2-40B4-BE49-F238E27FC236}">
                  <a16:creationId xmlns:a16="http://schemas.microsoft.com/office/drawing/2014/main" id="{7AF9C249-EFAE-4136-973E-560F9CAF33A0}"/>
                </a:ext>
              </a:extLst>
            </p:cNvPr>
            <p:cNvSpPr/>
            <p:nvPr/>
          </p:nvSpPr>
          <p:spPr>
            <a:xfrm>
              <a:off x="4733363" y="1227539"/>
              <a:ext cx="433284" cy="422781"/>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TextBox 45">
            <a:extLst>
              <a:ext uri="{FF2B5EF4-FFF2-40B4-BE49-F238E27FC236}">
                <a16:creationId xmlns:a16="http://schemas.microsoft.com/office/drawing/2014/main" id="{6D066213-2969-48E8-9898-9DA18C3C35B5}"/>
              </a:ext>
            </a:extLst>
          </p:cNvPr>
          <p:cNvSpPr txBox="1"/>
          <p:nvPr/>
        </p:nvSpPr>
        <p:spPr>
          <a:xfrm>
            <a:off x="7267336" y="4861211"/>
            <a:ext cx="1876664" cy="261610"/>
          </a:xfrm>
          <a:prstGeom prst="rect">
            <a:avLst/>
          </a:prstGeom>
          <a:noFill/>
        </p:spPr>
        <p:txBody>
          <a:bodyPr wrap="square">
            <a:spAutoFit/>
          </a:bodyPr>
          <a:lstStyle/>
          <a:p>
            <a:pPr marL="0" indent="0" algn="l"/>
            <a:r>
              <a:rPr lang="en-US" sz="1100">
                <a:solidFill>
                  <a:srgbClr val="FDF9FF"/>
                </a:solidFill>
                <a:latin typeface="+mj-lt"/>
              </a:rPr>
              <a:t>Presenter: Yong </a:t>
            </a:r>
            <a:r>
              <a:rPr lang="en-US" sz="1100" err="1">
                <a:solidFill>
                  <a:srgbClr val="FDF9FF"/>
                </a:solidFill>
                <a:latin typeface="+mj-lt"/>
              </a:rPr>
              <a:t>Zhuo</a:t>
            </a:r>
            <a:r>
              <a:rPr lang="en-US" sz="1100">
                <a:solidFill>
                  <a:srgbClr val="FDF9FF"/>
                </a:solidFill>
                <a:latin typeface="+mj-lt"/>
              </a:rPr>
              <a:t> (YZ)</a:t>
            </a:r>
          </a:p>
        </p:txBody>
      </p:sp>
    </p:spTree>
    <p:extLst>
      <p:ext uri="{BB962C8B-B14F-4D97-AF65-F5344CB8AC3E}">
        <p14:creationId xmlns:p14="http://schemas.microsoft.com/office/powerpoint/2010/main" val="2170832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12"/>
        <p:cNvGrpSpPr/>
        <p:nvPr/>
      </p:nvGrpSpPr>
      <p:grpSpPr>
        <a:xfrm>
          <a:off x="0" y="0"/>
          <a:ext cx="0" cy="0"/>
          <a:chOff x="0" y="0"/>
          <a:chExt cx="0" cy="0"/>
        </a:xfrm>
      </p:grpSpPr>
      <p:sp>
        <p:nvSpPr>
          <p:cNvPr id="2113" name="Google Shape;2113;p67"/>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14" name="Google Shape;2114;p67"/>
          <p:cNvGrpSpPr/>
          <p:nvPr/>
        </p:nvGrpSpPr>
        <p:grpSpPr>
          <a:xfrm>
            <a:off x="192327" y="335373"/>
            <a:ext cx="239095" cy="171413"/>
            <a:chOff x="-1593925" y="-140225"/>
            <a:chExt cx="331800" cy="237875"/>
          </a:xfrm>
        </p:grpSpPr>
        <p:cxnSp>
          <p:nvCxnSpPr>
            <p:cNvPr id="2115" name="Google Shape;2115;p67"/>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16" name="Google Shape;2116;p67"/>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17" name="Google Shape;2117;p67"/>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118" name="Google Shape;2118;p67"/>
          <p:cNvGrpSpPr/>
          <p:nvPr/>
        </p:nvGrpSpPr>
        <p:grpSpPr>
          <a:xfrm>
            <a:off x="192331" y="1823751"/>
            <a:ext cx="239088" cy="182056"/>
            <a:chOff x="359175" y="637250"/>
            <a:chExt cx="255300" cy="194400"/>
          </a:xfrm>
        </p:grpSpPr>
        <p:grpSp>
          <p:nvGrpSpPr>
            <p:cNvPr id="2119" name="Google Shape;2119;p67"/>
            <p:cNvGrpSpPr/>
            <p:nvPr/>
          </p:nvGrpSpPr>
          <p:grpSpPr>
            <a:xfrm>
              <a:off x="359175" y="637250"/>
              <a:ext cx="255300" cy="78000"/>
              <a:chOff x="648300" y="324950"/>
              <a:chExt cx="255300" cy="78000"/>
            </a:xfrm>
          </p:grpSpPr>
          <p:cxnSp>
            <p:nvCxnSpPr>
              <p:cNvPr id="2120" name="Google Shape;2120;p67"/>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121" name="Google Shape;2121;p67"/>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122" name="Google Shape;2122;p67"/>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123" name="Google Shape;2123;p67"/>
          <p:cNvGrpSpPr/>
          <p:nvPr/>
        </p:nvGrpSpPr>
        <p:grpSpPr>
          <a:xfrm>
            <a:off x="223704" y="2465582"/>
            <a:ext cx="176342" cy="159500"/>
            <a:chOff x="518158" y="1088300"/>
            <a:chExt cx="176342" cy="159500"/>
          </a:xfrm>
        </p:grpSpPr>
        <p:cxnSp>
          <p:nvCxnSpPr>
            <p:cNvPr id="2124" name="Google Shape;2124;p67"/>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125" name="Google Shape;2125;p67"/>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126" name="Google Shape;2126;p67"/>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127" name="Google Shape;2127;p67"/>
          <p:cNvGrpSpPr/>
          <p:nvPr/>
        </p:nvGrpSpPr>
        <p:grpSpPr>
          <a:xfrm>
            <a:off x="223675" y="3084858"/>
            <a:ext cx="176400" cy="263091"/>
            <a:chOff x="519725" y="1778180"/>
            <a:chExt cx="176400" cy="263091"/>
          </a:xfrm>
        </p:grpSpPr>
        <p:sp>
          <p:nvSpPr>
            <p:cNvPr id="2128" name="Google Shape;2128;p67"/>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67"/>
          <p:cNvGrpSpPr/>
          <p:nvPr/>
        </p:nvGrpSpPr>
        <p:grpSpPr>
          <a:xfrm>
            <a:off x="218275" y="3807724"/>
            <a:ext cx="187200" cy="159600"/>
            <a:chOff x="508825" y="2429151"/>
            <a:chExt cx="187200" cy="159600"/>
          </a:xfrm>
        </p:grpSpPr>
        <p:sp>
          <p:nvSpPr>
            <p:cNvPr id="2131" name="Google Shape;2131;p67"/>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133" name="Google Shape;2133;p67"/>
          <p:cNvGrpSpPr/>
          <p:nvPr/>
        </p:nvGrpSpPr>
        <p:grpSpPr>
          <a:xfrm>
            <a:off x="223675" y="4427100"/>
            <a:ext cx="176400" cy="176400"/>
            <a:chOff x="514225" y="2875375"/>
            <a:chExt cx="176400" cy="176400"/>
          </a:xfrm>
        </p:grpSpPr>
        <p:sp>
          <p:nvSpPr>
            <p:cNvPr id="2134" name="Google Shape;2134;p67"/>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5" name="Google Shape;2135;p67"/>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136" name="Google Shape;2136;p67"/>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137" name="Google Shape;2137;p67"/>
          <p:cNvSpPr txBox="1">
            <a:spLocks noGrp="1"/>
          </p:cNvSpPr>
          <p:nvPr>
            <p:ph type="title"/>
          </p:nvPr>
        </p:nvSpPr>
        <p:spPr>
          <a:xfrm>
            <a:off x="720000" y="368825"/>
            <a:ext cx="7704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Improvement Strategies for AT&amp;T</a:t>
            </a:r>
            <a:endParaRPr/>
          </a:p>
        </p:txBody>
      </p:sp>
      <p:cxnSp>
        <p:nvCxnSpPr>
          <p:cNvPr id="2138" name="Google Shape;2138;p67"/>
          <p:cNvCxnSpPr>
            <a:cxnSpLocks/>
            <a:stCxn id="2139" idx="3"/>
            <a:endCxn id="2140" idx="1"/>
          </p:cNvCxnSpPr>
          <p:nvPr/>
        </p:nvCxnSpPr>
        <p:spPr>
          <a:xfrm>
            <a:off x="2524125" y="2822225"/>
            <a:ext cx="546150" cy="828000"/>
          </a:xfrm>
          <a:prstGeom prst="bentConnector3">
            <a:avLst>
              <a:gd name="adj1" fmla="val 50000"/>
            </a:avLst>
          </a:prstGeom>
          <a:noFill/>
          <a:ln w="19050" cap="flat" cmpd="sng">
            <a:solidFill>
              <a:schemeClr val="accent1"/>
            </a:solidFill>
            <a:prstDash val="solid"/>
            <a:round/>
            <a:headEnd type="none" w="sm" len="sm"/>
            <a:tailEnd type="none" w="sm" len="sm"/>
          </a:ln>
        </p:spPr>
      </p:cxnSp>
      <p:cxnSp>
        <p:nvCxnSpPr>
          <p:cNvPr id="2141" name="Google Shape;2141;p67"/>
          <p:cNvCxnSpPr>
            <a:cxnSpLocks/>
            <a:stCxn id="2139" idx="3"/>
            <a:endCxn id="61" idx="1"/>
          </p:cNvCxnSpPr>
          <p:nvPr/>
        </p:nvCxnSpPr>
        <p:spPr>
          <a:xfrm flipV="1">
            <a:off x="2524125" y="1999261"/>
            <a:ext cx="546149" cy="828000"/>
          </a:xfrm>
          <a:prstGeom prst="bentConnector3">
            <a:avLst>
              <a:gd name="adj1" fmla="val 51592"/>
            </a:avLst>
          </a:prstGeom>
          <a:noFill/>
          <a:ln w="19050" cap="flat" cmpd="sng">
            <a:solidFill>
              <a:schemeClr val="accent1"/>
            </a:solidFill>
            <a:prstDash val="solid"/>
            <a:round/>
            <a:headEnd type="none" w="sm" len="sm"/>
            <a:tailEnd type="none" w="sm" len="sm"/>
          </a:ln>
        </p:spPr>
      </p:cxnSp>
      <p:sp>
        <p:nvSpPr>
          <p:cNvPr id="2139" name="Google Shape;2139;p67"/>
          <p:cNvSpPr/>
          <p:nvPr/>
        </p:nvSpPr>
        <p:spPr>
          <a:xfrm>
            <a:off x="1357745" y="2296502"/>
            <a:ext cx="1166380" cy="1051446"/>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Open Sans"/>
              <a:ea typeface="Open Sans"/>
              <a:cs typeface="Open Sans"/>
              <a:sym typeface="Open Sans"/>
            </a:endParaRPr>
          </a:p>
        </p:txBody>
      </p:sp>
      <p:sp>
        <p:nvSpPr>
          <p:cNvPr id="2140" name="Google Shape;2140;p67"/>
          <p:cNvSpPr/>
          <p:nvPr/>
        </p:nvSpPr>
        <p:spPr>
          <a:xfrm>
            <a:off x="3070275" y="3407124"/>
            <a:ext cx="2020500" cy="525300"/>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algn="ctr"/>
            <a:r>
              <a:rPr lang="en-SG" sz="1600" b="1">
                <a:solidFill>
                  <a:schemeClr val="bg1"/>
                </a:solidFill>
                <a:latin typeface="Open Sans"/>
                <a:ea typeface="Open Sans"/>
                <a:cs typeface="Open Sans"/>
                <a:sym typeface="Open Sans"/>
              </a:rPr>
              <a:t>Long-Term Plan</a:t>
            </a:r>
          </a:p>
        </p:txBody>
      </p:sp>
      <p:sp>
        <p:nvSpPr>
          <p:cNvPr id="2143" name="Google Shape;2143;p67"/>
          <p:cNvSpPr/>
          <p:nvPr/>
        </p:nvSpPr>
        <p:spPr>
          <a:xfrm>
            <a:off x="5619910" y="1687563"/>
            <a:ext cx="1937515" cy="623399"/>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algn="ctr"/>
            <a:r>
              <a:rPr lang="en-SG">
                <a:solidFill>
                  <a:schemeClr val="accent5">
                    <a:lumMod val="40000"/>
                    <a:lumOff val="60000"/>
                  </a:schemeClr>
                </a:solidFill>
                <a:latin typeface="Advent Pro"/>
                <a:sym typeface="Advent Pro"/>
              </a:rPr>
              <a:t>Product/Service Bundling</a:t>
            </a:r>
          </a:p>
        </p:txBody>
      </p:sp>
      <p:sp>
        <p:nvSpPr>
          <p:cNvPr id="2145" name="Google Shape;2145;p67"/>
          <p:cNvSpPr/>
          <p:nvPr/>
        </p:nvSpPr>
        <p:spPr>
          <a:xfrm>
            <a:off x="5624175" y="3012238"/>
            <a:ext cx="1937515" cy="525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algn="ctr"/>
            <a:r>
              <a:rPr lang="en-SG" b="1">
                <a:solidFill>
                  <a:schemeClr val="dk1"/>
                </a:solidFill>
                <a:latin typeface="Advent Pro"/>
                <a:sym typeface="Advent Pro"/>
              </a:rPr>
              <a:t>Improve Customer Service Quality</a:t>
            </a:r>
          </a:p>
        </p:txBody>
      </p:sp>
      <p:sp>
        <p:nvSpPr>
          <p:cNvPr id="2146" name="Google Shape;2146;p67"/>
          <p:cNvSpPr/>
          <p:nvPr/>
        </p:nvSpPr>
        <p:spPr>
          <a:xfrm>
            <a:off x="5624175" y="3766138"/>
            <a:ext cx="1937515" cy="5253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algn="ctr"/>
            <a:r>
              <a:rPr lang="en-US" b="1">
                <a:solidFill>
                  <a:schemeClr val="dk1"/>
                </a:solidFill>
                <a:latin typeface="Advent Pro"/>
                <a:sym typeface="Advent Pro"/>
              </a:rPr>
              <a:t>Increase appeal to the </a:t>
            </a:r>
            <a:br>
              <a:rPr lang="en-US" b="1">
                <a:solidFill>
                  <a:schemeClr val="dk1"/>
                </a:solidFill>
                <a:latin typeface="Advent Pro"/>
                <a:sym typeface="Advent Pro"/>
              </a:rPr>
            </a:br>
            <a:r>
              <a:rPr lang="en-US" b="1">
                <a:solidFill>
                  <a:schemeClr val="dk1"/>
                </a:solidFill>
                <a:latin typeface="Advent Pro"/>
                <a:sym typeface="Advent Pro"/>
              </a:rPr>
              <a:t>Younger Generation</a:t>
            </a:r>
          </a:p>
        </p:txBody>
      </p:sp>
      <p:cxnSp>
        <p:nvCxnSpPr>
          <p:cNvPr id="2149" name="Google Shape;2149;p67"/>
          <p:cNvCxnSpPr>
            <a:cxnSpLocks/>
            <a:stCxn id="2145" idx="1"/>
            <a:endCxn id="2140" idx="3"/>
          </p:cNvCxnSpPr>
          <p:nvPr/>
        </p:nvCxnSpPr>
        <p:spPr>
          <a:xfrm rot="10800000" flipV="1">
            <a:off x="5090775" y="3274888"/>
            <a:ext cx="533400" cy="394886"/>
          </a:xfrm>
          <a:prstGeom prst="bentConnector3">
            <a:avLst>
              <a:gd name="adj1" fmla="val 50000"/>
            </a:avLst>
          </a:prstGeom>
          <a:noFill/>
          <a:ln w="19050" cap="flat" cmpd="sng">
            <a:solidFill>
              <a:schemeClr val="accent3"/>
            </a:solidFill>
            <a:prstDash val="solid"/>
            <a:round/>
            <a:headEnd type="none" w="sm" len="sm"/>
            <a:tailEnd type="none" w="sm" len="sm"/>
          </a:ln>
        </p:spPr>
      </p:cxnSp>
      <p:cxnSp>
        <p:nvCxnSpPr>
          <p:cNvPr id="2150" name="Google Shape;2150;p67"/>
          <p:cNvCxnSpPr>
            <a:cxnSpLocks/>
            <a:stCxn id="2146" idx="1"/>
            <a:endCxn id="2140" idx="3"/>
          </p:cNvCxnSpPr>
          <p:nvPr/>
        </p:nvCxnSpPr>
        <p:spPr>
          <a:xfrm rot="10800000">
            <a:off x="5090775" y="3669774"/>
            <a:ext cx="533400" cy="359014"/>
          </a:xfrm>
          <a:prstGeom prst="bentConnector3">
            <a:avLst>
              <a:gd name="adj1" fmla="val 50000"/>
            </a:avLst>
          </a:prstGeom>
          <a:noFill/>
          <a:ln w="19050" cap="flat" cmpd="sng">
            <a:solidFill>
              <a:schemeClr val="accent3"/>
            </a:solidFill>
            <a:prstDash val="solid"/>
            <a:round/>
            <a:headEnd type="none" w="sm" len="sm"/>
            <a:tailEnd type="none" w="sm" len="sm"/>
          </a:ln>
        </p:spPr>
      </p:cxnSp>
      <p:sp>
        <p:nvSpPr>
          <p:cNvPr id="2151" name="Google Shape;2151;p67">
            <a:hlinkClick r:id="" action="ppaction://hlinkshowjump?jump=nextslide"/>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2" name="Google Shape;2152;p67"/>
          <p:cNvGrpSpPr/>
          <p:nvPr/>
        </p:nvGrpSpPr>
        <p:grpSpPr>
          <a:xfrm rot="10800000">
            <a:off x="8745326" y="4425438"/>
            <a:ext cx="119400" cy="54900"/>
            <a:chOff x="8645564" y="4373138"/>
            <a:chExt cx="119400" cy="54900"/>
          </a:xfrm>
        </p:grpSpPr>
        <p:cxnSp>
          <p:nvCxnSpPr>
            <p:cNvPr id="2153" name="Google Shape;2153;p67"/>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154" name="Google Shape;2154;p67"/>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2155" name="Google Shape;2155;p67">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a:hlinkClick r:id="" action="ppaction://hlinkshowjump?jump=previousslide"/>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1" name="Google Shape;2161;p67"/>
          <p:cNvGrpSpPr/>
          <p:nvPr/>
        </p:nvGrpSpPr>
        <p:grpSpPr>
          <a:xfrm>
            <a:off x="8745348" y="3979338"/>
            <a:ext cx="119400" cy="54900"/>
            <a:chOff x="8745348" y="3979338"/>
            <a:chExt cx="119400" cy="54900"/>
          </a:xfrm>
        </p:grpSpPr>
        <p:cxnSp>
          <p:nvCxnSpPr>
            <p:cNvPr id="2162" name="Google Shape;2162;p67">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163" name="Google Shape;2163;p67">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pic>
        <p:nvPicPr>
          <p:cNvPr id="2" name="Picture 1">
            <a:extLst>
              <a:ext uri="{FF2B5EF4-FFF2-40B4-BE49-F238E27FC236}">
                <a16:creationId xmlns:a16="http://schemas.microsoft.com/office/drawing/2014/main" id="{90FC76E1-57CC-4D4A-8C4B-5CC9109F599A}"/>
              </a:ext>
            </a:extLst>
          </p:cNvPr>
          <p:cNvPicPr>
            <a:picLocks noChangeAspect="1"/>
          </p:cNvPicPr>
          <p:nvPr/>
        </p:nvPicPr>
        <p:blipFill rotWithShape="1">
          <a:blip r:embed="rId3"/>
          <a:srcRect l="18529" t="-1481" r="15620" b="2340"/>
          <a:stretch/>
        </p:blipFill>
        <p:spPr>
          <a:xfrm>
            <a:off x="1492047" y="2376887"/>
            <a:ext cx="891449" cy="898001"/>
          </a:xfrm>
          <a:prstGeom prst="rect">
            <a:avLst/>
          </a:prstGeom>
        </p:spPr>
      </p:pic>
      <p:cxnSp>
        <p:nvCxnSpPr>
          <p:cNvPr id="16" name="Straight Connector 15">
            <a:extLst>
              <a:ext uri="{FF2B5EF4-FFF2-40B4-BE49-F238E27FC236}">
                <a16:creationId xmlns:a16="http://schemas.microsoft.com/office/drawing/2014/main" id="{8E2ABDA6-D2AA-43A9-8F2B-8E32960739D0}"/>
              </a:ext>
            </a:extLst>
          </p:cNvPr>
          <p:cNvCxnSpPr>
            <a:cxnSpLocks/>
            <a:stCxn id="61" idx="3"/>
            <a:endCxn id="2143" idx="1"/>
          </p:cNvCxnSpPr>
          <p:nvPr/>
        </p:nvCxnSpPr>
        <p:spPr>
          <a:xfrm>
            <a:off x="5090773" y="1999262"/>
            <a:ext cx="529137" cy="1"/>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8EC24C49-9237-4041-B88B-0C9408BB9A92}"/>
              </a:ext>
            </a:extLst>
          </p:cNvPr>
          <p:cNvSpPr txBox="1"/>
          <p:nvPr/>
        </p:nvSpPr>
        <p:spPr>
          <a:xfrm>
            <a:off x="7267336" y="4861211"/>
            <a:ext cx="1876664" cy="261610"/>
          </a:xfrm>
          <a:prstGeom prst="rect">
            <a:avLst/>
          </a:prstGeom>
          <a:noFill/>
        </p:spPr>
        <p:txBody>
          <a:bodyPr wrap="square">
            <a:spAutoFit/>
          </a:bodyPr>
          <a:lstStyle/>
          <a:p>
            <a:pPr marL="0" indent="0" algn="l"/>
            <a:r>
              <a:rPr lang="en-US" sz="1100">
                <a:solidFill>
                  <a:srgbClr val="FDF9FF"/>
                </a:solidFill>
                <a:latin typeface="+mj-lt"/>
              </a:rPr>
              <a:t>Presenter: Yong </a:t>
            </a:r>
            <a:r>
              <a:rPr lang="en-US" sz="1100" err="1">
                <a:solidFill>
                  <a:srgbClr val="FDF9FF"/>
                </a:solidFill>
                <a:latin typeface="+mj-lt"/>
              </a:rPr>
              <a:t>Zhuo</a:t>
            </a:r>
            <a:r>
              <a:rPr lang="en-US" sz="1100">
                <a:solidFill>
                  <a:srgbClr val="FDF9FF"/>
                </a:solidFill>
                <a:latin typeface="+mj-lt"/>
              </a:rPr>
              <a:t> (YZ)</a:t>
            </a:r>
          </a:p>
        </p:txBody>
      </p:sp>
      <p:sp>
        <p:nvSpPr>
          <p:cNvPr id="61" name="Google Shape;1318;p56">
            <a:extLst>
              <a:ext uri="{FF2B5EF4-FFF2-40B4-BE49-F238E27FC236}">
                <a16:creationId xmlns:a16="http://schemas.microsoft.com/office/drawing/2014/main" id="{CBEA8D24-91E5-4CAC-8C6D-7A2135454A39}"/>
              </a:ext>
            </a:extLst>
          </p:cNvPr>
          <p:cNvSpPr/>
          <p:nvPr/>
        </p:nvSpPr>
        <p:spPr>
          <a:xfrm>
            <a:off x="3070274" y="1687562"/>
            <a:ext cx="2020499" cy="6234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algn="ctr"/>
            <a:r>
              <a:rPr lang="en-SG" sz="1600">
                <a:solidFill>
                  <a:schemeClr val="accent5">
                    <a:lumMod val="40000"/>
                    <a:lumOff val="60000"/>
                  </a:schemeClr>
                </a:solidFill>
                <a:latin typeface="Open Sans"/>
                <a:ea typeface="Open Sans"/>
                <a:cs typeface="Open Sans"/>
                <a:sym typeface="Open Sans"/>
              </a:rPr>
              <a:t>Short-Term Plan</a:t>
            </a:r>
          </a:p>
        </p:txBody>
      </p:sp>
    </p:spTree>
    <p:extLst>
      <p:ext uri="{BB962C8B-B14F-4D97-AF65-F5344CB8AC3E}">
        <p14:creationId xmlns:p14="http://schemas.microsoft.com/office/powerpoint/2010/main" val="1718252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68"/>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4834344" y="1893751"/>
            <a:ext cx="3600000" cy="2770718"/>
          </a:xfrm>
          <a:prstGeom prst="roundRect">
            <a:avLst>
              <a:gd name="adj" fmla="val 8063"/>
            </a:avLst>
          </a:prstGeom>
          <a:solidFill>
            <a:schemeClr val="lt1"/>
          </a:solidFill>
          <a:ln>
            <a:noFill/>
          </a:ln>
        </p:spPr>
        <p:txBody>
          <a:bodyPr spcFirstLastPara="1" wrap="square" lIns="91425" tIns="91425" rIns="91425" bIns="91425" anchor="ctr" anchorCtr="0">
            <a:noAutofit/>
          </a:bodyPr>
          <a:lstStyle/>
          <a:p>
            <a:pPr marL="285750" lvl="0" indent="-285750" rtl="0">
              <a:spcBef>
                <a:spcPts val="0"/>
              </a:spcBef>
              <a:spcAft>
                <a:spcPts val="800"/>
              </a:spcAft>
              <a:buFont typeface="Arial" panose="020B0604020202020204" pitchFamily="34" charset="0"/>
              <a:buChar char="•"/>
            </a:pPr>
            <a:r>
              <a:rPr lang="en-US" sz="1400">
                <a:solidFill>
                  <a:schemeClr val="dk1"/>
                </a:solidFill>
                <a:latin typeface="Advent Pro" panose="020B0604020202020204" charset="0"/>
              </a:rPr>
              <a:t>Younger customers more likely to return after a churn</a:t>
            </a:r>
            <a:endParaRPr lang="en-US" sz="1400">
              <a:solidFill>
                <a:schemeClr val="dk1"/>
              </a:solidFill>
              <a:latin typeface="Advent Pro" panose="020B0604020202020204" charset="0"/>
              <a:sym typeface="Wingdings" panose="05000000000000000000" pitchFamily="2" charset="2"/>
            </a:endParaRPr>
          </a:p>
          <a:p>
            <a:pPr marL="285750" lvl="0" indent="-285750" rtl="0">
              <a:spcBef>
                <a:spcPts val="0"/>
              </a:spcBef>
              <a:spcAft>
                <a:spcPts val="800"/>
              </a:spcAft>
              <a:buFont typeface="Arial" panose="020B0604020202020204" pitchFamily="34" charset="0"/>
              <a:buChar char="•"/>
            </a:pPr>
            <a:r>
              <a:rPr lang="en-US" sz="1400" b="1">
                <a:solidFill>
                  <a:schemeClr val="dk1"/>
                </a:solidFill>
                <a:latin typeface="Advent Pro" panose="020B0604020202020204" charset="0"/>
                <a:sym typeface="Wingdings" panose="05000000000000000000" pitchFamily="2" charset="2"/>
              </a:rPr>
              <a:t>Re-design current product/service bundles with exclusive promotions </a:t>
            </a:r>
            <a:r>
              <a:rPr lang="en-US" sz="1400">
                <a:solidFill>
                  <a:schemeClr val="dk1"/>
                </a:solidFill>
                <a:latin typeface="Advent Pro" panose="020B0604020202020204" charset="0"/>
                <a:sym typeface="Wingdings" panose="05000000000000000000" pitchFamily="2" charset="2"/>
              </a:rPr>
              <a:t>catered to the preferences </a:t>
            </a:r>
            <a:r>
              <a:rPr lang="en-US">
                <a:solidFill>
                  <a:schemeClr val="dk1"/>
                </a:solidFill>
                <a:latin typeface="Advent Pro" panose="020B0604020202020204" charset="0"/>
                <a:sym typeface="Wingdings" panose="05000000000000000000" pitchFamily="2" charset="2"/>
              </a:rPr>
              <a:t>&amp; </a:t>
            </a:r>
            <a:r>
              <a:rPr lang="en-US" sz="1400">
                <a:solidFill>
                  <a:schemeClr val="dk1"/>
                </a:solidFill>
                <a:latin typeface="Advent Pro" panose="020B0604020202020204" charset="0"/>
                <a:sym typeface="Wingdings" panose="05000000000000000000" pitchFamily="2" charset="2"/>
              </a:rPr>
              <a:t>interest of the younger audience</a:t>
            </a:r>
          </a:p>
          <a:p>
            <a:pPr marL="285750" lvl="0" indent="-285750" rtl="0">
              <a:spcBef>
                <a:spcPts val="0"/>
              </a:spcBef>
              <a:spcAft>
                <a:spcPts val="800"/>
              </a:spcAft>
              <a:buFont typeface="Arial" panose="020B0604020202020204" pitchFamily="34" charset="0"/>
              <a:buChar char="•"/>
            </a:pPr>
            <a:r>
              <a:rPr lang="en-US" sz="1400" b="1">
                <a:solidFill>
                  <a:schemeClr val="dk1"/>
                </a:solidFill>
                <a:latin typeface="Advent Pro" panose="020B0604020202020204" charset="0"/>
                <a:sym typeface="Wingdings" panose="05000000000000000000" pitchFamily="2" charset="2"/>
              </a:rPr>
              <a:t>Improve Internet and 5G connectivity services </a:t>
            </a:r>
            <a:r>
              <a:rPr lang="en-US" sz="1400">
                <a:solidFill>
                  <a:schemeClr val="dk1"/>
                </a:solidFill>
                <a:latin typeface="Advent Pro" panose="020B0604020202020204" charset="0"/>
                <a:sym typeface="Wingdings" panose="05000000000000000000" pitchFamily="2" charset="2"/>
              </a:rPr>
              <a:t>coupled with digital marketing techniques to engage and retain the younger population</a:t>
            </a:r>
            <a:endParaRPr lang="en-US" sz="1400">
              <a:solidFill>
                <a:schemeClr val="dk1"/>
              </a:solidFill>
              <a:latin typeface="Advent Pro" panose="020B0604020202020204" charset="0"/>
            </a:endParaRPr>
          </a:p>
        </p:txBody>
      </p:sp>
      <p:grpSp>
        <p:nvGrpSpPr>
          <p:cNvPr id="2170" name="Google Shape;2170;p68"/>
          <p:cNvGrpSpPr/>
          <p:nvPr/>
        </p:nvGrpSpPr>
        <p:grpSpPr>
          <a:xfrm>
            <a:off x="192327" y="335373"/>
            <a:ext cx="239095" cy="171413"/>
            <a:chOff x="-1593925" y="-140225"/>
            <a:chExt cx="331800" cy="237875"/>
          </a:xfrm>
        </p:grpSpPr>
        <p:cxnSp>
          <p:nvCxnSpPr>
            <p:cNvPr id="2171" name="Google Shape;2171;p68"/>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72" name="Google Shape;2172;p68"/>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73" name="Google Shape;2173;p68"/>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174" name="Google Shape;2174;p68"/>
          <p:cNvGrpSpPr/>
          <p:nvPr/>
        </p:nvGrpSpPr>
        <p:grpSpPr>
          <a:xfrm>
            <a:off x="192331" y="1823751"/>
            <a:ext cx="239088" cy="182056"/>
            <a:chOff x="359175" y="637250"/>
            <a:chExt cx="255300" cy="194400"/>
          </a:xfrm>
        </p:grpSpPr>
        <p:grpSp>
          <p:nvGrpSpPr>
            <p:cNvPr id="2175" name="Google Shape;2175;p68"/>
            <p:cNvGrpSpPr/>
            <p:nvPr/>
          </p:nvGrpSpPr>
          <p:grpSpPr>
            <a:xfrm>
              <a:off x="359175" y="637250"/>
              <a:ext cx="255300" cy="78000"/>
              <a:chOff x="648300" y="324950"/>
              <a:chExt cx="255300" cy="78000"/>
            </a:xfrm>
          </p:grpSpPr>
          <p:cxnSp>
            <p:nvCxnSpPr>
              <p:cNvPr id="2176" name="Google Shape;2176;p68"/>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177" name="Google Shape;2177;p68"/>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178" name="Google Shape;2178;p68"/>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179" name="Google Shape;2179;p68"/>
          <p:cNvGrpSpPr/>
          <p:nvPr/>
        </p:nvGrpSpPr>
        <p:grpSpPr>
          <a:xfrm>
            <a:off x="223704" y="2465582"/>
            <a:ext cx="176342" cy="159500"/>
            <a:chOff x="518158" y="1088300"/>
            <a:chExt cx="176342" cy="159500"/>
          </a:xfrm>
        </p:grpSpPr>
        <p:cxnSp>
          <p:nvCxnSpPr>
            <p:cNvPr id="2180" name="Google Shape;2180;p68"/>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181" name="Google Shape;2181;p68"/>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182" name="Google Shape;2182;p68"/>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183" name="Google Shape;2183;p68"/>
          <p:cNvGrpSpPr/>
          <p:nvPr/>
        </p:nvGrpSpPr>
        <p:grpSpPr>
          <a:xfrm>
            <a:off x="223675" y="3084858"/>
            <a:ext cx="176400" cy="263091"/>
            <a:chOff x="519725" y="1778180"/>
            <a:chExt cx="176400" cy="263091"/>
          </a:xfrm>
        </p:grpSpPr>
        <p:sp>
          <p:nvSpPr>
            <p:cNvPr id="2184" name="Google Shape;2184;p68"/>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8"/>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68"/>
          <p:cNvGrpSpPr/>
          <p:nvPr/>
        </p:nvGrpSpPr>
        <p:grpSpPr>
          <a:xfrm>
            <a:off x="218275" y="3807724"/>
            <a:ext cx="187200" cy="159600"/>
            <a:chOff x="508825" y="2429151"/>
            <a:chExt cx="187200" cy="159600"/>
          </a:xfrm>
        </p:grpSpPr>
        <p:sp>
          <p:nvSpPr>
            <p:cNvPr id="2187" name="Google Shape;2187;p68"/>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8"/>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189" name="Google Shape;2189;p68"/>
          <p:cNvGrpSpPr/>
          <p:nvPr/>
        </p:nvGrpSpPr>
        <p:grpSpPr>
          <a:xfrm>
            <a:off x="223675" y="4427100"/>
            <a:ext cx="176400" cy="176400"/>
            <a:chOff x="514225" y="2875375"/>
            <a:chExt cx="176400" cy="176400"/>
          </a:xfrm>
        </p:grpSpPr>
        <p:sp>
          <p:nvSpPr>
            <p:cNvPr id="2190" name="Google Shape;2190;p68"/>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1" name="Google Shape;2191;p68"/>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192" name="Google Shape;2192;p68"/>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193" name="Google Shape;2193;p68"/>
          <p:cNvSpPr txBox="1">
            <a:spLocks noGrp="1"/>
          </p:cNvSpPr>
          <p:nvPr>
            <p:ph type="title" idx="2"/>
          </p:nvPr>
        </p:nvSpPr>
        <p:spPr>
          <a:xfrm>
            <a:off x="5870395" y="1134874"/>
            <a:ext cx="1880253" cy="634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rgbClr val="F2B800"/>
                </a:solidFill>
              </a:rPr>
              <a:t>Younger Audience</a:t>
            </a:r>
            <a:endParaRPr>
              <a:solidFill>
                <a:srgbClr val="F2B800"/>
              </a:solidFill>
            </a:endParaRPr>
          </a:p>
        </p:txBody>
      </p:sp>
      <p:sp>
        <p:nvSpPr>
          <p:cNvPr id="2194" name="Google Shape;2194;p68"/>
          <p:cNvSpPr/>
          <p:nvPr/>
        </p:nvSpPr>
        <p:spPr>
          <a:xfrm>
            <a:off x="1064294" y="1893751"/>
            <a:ext cx="3600000" cy="2770718"/>
          </a:xfrm>
          <a:prstGeom prst="roundRect">
            <a:avLst>
              <a:gd name="adj" fmla="val 7269"/>
            </a:avLst>
          </a:prstGeom>
          <a:solidFill>
            <a:schemeClr val="lt1"/>
          </a:solidFill>
          <a:ln>
            <a:noFill/>
          </a:ln>
        </p:spPr>
        <p:txBody>
          <a:bodyPr spcFirstLastPara="1" wrap="square" lIns="91425" tIns="91425" rIns="91425" bIns="91425" anchor="ctr" anchorCtr="0">
            <a:noAutofit/>
          </a:bodyPr>
          <a:lstStyle/>
          <a:p>
            <a:pPr marL="285750" lvl="0" indent="-285750" rtl="0">
              <a:spcBef>
                <a:spcPts val="0"/>
              </a:spcBef>
              <a:spcAft>
                <a:spcPts val="800"/>
              </a:spcAft>
              <a:buFont typeface="Arial" panose="020B0604020202020204" pitchFamily="34" charset="0"/>
              <a:buChar char="•"/>
            </a:pPr>
            <a:r>
              <a:rPr lang="en-US" sz="1400" b="1">
                <a:solidFill>
                  <a:schemeClr val="dk1"/>
                </a:solidFill>
                <a:latin typeface="Advent Pro" panose="020B0604020202020204" charset="0"/>
              </a:rPr>
              <a:t>Customer Service improvement trainings </a:t>
            </a:r>
            <a:r>
              <a:rPr lang="en-SG">
                <a:latin typeface="Advent Pro" panose="020B0604020202020204" charset="0"/>
                <a:sym typeface="Wingdings" panose="05000000000000000000" pitchFamily="2" charset="2"/>
              </a:rPr>
              <a:t></a:t>
            </a:r>
            <a:r>
              <a:rPr lang="en-US" sz="1400" b="1">
                <a:solidFill>
                  <a:schemeClr val="dk1"/>
                </a:solidFill>
                <a:latin typeface="Advent Pro" panose="020B0604020202020204" charset="0"/>
                <a:sym typeface="Wingdings" panose="05000000000000000000" pitchFamily="2" charset="2"/>
              </a:rPr>
              <a:t> </a:t>
            </a:r>
            <a:r>
              <a:rPr lang="en-US" sz="1400">
                <a:solidFill>
                  <a:schemeClr val="dk1"/>
                </a:solidFill>
                <a:latin typeface="Advent Pro" panose="020B0604020202020204" charset="0"/>
                <a:sym typeface="Wingdings" panose="05000000000000000000" pitchFamily="2" charset="2"/>
              </a:rPr>
              <a:t>Improve the skills and competencies of employees handling customer service matters</a:t>
            </a:r>
          </a:p>
          <a:p>
            <a:pPr marL="285750" lvl="0" indent="-285750" rtl="0">
              <a:spcBef>
                <a:spcPts val="0"/>
              </a:spcBef>
              <a:spcAft>
                <a:spcPts val="800"/>
              </a:spcAft>
              <a:buFont typeface="Arial" panose="020B0604020202020204" pitchFamily="34" charset="0"/>
              <a:buChar char="•"/>
            </a:pPr>
            <a:r>
              <a:rPr lang="en-US" sz="1400">
                <a:solidFill>
                  <a:schemeClr val="dk1"/>
                </a:solidFill>
                <a:latin typeface="Advent Pro" panose="020B0604020202020204" charset="0"/>
                <a:sym typeface="Wingdings" panose="05000000000000000000" pitchFamily="2" charset="2"/>
              </a:rPr>
              <a:t>Reduce the occurrences of repeated calls or long waiting time to </a:t>
            </a:r>
            <a:r>
              <a:rPr lang="en-US" sz="1400" b="1">
                <a:solidFill>
                  <a:schemeClr val="dk1"/>
                </a:solidFill>
                <a:latin typeface="Advent Pro" panose="020B0604020202020204" charset="0"/>
              </a:rPr>
              <a:t>improve customer experience and satisfaction levels</a:t>
            </a:r>
          </a:p>
          <a:p>
            <a:pPr marL="285750" lvl="0" indent="-285750" rtl="0">
              <a:spcBef>
                <a:spcPts val="0"/>
              </a:spcBef>
              <a:spcAft>
                <a:spcPts val="800"/>
              </a:spcAft>
              <a:buFont typeface="Arial" panose="020B0604020202020204" pitchFamily="34" charset="0"/>
              <a:buChar char="•"/>
            </a:pPr>
            <a:r>
              <a:rPr lang="en-US" sz="1400">
                <a:solidFill>
                  <a:schemeClr val="dk1"/>
                </a:solidFill>
                <a:latin typeface="Advent Pro" panose="020B0604020202020204" charset="0"/>
              </a:rPr>
              <a:t>Engage upstream and downstream partners to deliver a </a:t>
            </a:r>
            <a:r>
              <a:rPr lang="en-US" sz="1400" b="1">
                <a:solidFill>
                  <a:schemeClr val="dk1"/>
                </a:solidFill>
                <a:latin typeface="Advent Pro" panose="020B0604020202020204" charset="0"/>
              </a:rPr>
              <a:t>differentiated experience </a:t>
            </a:r>
            <a:r>
              <a:rPr lang="en-US" sz="1400">
                <a:solidFill>
                  <a:schemeClr val="dk1"/>
                </a:solidFill>
                <a:latin typeface="Advent Pro" panose="020B0604020202020204" charset="0"/>
              </a:rPr>
              <a:t>by accommodating to various needs and preferences of customers</a:t>
            </a:r>
            <a:endParaRPr>
              <a:latin typeface="Advent Pro" panose="020B0604020202020204" charset="0"/>
            </a:endParaRPr>
          </a:p>
        </p:txBody>
      </p:sp>
      <p:sp>
        <p:nvSpPr>
          <p:cNvPr id="2195" name="Google Shape;2195;p68"/>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Long-Term Strategy</a:t>
            </a:r>
            <a:endParaRPr/>
          </a:p>
        </p:txBody>
      </p:sp>
      <p:sp>
        <p:nvSpPr>
          <p:cNvPr id="2196" name="Google Shape;2196;p68"/>
          <p:cNvSpPr txBox="1">
            <a:spLocks noGrp="1"/>
          </p:cNvSpPr>
          <p:nvPr>
            <p:ph type="title" idx="3"/>
          </p:nvPr>
        </p:nvSpPr>
        <p:spPr>
          <a:xfrm>
            <a:off x="1840723" y="1112293"/>
            <a:ext cx="2592749" cy="679363"/>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1800"/>
              <a:t>Customer Service Quality</a:t>
            </a:r>
            <a:endParaRPr sz="1800"/>
          </a:p>
        </p:txBody>
      </p:sp>
      <p:grpSp>
        <p:nvGrpSpPr>
          <p:cNvPr id="3" name="Group 2">
            <a:extLst>
              <a:ext uri="{FF2B5EF4-FFF2-40B4-BE49-F238E27FC236}">
                <a16:creationId xmlns:a16="http://schemas.microsoft.com/office/drawing/2014/main" id="{D5D542A3-8BB8-4085-BDAC-C0C131303C2C}"/>
              </a:ext>
            </a:extLst>
          </p:cNvPr>
          <p:cNvGrpSpPr/>
          <p:nvPr/>
        </p:nvGrpSpPr>
        <p:grpSpPr>
          <a:xfrm>
            <a:off x="1393352" y="1073974"/>
            <a:ext cx="756000" cy="756000"/>
            <a:chOff x="1064294" y="1086848"/>
            <a:chExt cx="756000" cy="756000"/>
          </a:xfrm>
        </p:grpSpPr>
        <p:sp>
          <p:nvSpPr>
            <p:cNvPr id="2200" name="Google Shape;2200;p68"/>
            <p:cNvSpPr/>
            <p:nvPr/>
          </p:nvSpPr>
          <p:spPr>
            <a:xfrm>
              <a:off x="1064294" y="1086848"/>
              <a:ext cx="756000" cy="7560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1" name="Google Shape;2201;p68"/>
            <p:cNvGrpSpPr/>
            <p:nvPr/>
          </p:nvGrpSpPr>
          <p:grpSpPr>
            <a:xfrm>
              <a:off x="1231337" y="1248978"/>
              <a:ext cx="421914" cy="423864"/>
              <a:chOff x="-1333975" y="2365850"/>
              <a:chExt cx="292225" cy="293575"/>
            </a:xfrm>
          </p:grpSpPr>
          <p:sp>
            <p:nvSpPr>
              <p:cNvPr id="2202" name="Google Shape;2202;p68"/>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8"/>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8"/>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8"/>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8"/>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8"/>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8"/>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8"/>
              <p:cNvSpPr/>
              <p:nvPr/>
            </p:nvSpPr>
            <p:spPr>
              <a:xfrm>
                <a:off x="-1239475" y="2401574"/>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13" name="Google Shape;2213;p68">
            <a:hlinkClick r:id="" action="ppaction://hlinkshowjump?jump=nextslide"/>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4" name="Google Shape;2214;p68"/>
          <p:cNvGrpSpPr/>
          <p:nvPr/>
        </p:nvGrpSpPr>
        <p:grpSpPr>
          <a:xfrm rot="10800000">
            <a:off x="8745326" y="4425438"/>
            <a:ext cx="119400" cy="54900"/>
            <a:chOff x="8645564" y="4373138"/>
            <a:chExt cx="119400" cy="54900"/>
          </a:xfrm>
        </p:grpSpPr>
        <p:cxnSp>
          <p:nvCxnSpPr>
            <p:cNvPr id="2215" name="Google Shape;2215;p68"/>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216" name="Google Shape;2216;p68"/>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2217" name="Google Shape;2217;p68">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8">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8">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8">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8">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8">
            <a:hlinkClick r:id="" action="ppaction://hlinkshowjump?jump=previousslide"/>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3" name="Google Shape;2223;p68"/>
          <p:cNvGrpSpPr/>
          <p:nvPr/>
        </p:nvGrpSpPr>
        <p:grpSpPr>
          <a:xfrm>
            <a:off x="8745348" y="3979338"/>
            <a:ext cx="119400" cy="54900"/>
            <a:chOff x="8745348" y="3979338"/>
            <a:chExt cx="119400" cy="54900"/>
          </a:xfrm>
        </p:grpSpPr>
        <p:cxnSp>
          <p:nvCxnSpPr>
            <p:cNvPr id="2224" name="Google Shape;2224;p68">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225" name="Google Shape;2225;p68">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pSp>
        <p:nvGrpSpPr>
          <p:cNvPr id="2" name="Group 1">
            <a:extLst>
              <a:ext uri="{FF2B5EF4-FFF2-40B4-BE49-F238E27FC236}">
                <a16:creationId xmlns:a16="http://schemas.microsoft.com/office/drawing/2014/main" id="{B09B5FCA-517C-45C9-AF41-5CA4FC7C1652}"/>
              </a:ext>
            </a:extLst>
          </p:cNvPr>
          <p:cNvGrpSpPr/>
          <p:nvPr/>
        </p:nvGrpSpPr>
        <p:grpSpPr>
          <a:xfrm>
            <a:off x="5432448" y="1073974"/>
            <a:ext cx="756000" cy="756000"/>
            <a:chOff x="5298174" y="1082820"/>
            <a:chExt cx="756000" cy="756000"/>
          </a:xfrm>
        </p:grpSpPr>
        <p:sp>
          <p:nvSpPr>
            <p:cNvPr id="60" name="Google Shape;2039;p65">
              <a:extLst>
                <a:ext uri="{FF2B5EF4-FFF2-40B4-BE49-F238E27FC236}">
                  <a16:creationId xmlns:a16="http://schemas.microsoft.com/office/drawing/2014/main" id="{52AEC44D-6720-4385-A889-230BDE474FDB}"/>
                </a:ext>
              </a:extLst>
            </p:cNvPr>
            <p:cNvSpPr/>
            <p:nvPr/>
          </p:nvSpPr>
          <p:spPr>
            <a:xfrm>
              <a:off x="5298174" y="1082820"/>
              <a:ext cx="756000" cy="756000"/>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41;p65">
              <a:extLst>
                <a:ext uri="{FF2B5EF4-FFF2-40B4-BE49-F238E27FC236}">
                  <a16:creationId xmlns:a16="http://schemas.microsoft.com/office/drawing/2014/main" id="{9B97299E-36C0-4A3D-A217-8DF2692F5E45}"/>
                </a:ext>
              </a:extLst>
            </p:cNvPr>
            <p:cNvSpPr/>
            <p:nvPr/>
          </p:nvSpPr>
          <p:spPr>
            <a:xfrm>
              <a:off x="5465776" y="1241523"/>
              <a:ext cx="420796" cy="419677"/>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extBox 58">
            <a:extLst>
              <a:ext uri="{FF2B5EF4-FFF2-40B4-BE49-F238E27FC236}">
                <a16:creationId xmlns:a16="http://schemas.microsoft.com/office/drawing/2014/main" id="{DB3C5D47-5914-4288-8984-6660B19CFA4C}"/>
              </a:ext>
            </a:extLst>
          </p:cNvPr>
          <p:cNvSpPr txBox="1"/>
          <p:nvPr/>
        </p:nvSpPr>
        <p:spPr>
          <a:xfrm>
            <a:off x="7267336" y="4861211"/>
            <a:ext cx="1876664" cy="261610"/>
          </a:xfrm>
          <a:prstGeom prst="rect">
            <a:avLst/>
          </a:prstGeom>
          <a:noFill/>
        </p:spPr>
        <p:txBody>
          <a:bodyPr wrap="square">
            <a:spAutoFit/>
          </a:bodyPr>
          <a:lstStyle/>
          <a:p>
            <a:pPr marL="0" indent="0" algn="l"/>
            <a:r>
              <a:rPr lang="en-US" sz="1100">
                <a:solidFill>
                  <a:srgbClr val="FDF9FF"/>
                </a:solidFill>
                <a:latin typeface="+mj-lt"/>
              </a:rPr>
              <a:t>Presenter: Yong </a:t>
            </a:r>
            <a:r>
              <a:rPr lang="en-US" sz="1100" err="1">
                <a:solidFill>
                  <a:srgbClr val="FDF9FF"/>
                </a:solidFill>
                <a:latin typeface="+mj-lt"/>
              </a:rPr>
              <a:t>Zhuo</a:t>
            </a:r>
            <a:r>
              <a:rPr lang="en-US" sz="1100">
                <a:solidFill>
                  <a:srgbClr val="FDF9FF"/>
                </a:solidFill>
                <a:latin typeface="+mj-lt"/>
              </a:rPr>
              <a:t> (YZ)</a:t>
            </a:r>
          </a:p>
        </p:txBody>
      </p:sp>
    </p:spTree>
    <p:extLst>
      <p:ext uri="{BB962C8B-B14F-4D97-AF65-F5344CB8AC3E}">
        <p14:creationId xmlns:p14="http://schemas.microsoft.com/office/powerpoint/2010/main" val="786979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73" name="Google Shape;470;p41">
            <a:extLst>
              <a:ext uri="{FF2B5EF4-FFF2-40B4-BE49-F238E27FC236}">
                <a16:creationId xmlns:a16="http://schemas.microsoft.com/office/drawing/2014/main" id="{69CEBDCC-5E4A-4B14-84B3-6EB056111D44}"/>
              </a:ext>
            </a:extLst>
          </p:cNvPr>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84;p52">
            <a:extLst>
              <a:ext uri="{FF2B5EF4-FFF2-40B4-BE49-F238E27FC236}">
                <a16:creationId xmlns:a16="http://schemas.microsoft.com/office/drawing/2014/main" id="{FE801E0E-A770-4DEA-8440-BA60E8228D98}"/>
              </a:ext>
            </a:extLst>
          </p:cNvPr>
          <p:cNvSpPr/>
          <p:nvPr/>
        </p:nvSpPr>
        <p:spPr>
          <a:xfrm>
            <a:off x="1102200" y="1363635"/>
            <a:ext cx="2287513" cy="2577559"/>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192327" y="335373"/>
            <a:ext cx="239095" cy="171413"/>
            <a:chOff x="-1593925" y="-140225"/>
            <a:chExt cx="331800" cy="237875"/>
          </a:xfrm>
        </p:grpSpPr>
        <p:cxnSp>
          <p:nvCxnSpPr>
            <p:cNvPr id="646" name="Google Shape;646;p4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7" name="Google Shape;647;p4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8" name="Google Shape;648;p4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649" name="Google Shape;649;p45"/>
          <p:cNvGrpSpPr/>
          <p:nvPr/>
        </p:nvGrpSpPr>
        <p:grpSpPr>
          <a:xfrm>
            <a:off x="192331" y="1823751"/>
            <a:ext cx="239088" cy="182056"/>
            <a:chOff x="359175" y="637250"/>
            <a:chExt cx="255300" cy="194400"/>
          </a:xfrm>
        </p:grpSpPr>
        <p:grpSp>
          <p:nvGrpSpPr>
            <p:cNvPr id="650" name="Google Shape;650;p45"/>
            <p:cNvGrpSpPr/>
            <p:nvPr/>
          </p:nvGrpSpPr>
          <p:grpSpPr>
            <a:xfrm>
              <a:off x="359175" y="637250"/>
              <a:ext cx="255300" cy="78000"/>
              <a:chOff x="648300" y="324950"/>
              <a:chExt cx="255300" cy="78000"/>
            </a:xfrm>
          </p:grpSpPr>
          <p:cxnSp>
            <p:nvCxnSpPr>
              <p:cNvPr id="651" name="Google Shape;651;p4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52" name="Google Shape;652;p4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53" name="Google Shape;653;p4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54" name="Google Shape;654;p45"/>
          <p:cNvGrpSpPr/>
          <p:nvPr/>
        </p:nvGrpSpPr>
        <p:grpSpPr>
          <a:xfrm>
            <a:off x="223704" y="2465582"/>
            <a:ext cx="176342" cy="159500"/>
            <a:chOff x="518158" y="1088300"/>
            <a:chExt cx="176342" cy="159500"/>
          </a:xfrm>
        </p:grpSpPr>
        <p:cxnSp>
          <p:nvCxnSpPr>
            <p:cNvPr id="655" name="Google Shape;655;p4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56" name="Google Shape;656;p4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57" name="Google Shape;657;p4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58" name="Google Shape;658;p45"/>
          <p:cNvGrpSpPr/>
          <p:nvPr/>
        </p:nvGrpSpPr>
        <p:grpSpPr>
          <a:xfrm>
            <a:off x="223675" y="3084858"/>
            <a:ext cx="176400" cy="263091"/>
            <a:chOff x="519725" y="1778180"/>
            <a:chExt cx="176400" cy="263091"/>
          </a:xfrm>
        </p:grpSpPr>
        <p:sp>
          <p:nvSpPr>
            <p:cNvPr id="659" name="Google Shape;659;p4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5"/>
          <p:cNvGrpSpPr/>
          <p:nvPr/>
        </p:nvGrpSpPr>
        <p:grpSpPr>
          <a:xfrm>
            <a:off x="218275" y="3807724"/>
            <a:ext cx="187200" cy="159600"/>
            <a:chOff x="508825" y="2429151"/>
            <a:chExt cx="187200" cy="159600"/>
          </a:xfrm>
        </p:grpSpPr>
        <p:sp>
          <p:nvSpPr>
            <p:cNvPr id="662" name="Google Shape;662;p4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64" name="Google Shape;664;p45"/>
          <p:cNvGrpSpPr/>
          <p:nvPr/>
        </p:nvGrpSpPr>
        <p:grpSpPr>
          <a:xfrm>
            <a:off x="223675" y="4427100"/>
            <a:ext cx="176400" cy="176400"/>
            <a:chOff x="514225" y="2875375"/>
            <a:chExt cx="176400" cy="176400"/>
          </a:xfrm>
        </p:grpSpPr>
        <p:sp>
          <p:nvSpPr>
            <p:cNvPr id="665" name="Google Shape;665;p4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7" name="Google Shape;667;p4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71" name="Google Shape;671;p45"/>
          <p:cNvSpPr txBox="1">
            <a:spLocks noGrp="1"/>
          </p:cNvSpPr>
          <p:nvPr>
            <p:ph type="title"/>
          </p:nvPr>
        </p:nvSpPr>
        <p:spPr>
          <a:xfrm>
            <a:off x="648000" y="171150"/>
            <a:ext cx="849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Business Objectives</a:t>
            </a:r>
            <a:endParaRPr/>
          </a:p>
        </p:txBody>
      </p:sp>
      <p:sp>
        <p:nvSpPr>
          <p:cNvPr id="672" name="Google Shape;672;p45">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5"/>
          <p:cNvGrpSpPr/>
          <p:nvPr/>
        </p:nvGrpSpPr>
        <p:grpSpPr>
          <a:xfrm rot="10800000">
            <a:off x="8745326" y="4425438"/>
            <a:ext cx="119400" cy="54900"/>
            <a:chOff x="8645564" y="4373138"/>
            <a:chExt cx="119400" cy="54900"/>
          </a:xfrm>
        </p:grpSpPr>
        <p:cxnSp>
          <p:nvCxnSpPr>
            <p:cNvPr id="674" name="Google Shape;674;p4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75" name="Google Shape;675;p4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6" name="Google Shape;676;p4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5"/>
          <p:cNvGrpSpPr/>
          <p:nvPr/>
        </p:nvGrpSpPr>
        <p:grpSpPr>
          <a:xfrm>
            <a:off x="8745348" y="3979338"/>
            <a:ext cx="119400" cy="54900"/>
            <a:chOff x="8745348" y="3979338"/>
            <a:chExt cx="119400" cy="54900"/>
          </a:xfrm>
        </p:grpSpPr>
        <p:cxnSp>
          <p:nvCxnSpPr>
            <p:cNvPr id="683" name="Google Shape;683;p4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84" name="Google Shape;684;p4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 name="Google Shape;1013;p52">
            <a:extLst>
              <a:ext uri="{FF2B5EF4-FFF2-40B4-BE49-F238E27FC236}">
                <a16:creationId xmlns:a16="http://schemas.microsoft.com/office/drawing/2014/main" id="{DD2B746B-F438-4E86-AE69-3859CB2195FB}"/>
              </a:ext>
            </a:extLst>
          </p:cNvPr>
          <p:cNvSpPr txBox="1">
            <a:spLocks/>
          </p:cNvSpPr>
          <p:nvPr/>
        </p:nvSpPr>
        <p:spPr>
          <a:xfrm>
            <a:off x="1107796" y="1896589"/>
            <a:ext cx="2178347" cy="181291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algn="just">
              <a:lnSpc>
                <a:spcPct val="106000"/>
              </a:lnSpc>
              <a:spcAft>
                <a:spcPts val="800"/>
              </a:spcAft>
              <a:buFont typeface="Arial" panose="020B0604020202020204" pitchFamily="34" charset="0"/>
              <a:buChar char="•"/>
            </a:pPr>
            <a:r>
              <a:rPr lang="en-US" sz="1000">
                <a:effectLst/>
                <a:latin typeface="Open Sans" panose="020B0606030504020204" pitchFamily="34" charset="0"/>
                <a:ea typeface="Open Sans" panose="020B0606030504020204" pitchFamily="34" charset="0"/>
                <a:cs typeface="Open Sans" panose="020B0606030504020204" pitchFamily="34" charset="0"/>
              </a:rPr>
              <a:t>Explorative analysis and visualizations to determine factors leading to higher Churn or feasible product implementations</a:t>
            </a:r>
          </a:p>
          <a:p>
            <a:pPr marL="171450" lvl="0" indent="-171450" algn="just">
              <a:lnSpc>
                <a:spcPct val="106000"/>
              </a:lnSpc>
              <a:spcAft>
                <a:spcPts val="800"/>
              </a:spcAft>
              <a:buFont typeface="Arial" panose="020B0604020202020204" pitchFamily="34" charset="0"/>
              <a:buChar char="•"/>
            </a:pPr>
            <a:r>
              <a:rPr lang="en-US" sz="1000">
                <a:latin typeface="Open Sans" panose="020B0606030504020204" pitchFamily="34" charset="0"/>
                <a:ea typeface="Open Sans" panose="020B0606030504020204" pitchFamily="34" charset="0"/>
                <a:cs typeface="Open Sans" panose="020B0606030504020204" pitchFamily="34" charset="0"/>
              </a:rPr>
              <a:t>Compare current and future services in policy and decision making to provide greater business values to customer</a:t>
            </a:r>
            <a:endParaRPr lang="en-US" sz="10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9" name="Picture 6" descr="Data Science Life Cycle for Customer Churn | by Islam Hasabo | Medium">
            <a:extLst>
              <a:ext uri="{FF2B5EF4-FFF2-40B4-BE49-F238E27FC236}">
                <a16:creationId xmlns:a16="http://schemas.microsoft.com/office/drawing/2014/main" id="{2A10A861-A052-4286-BDFB-62F840001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8137" y="2272217"/>
            <a:ext cx="2098221" cy="11871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How to Calculate Customer Lifetime Value - Seedrs Academy">
            <a:extLst>
              <a:ext uri="{FF2B5EF4-FFF2-40B4-BE49-F238E27FC236}">
                <a16:creationId xmlns:a16="http://schemas.microsoft.com/office/drawing/2014/main" id="{407AF490-3726-4DD6-94AF-3FD7DFB48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567" y="2310047"/>
            <a:ext cx="1770209" cy="1184037"/>
          </a:xfrm>
          <a:prstGeom prst="rect">
            <a:avLst/>
          </a:prstGeom>
          <a:noFill/>
          <a:extLst>
            <a:ext uri="{909E8E84-426E-40DD-AFC4-6F175D3DCCD1}">
              <a14:hiddenFill xmlns:a14="http://schemas.microsoft.com/office/drawing/2010/main">
                <a:solidFill>
                  <a:srgbClr val="FFFFFF"/>
                </a:solidFill>
              </a14:hiddenFill>
            </a:ext>
          </a:extLst>
        </p:spPr>
      </p:pic>
      <p:sp>
        <p:nvSpPr>
          <p:cNvPr id="70" name="Google Shape;1455;p59">
            <a:extLst>
              <a:ext uri="{FF2B5EF4-FFF2-40B4-BE49-F238E27FC236}">
                <a16:creationId xmlns:a16="http://schemas.microsoft.com/office/drawing/2014/main" id="{FD2853DE-C276-4D3C-93A2-665019DE8D24}"/>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Qing Rui</a:t>
            </a:r>
          </a:p>
        </p:txBody>
      </p:sp>
      <p:sp>
        <p:nvSpPr>
          <p:cNvPr id="77" name="Google Shape;1318;p56">
            <a:extLst>
              <a:ext uri="{FF2B5EF4-FFF2-40B4-BE49-F238E27FC236}">
                <a16:creationId xmlns:a16="http://schemas.microsoft.com/office/drawing/2014/main" id="{2BA107F3-1B5A-496B-B02B-D791DF28B0D3}"/>
              </a:ext>
            </a:extLst>
          </p:cNvPr>
          <p:cNvSpPr/>
          <p:nvPr/>
        </p:nvSpPr>
        <p:spPr>
          <a:xfrm>
            <a:off x="6050757" y="1363635"/>
            <a:ext cx="2444720" cy="611746"/>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78" name="Google Shape;1317;p56">
            <a:extLst>
              <a:ext uri="{FF2B5EF4-FFF2-40B4-BE49-F238E27FC236}">
                <a16:creationId xmlns:a16="http://schemas.microsoft.com/office/drawing/2014/main" id="{68B56977-69D5-460D-A948-7802C582269D}"/>
              </a:ext>
            </a:extLst>
          </p:cNvPr>
          <p:cNvSpPr/>
          <p:nvPr/>
        </p:nvSpPr>
        <p:spPr>
          <a:xfrm>
            <a:off x="3536121" y="1364134"/>
            <a:ext cx="2288724" cy="619732"/>
          </a:xfrm>
          <a:prstGeom prst="roundRect">
            <a:avLst>
              <a:gd name="adj" fmla="val 16667"/>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16;p56">
            <a:extLst>
              <a:ext uri="{FF2B5EF4-FFF2-40B4-BE49-F238E27FC236}">
                <a16:creationId xmlns:a16="http://schemas.microsoft.com/office/drawing/2014/main" id="{8A98992D-B8E8-4AE7-88F7-8B2209291CB0}"/>
              </a:ext>
            </a:extLst>
          </p:cNvPr>
          <p:cNvSpPr/>
          <p:nvPr/>
        </p:nvSpPr>
        <p:spPr>
          <a:xfrm>
            <a:off x="1104516" y="1357031"/>
            <a:ext cx="2284951" cy="600148"/>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1600">
              <a:latin typeface="Advent Pro" panose="020B0604020202020204" charset="0"/>
            </a:endParaRPr>
          </a:p>
        </p:txBody>
      </p:sp>
      <p:sp>
        <p:nvSpPr>
          <p:cNvPr id="80" name="Google Shape;1010;p52">
            <a:extLst>
              <a:ext uri="{FF2B5EF4-FFF2-40B4-BE49-F238E27FC236}">
                <a16:creationId xmlns:a16="http://schemas.microsoft.com/office/drawing/2014/main" id="{9055D4AF-DC0A-405B-92F6-9AB703D7E7E0}"/>
              </a:ext>
            </a:extLst>
          </p:cNvPr>
          <p:cNvSpPr txBox="1">
            <a:spLocks/>
          </p:cNvSpPr>
          <p:nvPr/>
        </p:nvSpPr>
        <p:spPr>
          <a:xfrm>
            <a:off x="3533082" y="1333604"/>
            <a:ext cx="2227079" cy="7202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dk1"/>
                </a:solidFill>
                <a:latin typeface="Advent Pro" panose="020B0604020202020204" charset="0"/>
                <a:ea typeface="Open Sans" panose="020B0606030504020204" pitchFamily="34" charset="0"/>
                <a:cs typeface="Open Sans" panose="020B0606030504020204" pitchFamily="34" charset="0"/>
              </a:rPr>
              <a:t>Predict Variables that are highly linked to Churn Score</a:t>
            </a:r>
            <a:endParaRPr lang="en-ID" b="1" dirty="0">
              <a:solidFill>
                <a:schemeClr val="dk1"/>
              </a:solidFill>
              <a:latin typeface="Advent Pro" panose="020B0604020202020204" charset="0"/>
              <a:ea typeface="Open Sans" panose="020B0606030504020204" pitchFamily="34" charset="0"/>
              <a:cs typeface="Open Sans" panose="020B0606030504020204" pitchFamily="34" charset="0"/>
            </a:endParaRPr>
          </a:p>
        </p:txBody>
      </p:sp>
      <p:sp>
        <p:nvSpPr>
          <p:cNvPr id="81" name="Google Shape;1011;p52">
            <a:extLst>
              <a:ext uri="{FF2B5EF4-FFF2-40B4-BE49-F238E27FC236}">
                <a16:creationId xmlns:a16="http://schemas.microsoft.com/office/drawing/2014/main" id="{20C2CD5A-0643-459A-B045-7043C43B11B8}"/>
              </a:ext>
            </a:extLst>
          </p:cNvPr>
          <p:cNvSpPr txBox="1">
            <a:spLocks/>
          </p:cNvSpPr>
          <p:nvPr/>
        </p:nvSpPr>
        <p:spPr>
          <a:xfrm>
            <a:off x="1070464" y="1125735"/>
            <a:ext cx="2350987" cy="10965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0" dirty="0">
                <a:solidFill>
                  <a:schemeClr val="tx1"/>
                </a:solidFill>
                <a:effectLst/>
                <a:latin typeface="Advent Pro" panose="020B0604020202020204" charset="0"/>
                <a:ea typeface="Open Sans" panose="020B0606030504020204" pitchFamily="34" charset="0"/>
                <a:cs typeface="Open Sans" panose="020B0606030504020204" pitchFamily="34" charset="0"/>
              </a:rPr>
              <a:t>Identify services that can improve Churn Outcome</a:t>
            </a:r>
            <a:endParaRPr lang="en-ID" dirty="0">
              <a:solidFill>
                <a:schemeClr val="tx1"/>
              </a:solidFill>
              <a:latin typeface="Advent Pro" panose="020B0604020202020204" charset="0"/>
              <a:ea typeface="Open Sans" panose="020B0606030504020204" pitchFamily="34" charset="0"/>
              <a:cs typeface="Open Sans" panose="020B0606030504020204" pitchFamily="34" charset="0"/>
            </a:endParaRPr>
          </a:p>
        </p:txBody>
      </p:sp>
      <p:sp>
        <p:nvSpPr>
          <p:cNvPr id="82" name="Google Shape;1015;p52">
            <a:extLst>
              <a:ext uri="{FF2B5EF4-FFF2-40B4-BE49-F238E27FC236}">
                <a16:creationId xmlns:a16="http://schemas.microsoft.com/office/drawing/2014/main" id="{904F43E3-8DE7-4C69-BAD4-F2BEF1642283}"/>
              </a:ext>
            </a:extLst>
          </p:cNvPr>
          <p:cNvSpPr txBox="1">
            <a:spLocks/>
          </p:cNvSpPr>
          <p:nvPr/>
        </p:nvSpPr>
        <p:spPr>
          <a:xfrm>
            <a:off x="6015688" y="1327717"/>
            <a:ext cx="2479789" cy="720224"/>
          </a:xfrm>
          <a:prstGeom prst="rect">
            <a:avLst/>
          </a:prstGeom>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dk1"/>
                </a:solidFill>
                <a:latin typeface="Advent Pro" panose="020B0604020202020204" charset="0"/>
                <a:ea typeface="Open Sans" panose="020B0606030504020204" pitchFamily="34" charset="0"/>
                <a:cs typeface="Open Sans" panose="020B0606030504020204" pitchFamily="34" charset="0"/>
              </a:rPr>
              <a:t>Increasing CLTV through improving factors for customer acquisition and retention</a:t>
            </a:r>
            <a:endParaRPr lang="en-ID" b="1" dirty="0">
              <a:solidFill>
                <a:schemeClr val="dk1"/>
              </a:solidFill>
              <a:latin typeface="Advent Pro" panose="020B060402020202020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644507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24" name="Google Shape;2024;p65"/>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Evaluation of Solutions</a:t>
            </a:r>
            <a:endParaRPr/>
          </a:p>
        </p:txBody>
      </p:sp>
      <p:grpSp>
        <p:nvGrpSpPr>
          <p:cNvPr id="2049" name="Google Shape;2049;p65"/>
          <p:cNvGrpSpPr/>
          <p:nvPr/>
        </p:nvGrpSpPr>
        <p:grpSpPr>
          <a:xfrm>
            <a:off x="8745326" y="4425438"/>
            <a:ext cx="119400" cy="54900"/>
            <a:chOff x="8645564" y="4373138"/>
            <a:chExt cx="119400" cy="54900"/>
          </a:xfrm>
        </p:grpSpPr>
        <p:cxnSp>
          <p:nvCxnSpPr>
            <p:cNvPr id="2050" name="Google Shape;2050;p6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051" name="Google Shape;2051;p6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2052" name="Google Shape;2052;p65">
            <a:hlinkClick r:id="" action="ppaction://hlinkshowjump?jump=nextslide"/>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3" name="Google Shape;2053;p65"/>
          <p:cNvGrpSpPr/>
          <p:nvPr/>
        </p:nvGrpSpPr>
        <p:grpSpPr>
          <a:xfrm rot="10800000">
            <a:off x="8745326" y="4425438"/>
            <a:ext cx="119400" cy="54900"/>
            <a:chOff x="8645564" y="4373138"/>
            <a:chExt cx="119400" cy="54900"/>
          </a:xfrm>
        </p:grpSpPr>
        <p:cxnSp>
          <p:nvCxnSpPr>
            <p:cNvPr id="2054" name="Google Shape;2054;p6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055" name="Google Shape;2055;p6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a:hlinkClick r:id="" action="ppaction://hlinkshowjump?jump=previousslide"/>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2" name="Google Shape;2062;p65"/>
          <p:cNvGrpSpPr/>
          <p:nvPr/>
        </p:nvGrpSpPr>
        <p:grpSpPr>
          <a:xfrm>
            <a:off x="8745348" y="3979338"/>
            <a:ext cx="119400" cy="54900"/>
            <a:chOff x="8745348" y="3979338"/>
            <a:chExt cx="119400" cy="54900"/>
          </a:xfrm>
        </p:grpSpPr>
        <p:cxnSp>
          <p:nvCxnSpPr>
            <p:cNvPr id="2063" name="Google Shape;2063;p6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064" name="Google Shape;2064;p6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3" name="Title 3">
            <a:extLst>
              <a:ext uri="{FF2B5EF4-FFF2-40B4-BE49-F238E27FC236}">
                <a16:creationId xmlns:a16="http://schemas.microsoft.com/office/drawing/2014/main" id="{C68210D4-4CC4-4E73-8415-066DBCEDDB26}"/>
              </a:ext>
            </a:extLst>
          </p:cNvPr>
          <p:cNvSpPr>
            <a:spLocks noGrp="1"/>
          </p:cNvSpPr>
          <p:nvPr/>
        </p:nvSpPr>
        <p:spPr>
          <a:xfrm>
            <a:off x="14100611" y="3831521"/>
            <a:ext cx="727476" cy="442790"/>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3"/>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1200"/>
              <a:t>CLTV</a:t>
            </a:r>
          </a:p>
        </p:txBody>
      </p:sp>
      <p:pic>
        <p:nvPicPr>
          <p:cNvPr id="64" name="Picture 5" descr="Icon&#10;&#10;Description automatically generated">
            <a:extLst>
              <a:ext uri="{FF2B5EF4-FFF2-40B4-BE49-F238E27FC236}">
                <a16:creationId xmlns:a16="http://schemas.microsoft.com/office/drawing/2014/main" id="{04DDD2F7-E3B1-4E6F-A484-92408D544245}"/>
              </a:ext>
            </a:extLst>
          </p:cNvPr>
          <p:cNvPicPr>
            <a:picLocks noChangeAspect="1"/>
          </p:cNvPicPr>
          <p:nvPr/>
        </p:nvPicPr>
        <p:blipFill>
          <a:blip r:embed="rId3"/>
          <a:stretch>
            <a:fillRect/>
          </a:stretch>
        </p:blipFill>
        <p:spPr>
          <a:xfrm rot="16200000">
            <a:off x="12357112" y="3860742"/>
            <a:ext cx="213162" cy="213163"/>
          </a:xfrm>
          <a:prstGeom prst="rect">
            <a:avLst/>
          </a:prstGeom>
        </p:spPr>
      </p:pic>
      <p:pic>
        <p:nvPicPr>
          <p:cNvPr id="65" name="Picture 5" descr="Icon&#10;&#10;Description automatically generated">
            <a:extLst>
              <a:ext uri="{FF2B5EF4-FFF2-40B4-BE49-F238E27FC236}">
                <a16:creationId xmlns:a16="http://schemas.microsoft.com/office/drawing/2014/main" id="{3F365DAC-B153-4812-9CAA-335B42C72719}"/>
              </a:ext>
            </a:extLst>
          </p:cNvPr>
          <p:cNvPicPr>
            <a:picLocks noChangeAspect="1"/>
          </p:cNvPicPr>
          <p:nvPr/>
        </p:nvPicPr>
        <p:blipFill>
          <a:blip r:embed="rId3"/>
          <a:stretch>
            <a:fillRect/>
          </a:stretch>
        </p:blipFill>
        <p:spPr>
          <a:xfrm rot="5400000">
            <a:off x="14000185" y="3874362"/>
            <a:ext cx="213163" cy="213162"/>
          </a:xfrm>
          <a:prstGeom prst="rect">
            <a:avLst/>
          </a:prstGeom>
        </p:spPr>
      </p:pic>
      <p:sp>
        <p:nvSpPr>
          <p:cNvPr id="66" name="Title 9">
            <a:extLst>
              <a:ext uri="{FF2B5EF4-FFF2-40B4-BE49-F238E27FC236}">
                <a16:creationId xmlns:a16="http://schemas.microsoft.com/office/drawing/2014/main" id="{3CD55BEF-29A4-4D2A-BA70-B5789543F29E}"/>
              </a:ext>
            </a:extLst>
          </p:cNvPr>
          <p:cNvSpPr>
            <a:spLocks noGrp="1"/>
          </p:cNvSpPr>
          <p:nvPr/>
        </p:nvSpPr>
        <p:spPr>
          <a:xfrm>
            <a:off x="12214889" y="3862102"/>
            <a:ext cx="2092072" cy="4090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4"/>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1200"/>
              <a:t>Friend Referrals</a:t>
            </a:r>
          </a:p>
        </p:txBody>
      </p:sp>
      <p:pic>
        <p:nvPicPr>
          <p:cNvPr id="67" name="Picture 4" descr="Icon&#10;&#10;Description automatically generated">
            <a:extLst>
              <a:ext uri="{FF2B5EF4-FFF2-40B4-BE49-F238E27FC236}">
                <a16:creationId xmlns:a16="http://schemas.microsoft.com/office/drawing/2014/main" id="{17C67C9C-43A8-4239-8C54-421DECA82941}"/>
              </a:ext>
            </a:extLst>
          </p:cNvPr>
          <p:cNvPicPr>
            <a:picLocks noChangeAspect="1"/>
          </p:cNvPicPr>
          <p:nvPr/>
        </p:nvPicPr>
        <p:blipFill>
          <a:blip r:embed="rId4"/>
          <a:stretch>
            <a:fillRect/>
          </a:stretch>
        </p:blipFill>
        <p:spPr>
          <a:xfrm>
            <a:off x="14811537" y="3976687"/>
            <a:ext cx="469575" cy="466485"/>
          </a:xfrm>
          <a:prstGeom prst="rect">
            <a:avLst/>
          </a:prstGeom>
        </p:spPr>
      </p:pic>
      <p:sp>
        <p:nvSpPr>
          <p:cNvPr id="68" name="Title 3">
            <a:extLst>
              <a:ext uri="{FF2B5EF4-FFF2-40B4-BE49-F238E27FC236}">
                <a16:creationId xmlns:a16="http://schemas.microsoft.com/office/drawing/2014/main" id="{458AEDEF-34F0-4164-872C-28E80B893BAC}"/>
              </a:ext>
            </a:extLst>
          </p:cNvPr>
          <p:cNvSpPr>
            <a:spLocks noGrp="1"/>
          </p:cNvSpPr>
          <p:nvPr/>
        </p:nvSpPr>
        <p:spPr>
          <a:xfrm>
            <a:off x="14100611" y="4215307"/>
            <a:ext cx="727476" cy="442790"/>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3"/>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1200"/>
              <a:t>CLTV</a:t>
            </a:r>
          </a:p>
        </p:txBody>
      </p:sp>
      <p:pic>
        <p:nvPicPr>
          <p:cNvPr id="69" name="Picture 5" descr="Icon&#10;&#10;Description automatically generated">
            <a:extLst>
              <a:ext uri="{FF2B5EF4-FFF2-40B4-BE49-F238E27FC236}">
                <a16:creationId xmlns:a16="http://schemas.microsoft.com/office/drawing/2014/main" id="{564C863B-0B2A-4246-B84A-A54E373D5436}"/>
              </a:ext>
            </a:extLst>
          </p:cNvPr>
          <p:cNvPicPr>
            <a:picLocks noChangeAspect="1"/>
          </p:cNvPicPr>
          <p:nvPr/>
        </p:nvPicPr>
        <p:blipFill>
          <a:blip r:embed="rId3"/>
          <a:stretch>
            <a:fillRect/>
          </a:stretch>
        </p:blipFill>
        <p:spPr>
          <a:xfrm rot="16200000">
            <a:off x="12357112" y="4252776"/>
            <a:ext cx="213162" cy="213163"/>
          </a:xfrm>
          <a:prstGeom prst="rect">
            <a:avLst/>
          </a:prstGeom>
        </p:spPr>
      </p:pic>
      <p:pic>
        <p:nvPicPr>
          <p:cNvPr id="70" name="Picture 5" descr="Icon&#10;&#10;Description automatically generated">
            <a:extLst>
              <a:ext uri="{FF2B5EF4-FFF2-40B4-BE49-F238E27FC236}">
                <a16:creationId xmlns:a16="http://schemas.microsoft.com/office/drawing/2014/main" id="{903F3E95-CA9A-414E-947E-9774DE0562FE}"/>
              </a:ext>
            </a:extLst>
          </p:cNvPr>
          <p:cNvPicPr>
            <a:picLocks noChangeAspect="1"/>
          </p:cNvPicPr>
          <p:nvPr/>
        </p:nvPicPr>
        <p:blipFill>
          <a:blip r:embed="rId3"/>
          <a:stretch>
            <a:fillRect/>
          </a:stretch>
        </p:blipFill>
        <p:spPr>
          <a:xfrm rot="16200000">
            <a:off x="14000185" y="4271115"/>
            <a:ext cx="213162" cy="213163"/>
          </a:xfrm>
          <a:prstGeom prst="rect">
            <a:avLst/>
          </a:prstGeom>
        </p:spPr>
      </p:pic>
      <p:sp>
        <p:nvSpPr>
          <p:cNvPr id="71" name="Title 9">
            <a:extLst>
              <a:ext uri="{FF2B5EF4-FFF2-40B4-BE49-F238E27FC236}">
                <a16:creationId xmlns:a16="http://schemas.microsoft.com/office/drawing/2014/main" id="{734AAA81-CBB1-4074-8479-D21C24FCA314}"/>
              </a:ext>
            </a:extLst>
          </p:cNvPr>
          <p:cNvSpPr>
            <a:spLocks noGrp="1"/>
          </p:cNvSpPr>
          <p:nvPr/>
        </p:nvSpPr>
        <p:spPr>
          <a:xfrm>
            <a:off x="12239298" y="4233830"/>
            <a:ext cx="2092072" cy="4090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500"/>
              <a:buFont typeface="Open Sans"/>
              <a:buNone/>
              <a:defRPr sz="2020" b="1" i="0" u="none" strike="noStrike" cap="none">
                <a:solidFill>
                  <a:schemeClr val="accent4"/>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ctr"/>
            <a:r>
              <a:rPr lang="en-US" sz="1200"/>
              <a:t>Service Requests</a:t>
            </a:r>
          </a:p>
        </p:txBody>
      </p:sp>
      <p:sp>
        <p:nvSpPr>
          <p:cNvPr id="72" name="Google Shape;1422;p59">
            <a:extLst>
              <a:ext uri="{FF2B5EF4-FFF2-40B4-BE49-F238E27FC236}">
                <a16:creationId xmlns:a16="http://schemas.microsoft.com/office/drawing/2014/main" id="{2F9FBA4F-9649-4FA7-9CF2-CE7C8F4ED7C0}"/>
              </a:ext>
            </a:extLst>
          </p:cNvPr>
          <p:cNvSpPr/>
          <p:nvPr/>
        </p:nvSpPr>
        <p:spPr>
          <a:xfrm>
            <a:off x="4898762" y="2130724"/>
            <a:ext cx="2876413" cy="2472775"/>
          </a:xfrm>
          <a:prstGeom prst="roundRect">
            <a:avLst>
              <a:gd name="adj" fmla="val 7590"/>
            </a:avLst>
          </a:prstGeom>
          <a:solidFill>
            <a:schemeClr val="lt1"/>
          </a:solidFill>
          <a:ln>
            <a:noFill/>
          </a:ln>
        </p:spPr>
        <p:txBody>
          <a:bodyPr spcFirstLastPara="1" wrap="square" lIns="91425" tIns="91425" rIns="91425" bIns="91425" anchor="ctr" anchorCtr="0">
            <a:noAutofit/>
          </a:bodyPr>
          <a:lstStyle/>
          <a:p>
            <a:pPr marL="285750" indent="-285750">
              <a:spcAft>
                <a:spcPts val="800"/>
              </a:spcAft>
              <a:buFont typeface="Arial" panose="020B0604020202020204" pitchFamily="34" charset="0"/>
              <a:buChar char="•"/>
            </a:pPr>
            <a:r>
              <a:rPr lang="en-US" sz="1400" b="1">
                <a:solidFill>
                  <a:schemeClr val="tx1"/>
                </a:solidFill>
                <a:latin typeface="Advent Pro" panose="020B0604020202020204" charset="0"/>
              </a:rPr>
              <a:t>CLTV = Avg. purchase amt. x No. of purchases/year (</a:t>
            </a:r>
            <a:r>
              <a:rPr lang="en-US" sz="1400" b="1" err="1">
                <a:solidFill>
                  <a:schemeClr val="tx1"/>
                </a:solidFill>
                <a:latin typeface="Advent Pro" panose="020B0604020202020204" charset="0"/>
              </a:rPr>
              <a:t>freq</a:t>
            </a:r>
            <a:r>
              <a:rPr lang="en-US" sz="1400" b="1">
                <a:solidFill>
                  <a:schemeClr val="tx1"/>
                </a:solidFill>
                <a:latin typeface="Advent Pro" panose="020B0604020202020204" charset="0"/>
              </a:rPr>
              <a:t>) x Avg. length of customer relationship</a:t>
            </a:r>
            <a:endParaRPr lang="en-US">
              <a:solidFill>
                <a:schemeClr val="tx1"/>
              </a:solidFill>
              <a:latin typeface="Advent Pro" panose="020B0604020202020204" charset="0"/>
            </a:endParaRPr>
          </a:p>
          <a:p>
            <a:pPr marL="285750" indent="-285750">
              <a:spcAft>
                <a:spcPts val="800"/>
              </a:spcAft>
              <a:buFont typeface="Arial" panose="020B0604020202020204" pitchFamily="34" charset="0"/>
              <a:buChar char="•"/>
            </a:pPr>
            <a:r>
              <a:rPr lang="en-US">
                <a:solidFill>
                  <a:schemeClr val="tx1"/>
                </a:solidFill>
                <a:latin typeface="Advent Pro" panose="020B0604020202020204" charset="0"/>
              </a:rPr>
              <a:t>Rising total charges may not directing increase CLTV and profit margins</a:t>
            </a:r>
            <a:endParaRPr lang="en-US" sz="1100">
              <a:solidFill>
                <a:schemeClr val="tx1"/>
              </a:solidFill>
            </a:endParaRPr>
          </a:p>
        </p:txBody>
      </p:sp>
      <p:sp>
        <p:nvSpPr>
          <p:cNvPr id="74" name="Google Shape;1745;p62">
            <a:extLst>
              <a:ext uri="{FF2B5EF4-FFF2-40B4-BE49-F238E27FC236}">
                <a16:creationId xmlns:a16="http://schemas.microsoft.com/office/drawing/2014/main" id="{EE866929-4FF8-43F4-A01D-3FD84A514C08}"/>
              </a:ext>
            </a:extLst>
          </p:cNvPr>
          <p:cNvSpPr/>
          <p:nvPr/>
        </p:nvSpPr>
        <p:spPr>
          <a:xfrm>
            <a:off x="1767687" y="1193072"/>
            <a:ext cx="2881049" cy="812735"/>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a:solidFill>
                  <a:schemeClr val="bg1"/>
                </a:solidFill>
                <a:latin typeface="Advent Pro" panose="020B0604020202020204" charset="0"/>
              </a:rPr>
              <a:t>No one optimal threshold for the Associative Products</a:t>
            </a:r>
            <a:endParaRPr lang="en-US" sz="2000" b="1">
              <a:solidFill>
                <a:schemeClr val="bg1"/>
              </a:solidFill>
              <a:latin typeface="Advent Pro" panose="020B0604020202020204" charset="0"/>
            </a:endParaRPr>
          </a:p>
        </p:txBody>
      </p:sp>
      <p:sp>
        <p:nvSpPr>
          <p:cNvPr id="75" name="Google Shape;984;p52">
            <a:extLst>
              <a:ext uri="{FF2B5EF4-FFF2-40B4-BE49-F238E27FC236}">
                <a16:creationId xmlns:a16="http://schemas.microsoft.com/office/drawing/2014/main" id="{8454F284-B243-48BC-8B34-9CCF129EADAF}"/>
              </a:ext>
            </a:extLst>
          </p:cNvPr>
          <p:cNvSpPr/>
          <p:nvPr/>
        </p:nvSpPr>
        <p:spPr>
          <a:xfrm>
            <a:off x="1772324" y="2130725"/>
            <a:ext cx="2876413" cy="2472775"/>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285750" lvl="0" indent="-285750" algn="l" rtl="0">
              <a:spcBef>
                <a:spcPts val="0"/>
              </a:spcBef>
              <a:spcAft>
                <a:spcPts val="600"/>
              </a:spcAft>
              <a:buFont typeface="Arial" panose="020B0604020202020204" pitchFamily="34" charset="0"/>
              <a:buChar char="•"/>
            </a:pPr>
            <a:r>
              <a:rPr lang="en-US">
                <a:latin typeface="Advent Pro" panose="020B0604020202020204" charset="0"/>
              </a:rPr>
              <a:t>By setting the minimum threshold for support and confidence to 0.4, we might be </a:t>
            </a:r>
            <a:r>
              <a:rPr lang="en-US" b="1">
                <a:latin typeface="Advent Pro" panose="020B0604020202020204" charset="0"/>
              </a:rPr>
              <a:t>missing out on some interesting rules</a:t>
            </a:r>
            <a:r>
              <a:rPr lang="en-US">
                <a:latin typeface="Advent Pro" panose="020B0604020202020204" charset="0"/>
              </a:rPr>
              <a:t> that has </a:t>
            </a:r>
            <a:r>
              <a:rPr lang="en-US" b="1">
                <a:latin typeface="Advent Pro" panose="020B0604020202020204" charset="0"/>
              </a:rPr>
              <a:t>high lift</a:t>
            </a:r>
          </a:p>
          <a:p>
            <a:pPr marL="285750" lvl="0" indent="-285750" algn="l" rtl="0">
              <a:spcBef>
                <a:spcPts val="0"/>
              </a:spcBef>
              <a:spcAft>
                <a:spcPts val="0"/>
              </a:spcAft>
              <a:buFont typeface="Arial" panose="020B0604020202020204" pitchFamily="34" charset="0"/>
              <a:buChar char="•"/>
            </a:pPr>
            <a:r>
              <a:rPr lang="en-US">
                <a:latin typeface="Advent Pro" panose="020B0604020202020204" charset="0"/>
              </a:rPr>
              <a:t>However, lowering the threshold would produce </a:t>
            </a:r>
            <a:r>
              <a:rPr lang="en-US" b="1">
                <a:latin typeface="Advent Pro" panose="020B0604020202020204" charset="0"/>
              </a:rPr>
              <a:t>more ‘noise’ rules</a:t>
            </a:r>
            <a:r>
              <a:rPr lang="en-US">
                <a:latin typeface="Advent Pro" panose="020B0604020202020204" charset="0"/>
              </a:rPr>
              <a:t> that could hinder us from picking out the important ones</a:t>
            </a:r>
          </a:p>
        </p:txBody>
      </p:sp>
      <p:sp>
        <p:nvSpPr>
          <p:cNvPr id="76" name="TextBox 75">
            <a:extLst>
              <a:ext uri="{FF2B5EF4-FFF2-40B4-BE49-F238E27FC236}">
                <a16:creationId xmlns:a16="http://schemas.microsoft.com/office/drawing/2014/main" id="{FBFA4A95-B952-456C-A1BA-6B05823DC59F}"/>
              </a:ext>
            </a:extLst>
          </p:cNvPr>
          <p:cNvSpPr txBox="1"/>
          <p:nvPr/>
        </p:nvSpPr>
        <p:spPr>
          <a:xfrm>
            <a:off x="7267336" y="4861211"/>
            <a:ext cx="1876664" cy="261610"/>
          </a:xfrm>
          <a:prstGeom prst="rect">
            <a:avLst/>
          </a:prstGeom>
          <a:noFill/>
        </p:spPr>
        <p:txBody>
          <a:bodyPr wrap="square">
            <a:spAutoFit/>
          </a:bodyPr>
          <a:lstStyle/>
          <a:p>
            <a:pPr marL="0" indent="0" algn="l"/>
            <a:r>
              <a:rPr lang="en-US" sz="1100">
                <a:solidFill>
                  <a:srgbClr val="FDF9FF"/>
                </a:solidFill>
                <a:latin typeface="+mj-lt"/>
              </a:rPr>
              <a:t>Presenter: Yong </a:t>
            </a:r>
            <a:r>
              <a:rPr lang="en-US" sz="1100" err="1">
                <a:solidFill>
                  <a:srgbClr val="FDF9FF"/>
                </a:solidFill>
                <a:latin typeface="+mj-lt"/>
              </a:rPr>
              <a:t>Zhuo</a:t>
            </a:r>
            <a:r>
              <a:rPr lang="en-US" sz="1100">
                <a:solidFill>
                  <a:srgbClr val="FDF9FF"/>
                </a:solidFill>
                <a:latin typeface="+mj-lt"/>
              </a:rPr>
              <a:t> (YZ)</a:t>
            </a:r>
          </a:p>
        </p:txBody>
      </p:sp>
      <p:sp>
        <p:nvSpPr>
          <p:cNvPr id="77" name="Google Shape;1745;p62">
            <a:extLst>
              <a:ext uri="{FF2B5EF4-FFF2-40B4-BE49-F238E27FC236}">
                <a16:creationId xmlns:a16="http://schemas.microsoft.com/office/drawing/2014/main" id="{82F676F6-C0BA-43D6-8E67-BECC2F973A09}"/>
              </a:ext>
            </a:extLst>
          </p:cNvPr>
          <p:cNvSpPr/>
          <p:nvPr/>
        </p:nvSpPr>
        <p:spPr>
          <a:xfrm>
            <a:off x="4896000" y="1193072"/>
            <a:ext cx="2881049" cy="812735"/>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algn="ctr"/>
            <a:r>
              <a:rPr lang="en-US" sz="1600" b="1">
                <a:solidFill>
                  <a:schemeClr val="bg1"/>
                </a:solidFill>
                <a:latin typeface="Advent Pro" panose="020B0604020202020204" charset="0"/>
              </a:rPr>
              <a:t>Total Charges is positively correlated to CLTV</a:t>
            </a:r>
          </a:p>
        </p:txBody>
      </p:sp>
    </p:spTree>
    <p:extLst>
      <p:ext uri="{BB962C8B-B14F-4D97-AF65-F5344CB8AC3E}">
        <p14:creationId xmlns:p14="http://schemas.microsoft.com/office/powerpoint/2010/main" val="1694567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68"/>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0" name="Google Shape;2170;p68"/>
          <p:cNvGrpSpPr/>
          <p:nvPr/>
        </p:nvGrpSpPr>
        <p:grpSpPr>
          <a:xfrm>
            <a:off x="192327" y="335373"/>
            <a:ext cx="239095" cy="171413"/>
            <a:chOff x="-1593925" y="-140225"/>
            <a:chExt cx="331800" cy="237875"/>
          </a:xfrm>
        </p:grpSpPr>
        <p:cxnSp>
          <p:nvCxnSpPr>
            <p:cNvPr id="2171" name="Google Shape;2171;p68"/>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72" name="Google Shape;2172;p68"/>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73" name="Google Shape;2173;p68"/>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174" name="Google Shape;2174;p68"/>
          <p:cNvGrpSpPr/>
          <p:nvPr/>
        </p:nvGrpSpPr>
        <p:grpSpPr>
          <a:xfrm>
            <a:off x="192331" y="1823751"/>
            <a:ext cx="239088" cy="182056"/>
            <a:chOff x="359175" y="637250"/>
            <a:chExt cx="255300" cy="194400"/>
          </a:xfrm>
        </p:grpSpPr>
        <p:grpSp>
          <p:nvGrpSpPr>
            <p:cNvPr id="2175" name="Google Shape;2175;p68"/>
            <p:cNvGrpSpPr/>
            <p:nvPr/>
          </p:nvGrpSpPr>
          <p:grpSpPr>
            <a:xfrm>
              <a:off x="359175" y="637250"/>
              <a:ext cx="255300" cy="78000"/>
              <a:chOff x="648300" y="324950"/>
              <a:chExt cx="255300" cy="78000"/>
            </a:xfrm>
          </p:grpSpPr>
          <p:cxnSp>
            <p:nvCxnSpPr>
              <p:cNvPr id="2176" name="Google Shape;2176;p68"/>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177" name="Google Shape;2177;p68"/>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178" name="Google Shape;2178;p68"/>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179" name="Google Shape;2179;p68"/>
          <p:cNvGrpSpPr/>
          <p:nvPr/>
        </p:nvGrpSpPr>
        <p:grpSpPr>
          <a:xfrm>
            <a:off x="223704" y="2465582"/>
            <a:ext cx="176342" cy="159500"/>
            <a:chOff x="518158" y="1088300"/>
            <a:chExt cx="176342" cy="159500"/>
          </a:xfrm>
        </p:grpSpPr>
        <p:cxnSp>
          <p:nvCxnSpPr>
            <p:cNvPr id="2180" name="Google Shape;2180;p68"/>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181" name="Google Shape;2181;p68"/>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182" name="Google Shape;2182;p68"/>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183" name="Google Shape;2183;p68"/>
          <p:cNvGrpSpPr/>
          <p:nvPr/>
        </p:nvGrpSpPr>
        <p:grpSpPr>
          <a:xfrm>
            <a:off x="223675" y="3084858"/>
            <a:ext cx="176400" cy="263091"/>
            <a:chOff x="519725" y="1778180"/>
            <a:chExt cx="176400" cy="263091"/>
          </a:xfrm>
        </p:grpSpPr>
        <p:sp>
          <p:nvSpPr>
            <p:cNvPr id="2184" name="Google Shape;2184;p68"/>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8"/>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6" name="Google Shape;2186;p68"/>
          <p:cNvGrpSpPr/>
          <p:nvPr/>
        </p:nvGrpSpPr>
        <p:grpSpPr>
          <a:xfrm>
            <a:off x="218275" y="3807724"/>
            <a:ext cx="187200" cy="159600"/>
            <a:chOff x="508825" y="2429151"/>
            <a:chExt cx="187200" cy="159600"/>
          </a:xfrm>
        </p:grpSpPr>
        <p:sp>
          <p:nvSpPr>
            <p:cNvPr id="2187" name="Google Shape;2187;p68"/>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8"/>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189" name="Google Shape;2189;p68"/>
          <p:cNvGrpSpPr/>
          <p:nvPr/>
        </p:nvGrpSpPr>
        <p:grpSpPr>
          <a:xfrm>
            <a:off x="223675" y="4427100"/>
            <a:ext cx="176400" cy="176400"/>
            <a:chOff x="514225" y="2875375"/>
            <a:chExt cx="176400" cy="176400"/>
          </a:xfrm>
        </p:grpSpPr>
        <p:sp>
          <p:nvSpPr>
            <p:cNvPr id="2190" name="Google Shape;2190;p68"/>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91" name="Google Shape;2191;p68"/>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192" name="Google Shape;2192;p68"/>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195" name="Google Shape;2195;p68"/>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Conclusion</a:t>
            </a:r>
            <a:endParaRPr/>
          </a:p>
        </p:txBody>
      </p:sp>
      <p:sp>
        <p:nvSpPr>
          <p:cNvPr id="2213" name="Google Shape;2213;p68">
            <a:hlinkClick r:id="" action="ppaction://hlinkshowjump?jump=nextslide"/>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4" name="Google Shape;2214;p68"/>
          <p:cNvGrpSpPr/>
          <p:nvPr/>
        </p:nvGrpSpPr>
        <p:grpSpPr>
          <a:xfrm rot="10800000">
            <a:off x="8745326" y="4425438"/>
            <a:ext cx="119400" cy="54900"/>
            <a:chOff x="8645564" y="4373138"/>
            <a:chExt cx="119400" cy="54900"/>
          </a:xfrm>
        </p:grpSpPr>
        <p:cxnSp>
          <p:nvCxnSpPr>
            <p:cNvPr id="2215" name="Google Shape;2215;p68"/>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216" name="Google Shape;2216;p68"/>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2217" name="Google Shape;2217;p68">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8">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8">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8">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8">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8">
            <a:hlinkClick r:id="" action="ppaction://hlinkshowjump?jump=previousslide"/>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3" name="Google Shape;2223;p68"/>
          <p:cNvGrpSpPr/>
          <p:nvPr/>
        </p:nvGrpSpPr>
        <p:grpSpPr>
          <a:xfrm>
            <a:off x="8745348" y="3979338"/>
            <a:ext cx="119400" cy="54900"/>
            <a:chOff x="8745348" y="3979338"/>
            <a:chExt cx="119400" cy="54900"/>
          </a:xfrm>
        </p:grpSpPr>
        <p:cxnSp>
          <p:nvCxnSpPr>
            <p:cNvPr id="2224" name="Google Shape;2224;p68">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225" name="Google Shape;2225;p68">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8" name="Google Shape;1735;p62">
            <a:extLst>
              <a:ext uri="{FF2B5EF4-FFF2-40B4-BE49-F238E27FC236}">
                <a16:creationId xmlns:a16="http://schemas.microsoft.com/office/drawing/2014/main" id="{8CBD2D93-2D27-4A2E-8349-9EA1A3331386}"/>
              </a:ext>
            </a:extLst>
          </p:cNvPr>
          <p:cNvSpPr/>
          <p:nvPr/>
        </p:nvSpPr>
        <p:spPr>
          <a:xfrm>
            <a:off x="4832050" y="1020761"/>
            <a:ext cx="3482100" cy="643800"/>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745;p62">
            <a:extLst>
              <a:ext uri="{FF2B5EF4-FFF2-40B4-BE49-F238E27FC236}">
                <a16:creationId xmlns:a16="http://schemas.microsoft.com/office/drawing/2014/main" id="{08679461-9EFC-4517-9760-E0944A67B7DB}"/>
              </a:ext>
            </a:extLst>
          </p:cNvPr>
          <p:cNvSpPr/>
          <p:nvPr/>
        </p:nvSpPr>
        <p:spPr>
          <a:xfrm>
            <a:off x="1085886" y="1020761"/>
            <a:ext cx="3469564" cy="643800"/>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99CBADA5-20AD-4787-8313-F2AD8CC42218}"/>
              </a:ext>
            </a:extLst>
          </p:cNvPr>
          <p:cNvGrpSpPr/>
          <p:nvPr/>
        </p:nvGrpSpPr>
        <p:grpSpPr>
          <a:xfrm>
            <a:off x="5203363" y="1131158"/>
            <a:ext cx="2854751" cy="423006"/>
            <a:chOff x="5370340" y="1282227"/>
            <a:chExt cx="2943810" cy="423006"/>
          </a:xfrm>
        </p:grpSpPr>
        <p:grpSp>
          <p:nvGrpSpPr>
            <p:cNvPr id="174" name="Google Shape;1841;p62">
              <a:extLst>
                <a:ext uri="{FF2B5EF4-FFF2-40B4-BE49-F238E27FC236}">
                  <a16:creationId xmlns:a16="http://schemas.microsoft.com/office/drawing/2014/main" id="{314ABC2A-7E96-4C85-BDC6-AB007E153705}"/>
                </a:ext>
              </a:extLst>
            </p:cNvPr>
            <p:cNvGrpSpPr/>
            <p:nvPr/>
          </p:nvGrpSpPr>
          <p:grpSpPr>
            <a:xfrm>
              <a:off x="5370340" y="1282227"/>
              <a:ext cx="422933" cy="423006"/>
              <a:chOff x="1487200" y="2615925"/>
              <a:chExt cx="483125" cy="483150"/>
            </a:xfrm>
          </p:grpSpPr>
          <p:sp>
            <p:nvSpPr>
              <p:cNvPr id="175" name="Google Shape;1842;p62">
                <a:extLst>
                  <a:ext uri="{FF2B5EF4-FFF2-40B4-BE49-F238E27FC236}">
                    <a16:creationId xmlns:a16="http://schemas.microsoft.com/office/drawing/2014/main" id="{B1AEC3E8-042A-4BF5-B4EB-0A1F34C24F44}"/>
                  </a:ext>
                </a:extLst>
              </p:cNvPr>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6" name="Google Shape;1843;p62">
                <a:extLst>
                  <a:ext uri="{FF2B5EF4-FFF2-40B4-BE49-F238E27FC236}">
                    <a16:creationId xmlns:a16="http://schemas.microsoft.com/office/drawing/2014/main" id="{4F126D8A-2F17-4FB9-AA62-5DBB1EF38A21}"/>
                  </a:ext>
                </a:extLst>
              </p:cNvPr>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7" name="Google Shape;1844;p62">
                <a:extLst>
                  <a:ext uri="{FF2B5EF4-FFF2-40B4-BE49-F238E27FC236}">
                    <a16:creationId xmlns:a16="http://schemas.microsoft.com/office/drawing/2014/main" id="{47959508-29A2-4D2E-A5FE-4548B471086B}"/>
                  </a:ext>
                </a:extLst>
              </p:cNvPr>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9" name="Google Shape;1846;p62">
              <a:extLst>
                <a:ext uri="{FF2B5EF4-FFF2-40B4-BE49-F238E27FC236}">
                  <a16:creationId xmlns:a16="http://schemas.microsoft.com/office/drawing/2014/main" id="{F57734C2-D61B-43AB-9136-092963ACD6BE}"/>
                </a:ext>
              </a:extLst>
            </p:cNvPr>
            <p:cNvSpPr txBox="1"/>
            <p:nvPr/>
          </p:nvSpPr>
          <p:spPr>
            <a:xfrm>
              <a:off x="5945650" y="1282230"/>
              <a:ext cx="2368500" cy="4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latin typeface="Open Sans SemiBold"/>
                  <a:ea typeface="Open Sans SemiBold"/>
                  <a:cs typeface="Open Sans SemiBold"/>
                  <a:sym typeface="Open Sans SemiBold"/>
                </a:rPr>
                <a:t>Moving Forward</a:t>
              </a:r>
              <a:endParaRPr sz="2100">
                <a:solidFill>
                  <a:schemeClr val="lt1"/>
                </a:solidFill>
                <a:latin typeface="Open Sans SemiBold"/>
                <a:ea typeface="Open Sans SemiBold"/>
                <a:cs typeface="Open Sans SemiBold"/>
                <a:sym typeface="Open Sans SemiBold"/>
              </a:endParaRPr>
            </a:p>
          </p:txBody>
        </p:sp>
      </p:grpSp>
      <p:grpSp>
        <p:nvGrpSpPr>
          <p:cNvPr id="4" name="Group 3">
            <a:extLst>
              <a:ext uri="{FF2B5EF4-FFF2-40B4-BE49-F238E27FC236}">
                <a16:creationId xmlns:a16="http://schemas.microsoft.com/office/drawing/2014/main" id="{BE05B6DB-B40D-4C1B-9DE0-2AFE39A6A766}"/>
              </a:ext>
            </a:extLst>
          </p:cNvPr>
          <p:cNvGrpSpPr/>
          <p:nvPr/>
        </p:nvGrpSpPr>
        <p:grpSpPr>
          <a:xfrm>
            <a:off x="1641726" y="1131161"/>
            <a:ext cx="2366346" cy="423000"/>
            <a:chOff x="1844495" y="1282230"/>
            <a:chExt cx="2366346" cy="423000"/>
          </a:xfrm>
        </p:grpSpPr>
        <p:sp>
          <p:nvSpPr>
            <p:cNvPr id="178" name="Google Shape;1845;p62">
              <a:extLst>
                <a:ext uri="{FF2B5EF4-FFF2-40B4-BE49-F238E27FC236}">
                  <a16:creationId xmlns:a16="http://schemas.microsoft.com/office/drawing/2014/main" id="{CA27CD18-9DB7-4452-8995-DDBD2479AE39}"/>
                </a:ext>
              </a:extLst>
            </p:cNvPr>
            <p:cNvSpPr/>
            <p:nvPr/>
          </p:nvSpPr>
          <p:spPr>
            <a:xfrm>
              <a:off x="1844495" y="1332679"/>
              <a:ext cx="422928" cy="322103"/>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0" name="Google Shape;1847;p62">
              <a:extLst>
                <a:ext uri="{FF2B5EF4-FFF2-40B4-BE49-F238E27FC236}">
                  <a16:creationId xmlns:a16="http://schemas.microsoft.com/office/drawing/2014/main" id="{392D051C-DFCD-4217-BBF0-90FB3EF860BD}"/>
                </a:ext>
              </a:extLst>
            </p:cNvPr>
            <p:cNvSpPr txBox="1"/>
            <p:nvPr/>
          </p:nvSpPr>
          <p:spPr>
            <a:xfrm>
              <a:off x="2419819" y="1282230"/>
              <a:ext cx="1791022" cy="42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lt1"/>
                  </a:solidFill>
                  <a:latin typeface="Open Sans SemiBold"/>
                  <a:ea typeface="Open Sans SemiBold"/>
                  <a:cs typeface="Open Sans SemiBold"/>
                  <a:sym typeface="Open Sans SemiBold"/>
                </a:rPr>
                <a:t>Limitations</a:t>
              </a:r>
              <a:endParaRPr sz="2100">
                <a:solidFill>
                  <a:schemeClr val="lt1"/>
                </a:solidFill>
                <a:latin typeface="Open Sans SemiBold"/>
                <a:ea typeface="Open Sans SemiBold"/>
                <a:cs typeface="Open Sans SemiBold"/>
                <a:sym typeface="Open Sans SemiBold"/>
              </a:endParaRPr>
            </a:p>
          </p:txBody>
        </p:sp>
      </p:grpSp>
      <p:sp>
        <p:nvSpPr>
          <p:cNvPr id="181" name="Google Shape;2169;p68">
            <a:extLst>
              <a:ext uri="{FF2B5EF4-FFF2-40B4-BE49-F238E27FC236}">
                <a16:creationId xmlns:a16="http://schemas.microsoft.com/office/drawing/2014/main" id="{30FBBCC7-7D60-4874-A6C9-1CA943A5E448}"/>
              </a:ext>
            </a:extLst>
          </p:cNvPr>
          <p:cNvSpPr/>
          <p:nvPr/>
        </p:nvSpPr>
        <p:spPr>
          <a:xfrm>
            <a:off x="4831887" y="1823307"/>
            <a:ext cx="3482100" cy="2962719"/>
          </a:xfrm>
          <a:prstGeom prst="roundRect">
            <a:avLst>
              <a:gd name="adj" fmla="val 806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194;p68">
            <a:extLst>
              <a:ext uri="{FF2B5EF4-FFF2-40B4-BE49-F238E27FC236}">
                <a16:creationId xmlns:a16="http://schemas.microsoft.com/office/drawing/2014/main" id="{1638AB7C-37B6-45B0-838C-FD30A36B8982}"/>
              </a:ext>
            </a:extLst>
          </p:cNvPr>
          <p:cNvSpPr/>
          <p:nvPr/>
        </p:nvSpPr>
        <p:spPr>
          <a:xfrm>
            <a:off x="1098176" y="1825410"/>
            <a:ext cx="3457274" cy="2962719"/>
          </a:xfrm>
          <a:prstGeom prst="roundRect">
            <a:avLst>
              <a:gd name="adj" fmla="val 726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A85F9618-0D9A-483C-BCE4-A8BAD9322531}"/>
              </a:ext>
            </a:extLst>
          </p:cNvPr>
          <p:cNvSpPr txBox="1"/>
          <p:nvPr/>
        </p:nvSpPr>
        <p:spPr>
          <a:xfrm>
            <a:off x="1288111" y="1902980"/>
            <a:ext cx="3002704" cy="2246769"/>
          </a:xfrm>
          <a:prstGeom prst="rect">
            <a:avLst/>
          </a:prstGeom>
          <a:noFill/>
        </p:spPr>
        <p:txBody>
          <a:bodyPr wrap="square" rtlCol="0">
            <a:spAutoFit/>
          </a:bodyPr>
          <a:lstStyle/>
          <a:p>
            <a:pPr marL="285750" indent="-285750">
              <a:buFont typeface="Wingdings" panose="05000000000000000000" pitchFamily="2" charset="2"/>
              <a:buChar char="Ø"/>
            </a:pPr>
            <a:r>
              <a:rPr lang="en-SG">
                <a:latin typeface="Advent Pro" panose="020B0604020202020204" charset="0"/>
              </a:rPr>
              <a:t>Data limitations in the </a:t>
            </a:r>
            <a:r>
              <a:rPr lang="en-SG" b="1">
                <a:latin typeface="Advent Pro" panose="020B0604020202020204" charset="0"/>
              </a:rPr>
              <a:t>Californian Market </a:t>
            </a:r>
            <a:r>
              <a:rPr lang="en-SG">
                <a:latin typeface="Advent Pro" panose="020B0604020202020204" charset="0"/>
              </a:rPr>
              <a:t>may not be representative of the entire USA Market</a:t>
            </a:r>
          </a:p>
          <a:p>
            <a:endParaRPr lang="en-SG">
              <a:latin typeface="Advent Pro" panose="020B0604020202020204" charset="0"/>
            </a:endParaRPr>
          </a:p>
          <a:p>
            <a:pPr marL="285750" indent="-285750">
              <a:buFont typeface="Wingdings" panose="05000000000000000000" pitchFamily="2" charset="2"/>
              <a:buChar char="Ø"/>
            </a:pPr>
            <a:r>
              <a:rPr lang="en-SG">
                <a:latin typeface="Advent Pro" panose="020B0604020202020204" charset="0"/>
              </a:rPr>
              <a:t>Data quality with </a:t>
            </a:r>
            <a:r>
              <a:rPr lang="en-SG" b="1">
                <a:latin typeface="Advent Pro" panose="020B0604020202020204" charset="0"/>
              </a:rPr>
              <a:t>sparse data across variables </a:t>
            </a:r>
            <a:r>
              <a:rPr lang="en-SG">
                <a:latin typeface="Advent Pro" panose="020B0604020202020204" charset="0"/>
              </a:rPr>
              <a:t>may result in non-indicative model results</a:t>
            </a:r>
          </a:p>
          <a:p>
            <a:endParaRPr lang="en-SG">
              <a:latin typeface="Advent Pro" panose="020B0604020202020204" charset="0"/>
            </a:endParaRPr>
          </a:p>
          <a:p>
            <a:pPr marL="285750" indent="-285750">
              <a:buFont typeface="Wingdings" panose="05000000000000000000" pitchFamily="2" charset="2"/>
              <a:buChar char="Ø"/>
            </a:pPr>
            <a:r>
              <a:rPr lang="en-SG">
                <a:latin typeface="Advent Pro" panose="020B0604020202020204" charset="0"/>
              </a:rPr>
              <a:t>Statistical </a:t>
            </a:r>
            <a:r>
              <a:rPr lang="en-SG" b="1">
                <a:latin typeface="Advent Pro" panose="020B0604020202020204" charset="0"/>
              </a:rPr>
              <a:t>correlation </a:t>
            </a:r>
            <a:r>
              <a:rPr lang="en-SG">
                <a:latin typeface="Advent Pro" panose="020B0604020202020204" charset="0"/>
              </a:rPr>
              <a:t>may not be indicative of </a:t>
            </a:r>
            <a:r>
              <a:rPr lang="en-SG" b="1">
                <a:latin typeface="Advent Pro" panose="020B0604020202020204" charset="0"/>
              </a:rPr>
              <a:t>causation</a:t>
            </a:r>
          </a:p>
        </p:txBody>
      </p:sp>
      <p:sp>
        <p:nvSpPr>
          <p:cNvPr id="185" name="TextBox 184">
            <a:extLst>
              <a:ext uri="{FF2B5EF4-FFF2-40B4-BE49-F238E27FC236}">
                <a16:creationId xmlns:a16="http://schemas.microsoft.com/office/drawing/2014/main" id="{A59B685F-F59F-4561-9214-379B9EECE2EE}"/>
              </a:ext>
            </a:extLst>
          </p:cNvPr>
          <p:cNvSpPr txBox="1"/>
          <p:nvPr/>
        </p:nvSpPr>
        <p:spPr>
          <a:xfrm>
            <a:off x="4977517" y="1895029"/>
            <a:ext cx="3180521" cy="2893100"/>
          </a:xfrm>
          <a:prstGeom prst="rect">
            <a:avLst/>
          </a:prstGeom>
          <a:noFill/>
        </p:spPr>
        <p:txBody>
          <a:bodyPr wrap="square" rtlCol="0">
            <a:spAutoFit/>
          </a:bodyPr>
          <a:lstStyle/>
          <a:p>
            <a:pPr marL="285750" indent="-285750">
              <a:buFont typeface="Wingdings" panose="05000000000000000000" pitchFamily="2" charset="2"/>
              <a:buChar char="Ø"/>
            </a:pPr>
            <a:r>
              <a:rPr lang="en-SG" b="1">
                <a:latin typeface="Advent Pro" panose="020B0604020202020204" charset="0"/>
              </a:rPr>
              <a:t>Increased scale </a:t>
            </a:r>
            <a:r>
              <a:rPr lang="en-SG">
                <a:latin typeface="Advent Pro" panose="020B0604020202020204" charset="0"/>
              </a:rPr>
              <a:t>of project with </a:t>
            </a:r>
            <a:r>
              <a:rPr lang="en-SG" b="1">
                <a:latin typeface="Advent Pro" panose="020B0604020202020204" charset="0"/>
              </a:rPr>
              <a:t>larger data counts </a:t>
            </a:r>
            <a:r>
              <a:rPr lang="en-SG">
                <a:latin typeface="Advent Pro" panose="020B0604020202020204" charset="0"/>
              </a:rPr>
              <a:t>across different geographical locations</a:t>
            </a:r>
          </a:p>
          <a:p>
            <a:endParaRPr lang="en-SG">
              <a:latin typeface="Advent Pro" panose="020B0604020202020204" charset="0"/>
            </a:endParaRPr>
          </a:p>
          <a:p>
            <a:pPr marL="285750" indent="-285750">
              <a:buFont typeface="Wingdings" panose="05000000000000000000" pitchFamily="2" charset="2"/>
              <a:buChar char="Ø"/>
            </a:pPr>
            <a:r>
              <a:rPr lang="en-SG" b="1">
                <a:latin typeface="Advent Pro" panose="020B0604020202020204" charset="0"/>
              </a:rPr>
              <a:t>Real-time churn probability of customers </a:t>
            </a:r>
            <a:r>
              <a:rPr lang="en-SG">
                <a:latin typeface="Advent Pro" panose="020B0604020202020204" charset="0"/>
              </a:rPr>
              <a:t>using live dashboard</a:t>
            </a:r>
            <a:br>
              <a:rPr lang="en-SG">
                <a:latin typeface="Advent Pro" panose="020B0604020202020204" charset="0"/>
              </a:rPr>
            </a:br>
            <a:r>
              <a:rPr lang="en-SG">
                <a:latin typeface="Advent Pro" panose="020B0604020202020204" charset="0"/>
                <a:sym typeface="Wingdings" panose="05000000000000000000" pitchFamily="2" charset="2"/>
              </a:rPr>
              <a:t> Prioritisation for customer service team to understand </a:t>
            </a:r>
            <a:r>
              <a:rPr lang="en-SG" b="1">
                <a:latin typeface="Advent Pro" panose="020B0604020202020204" charset="0"/>
                <a:sym typeface="Wingdings" panose="05000000000000000000" pitchFamily="2" charset="2"/>
              </a:rPr>
              <a:t>which customer to prioritise more </a:t>
            </a:r>
            <a:endParaRPr lang="en-SG" b="1">
              <a:latin typeface="Advent Pro" panose="020B0604020202020204" charset="0"/>
            </a:endParaRPr>
          </a:p>
          <a:p>
            <a:endParaRPr lang="en-SG">
              <a:latin typeface="Advent Pro" panose="020B0604020202020204" charset="0"/>
            </a:endParaRPr>
          </a:p>
          <a:p>
            <a:pPr marL="285750" indent="-285750">
              <a:buFont typeface="Wingdings" panose="05000000000000000000" pitchFamily="2" charset="2"/>
              <a:buChar char="Ø"/>
            </a:pPr>
            <a:r>
              <a:rPr lang="en-SG" b="1">
                <a:latin typeface="Advent Pro" panose="020B0604020202020204" charset="0"/>
              </a:rPr>
              <a:t>Time-series analysis</a:t>
            </a:r>
            <a:r>
              <a:rPr lang="en-SG">
                <a:latin typeface="Advent Pro" panose="020B0604020202020204" charset="0"/>
              </a:rPr>
              <a:t> to identify trends and newer services according to customer preferences</a:t>
            </a:r>
          </a:p>
        </p:txBody>
      </p:sp>
      <p:sp>
        <p:nvSpPr>
          <p:cNvPr id="184" name="TextBox 183">
            <a:extLst>
              <a:ext uri="{FF2B5EF4-FFF2-40B4-BE49-F238E27FC236}">
                <a16:creationId xmlns:a16="http://schemas.microsoft.com/office/drawing/2014/main" id="{4F57A67F-249E-44F4-91D1-AE48F5D783DD}"/>
              </a:ext>
            </a:extLst>
          </p:cNvPr>
          <p:cNvSpPr txBox="1"/>
          <p:nvPr/>
        </p:nvSpPr>
        <p:spPr>
          <a:xfrm>
            <a:off x="7267336" y="4861211"/>
            <a:ext cx="1876664" cy="261610"/>
          </a:xfrm>
          <a:prstGeom prst="rect">
            <a:avLst/>
          </a:prstGeom>
          <a:noFill/>
        </p:spPr>
        <p:txBody>
          <a:bodyPr wrap="square">
            <a:spAutoFit/>
          </a:bodyPr>
          <a:lstStyle/>
          <a:p>
            <a:pPr marL="0" indent="0" algn="l"/>
            <a:r>
              <a:rPr lang="en-US" sz="1100">
                <a:solidFill>
                  <a:srgbClr val="FDF9FF"/>
                </a:solidFill>
                <a:latin typeface="+mj-lt"/>
              </a:rPr>
              <a:t>Presenter: Yong </a:t>
            </a:r>
            <a:r>
              <a:rPr lang="en-US" sz="1100" err="1">
                <a:solidFill>
                  <a:srgbClr val="FDF9FF"/>
                </a:solidFill>
                <a:latin typeface="+mj-lt"/>
              </a:rPr>
              <a:t>Zhuo</a:t>
            </a:r>
            <a:r>
              <a:rPr lang="en-US" sz="1100">
                <a:solidFill>
                  <a:srgbClr val="FDF9FF"/>
                </a:solidFill>
                <a:latin typeface="+mj-lt"/>
              </a:rPr>
              <a:t> (YZ)</a:t>
            </a:r>
          </a:p>
        </p:txBody>
      </p:sp>
    </p:spTree>
    <p:extLst>
      <p:ext uri="{BB962C8B-B14F-4D97-AF65-F5344CB8AC3E}">
        <p14:creationId xmlns:p14="http://schemas.microsoft.com/office/powerpoint/2010/main" val="406795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82"/>
        <p:cNvGrpSpPr/>
        <p:nvPr/>
      </p:nvGrpSpPr>
      <p:grpSpPr>
        <a:xfrm>
          <a:off x="0" y="0"/>
          <a:ext cx="0" cy="0"/>
          <a:chOff x="0" y="0"/>
          <a:chExt cx="0" cy="0"/>
        </a:xfrm>
      </p:grpSpPr>
      <p:sp>
        <p:nvSpPr>
          <p:cNvPr id="2" name="Google Shape;2168;p68">
            <a:extLst>
              <a:ext uri="{FF2B5EF4-FFF2-40B4-BE49-F238E27FC236}">
                <a16:creationId xmlns:a16="http://schemas.microsoft.com/office/drawing/2014/main" id="{3DF25797-5F2B-AC2A-0934-B32C22DD43B4}"/>
              </a:ext>
            </a:extLst>
          </p:cNvPr>
          <p:cNvSpPr/>
          <p:nvPr/>
        </p:nvSpPr>
        <p:spPr>
          <a:xfrm rot="162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2"/>
          <p:cNvSpPr/>
          <p:nvPr/>
        </p:nvSpPr>
        <p:spPr>
          <a:xfrm>
            <a:off x="1999050" y="2603050"/>
            <a:ext cx="5798400" cy="617100"/>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72"/>
          <p:cNvGrpSpPr/>
          <p:nvPr/>
        </p:nvGrpSpPr>
        <p:grpSpPr>
          <a:xfrm>
            <a:off x="192327" y="335373"/>
            <a:ext cx="239095" cy="171413"/>
            <a:chOff x="-1593925" y="-140225"/>
            <a:chExt cx="331800" cy="237875"/>
          </a:xfrm>
        </p:grpSpPr>
        <p:cxnSp>
          <p:nvCxnSpPr>
            <p:cNvPr id="2385" name="Google Shape;2385;p72"/>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386" name="Google Shape;2386;p72"/>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387" name="Google Shape;2387;p72"/>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388" name="Google Shape;2388;p72"/>
          <p:cNvGrpSpPr/>
          <p:nvPr/>
        </p:nvGrpSpPr>
        <p:grpSpPr>
          <a:xfrm>
            <a:off x="192331" y="1823751"/>
            <a:ext cx="239088" cy="182056"/>
            <a:chOff x="359175" y="637250"/>
            <a:chExt cx="255300" cy="194400"/>
          </a:xfrm>
        </p:grpSpPr>
        <p:grpSp>
          <p:nvGrpSpPr>
            <p:cNvPr id="2389" name="Google Shape;2389;p72"/>
            <p:cNvGrpSpPr/>
            <p:nvPr/>
          </p:nvGrpSpPr>
          <p:grpSpPr>
            <a:xfrm>
              <a:off x="359175" y="637250"/>
              <a:ext cx="255300" cy="78000"/>
              <a:chOff x="648300" y="324950"/>
              <a:chExt cx="255300" cy="78000"/>
            </a:xfrm>
          </p:grpSpPr>
          <p:cxnSp>
            <p:nvCxnSpPr>
              <p:cNvPr id="2390" name="Google Shape;2390;p72"/>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391" name="Google Shape;2391;p72"/>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392" name="Google Shape;2392;p72"/>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393" name="Google Shape;2393;p72"/>
          <p:cNvGrpSpPr/>
          <p:nvPr/>
        </p:nvGrpSpPr>
        <p:grpSpPr>
          <a:xfrm>
            <a:off x="223704" y="2465582"/>
            <a:ext cx="176342" cy="159500"/>
            <a:chOff x="518158" y="1088300"/>
            <a:chExt cx="176342" cy="159500"/>
          </a:xfrm>
        </p:grpSpPr>
        <p:cxnSp>
          <p:nvCxnSpPr>
            <p:cNvPr id="2394" name="Google Shape;2394;p72"/>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395" name="Google Shape;2395;p72"/>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396" name="Google Shape;2396;p72"/>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397" name="Google Shape;2397;p72"/>
          <p:cNvGrpSpPr/>
          <p:nvPr/>
        </p:nvGrpSpPr>
        <p:grpSpPr>
          <a:xfrm>
            <a:off x="223675" y="3084858"/>
            <a:ext cx="176400" cy="263091"/>
            <a:chOff x="519725" y="1778180"/>
            <a:chExt cx="176400" cy="263091"/>
          </a:xfrm>
        </p:grpSpPr>
        <p:sp>
          <p:nvSpPr>
            <p:cNvPr id="2398" name="Google Shape;2398;p72"/>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2"/>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0" name="Google Shape;2400;p72"/>
          <p:cNvGrpSpPr/>
          <p:nvPr/>
        </p:nvGrpSpPr>
        <p:grpSpPr>
          <a:xfrm>
            <a:off x="218275" y="3807724"/>
            <a:ext cx="187200" cy="159600"/>
            <a:chOff x="508825" y="2429151"/>
            <a:chExt cx="187200" cy="159600"/>
          </a:xfrm>
        </p:grpSpPr>
        <p:sp>
          <p:nvSpPr>
            <p:cNvPr id="2401" name="Google Shape;2401;p72"/>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2"/>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403" name="Google Shape;2403;p72"/>
          <p:cNvGrpSpPr/>
          <p:nvPr/>
        </p:nvGrpSpPr>
        <p:grpSpPr>
          <a:xfrm>
            <a:off x="223675" y="4427100"/>
            <a:ext cx="176400" cy="176400"/>
            <a:chOff x="514225" y="2875375"/>
            <a:chExt cx="176400" cy="176400"/>
          </a:xfrm>
        </p:grpSpPr>
        <p:sp>
          <p:nvSpPr>
            <p:cNvPr id="2404" name="Google Shape;2404;p72"/>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5" name="Google Shape;2405;p72"/>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406" name="Google Shape;2406;p72"/>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409" name="Google Shape;2409;p72"/>
          <p:cNvSpPr txBox="1">
            <a:spLocks noGrp="1"/>
          </p:cNvSpPr>
          <p:nvPr>
            <p:ph type="subTitle" idx="1"/>
          </p:nvPr>
        </p:nvSpPr>
        <p:spPr>
          <a:xfrm>
            <a:off x="2334968" y="2540450"/>
            <a:ext cx="5167268" cy="863002"/>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ID" sz="2400">
                <a:solidFill>
                  <a:schemeClr val="tx1"/>
                </a:solidFill>
              </a:rPr>
              <a:t>Any questions?</a:t>
            </a:r>
          </a:p>
        </p:txBody>
      </p:sp>
      <p:sp>
        <p:nvSpPr>
          <p:cNvPr id="2411" name="Google Shape;2411;p72">
            <a:hlinkClick r:id="" action="ppaction://hlinkshowjump?jump=firstslide"/>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2" name="Google Shape;2412;p72"/>
          <p:cNvGrpSpPr/>
          <p:nvPr/>
        </p:nvGrpSpPr>
        <p:grpSpPr>
          <a:xfrm>
            <a:off x="8745326" y="4425438"/>
            <a:ext cx="119400" cy="54900"/>
            <a:chOff x="8645564" y="4373138"/>
            <a:chExt cx="119400" cy="54900"/>
          </a:xfrm>
        </p:grpSpPr>
        <p:cxnSp>
          <p:nvCxnSpPr>
            <p:cNvPr id="2413" name="Google Shape;2413;p72"/>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414" name="Google Shape;2414;p72"/>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2415" name="Google Shape;2415;p72">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2">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2">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2">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2">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2">
            <a:hlinkClick r:id="" action="ppaction://hlinkshowjump?jump=previousslide"/>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1" name="Google Shape;2421;p72"/>
          <p:cNvGrpSpPr/>
          <p:nvPr/>
        </p:nvGrpSpPr>
        <p:grpSpPr>
          <a:xfrm>
            <a:off x="8745348" y="3979338"/>
            <a:ext cx="119400" cy="54900"/>
            <a:chOff x="8745348" y="3979338"/>
            <a:chExt cx="119400" cy="54900"/>
          </a:xfrm>
        </p:grpSpPr>
        <p:cxnSp>
          <p:nvCxnSpPr>
            <p:cNvPr id="2422" name="Google Shape;2422;p72">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423" name="Google Shape;2423;p72">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2424" name="Google Shape;2424;p72"/>
          <p:cNvSpPr/>
          <p:nvPr/>
        </p:nvSpPr>
        <p:spPr>
          <a:xfrm>
            <a:off x="3228108" y="1316182"/>
            <a:ext cx="3248891" cy="553510"/>
          </a:xfrm>
          <a:prstGeom prst="rect">
            <a:avLst/>
          </a:prstGeom>
        </p:spPr>
        <p:txBody>
          <a:bodyPr>
            <a:prstTxWarp prst="textPlain">
              <a:avLst/>
            </a:prstTxWarp>
          </a:bodyPr>
          <a:lstStyle/>
          <a:p>
            <a:pPr lvl="0" algn="ctr"/>
            <a:r>
              <a:rPr lang="en-SG" b="1" i="0">
                <a:ln>
                  <a:noFill/>
                </a:ln>
                <a:gradFill>
                  <a:gsLst>
                    <a:gs pos="0">
                      <a:schemeClr val="lt2"/>
                    </a:gs>
                    <a:gs pos="100000">
                      <a:schemeClr val="accent1"/>
                    </a:gs>
                  </a:gsLst>
                  <a:lin ang="0" scaled="0"/>
                </a:gradFill>
                <a:latin typeface="Open Sans"/>
              </a:rPr>
              <a:t>Thank You!</a:t>
            </a:r>
            <a:endParaRPr b="1" i="0">
              <a:ln>
                <a:noFill/>
              </a:ln>
              <a:gradFill>
                <a:gsLst>
                  <a:gs pos="0">
                    <a:schemeClr val="lt2"/>
                  </a:gs>
                  <a:gs pos="100000">
                    <a:schemeClr val="accent1"/>
                  </a:gs>
                </a:gsLst>
                <a:lin ang="0" scaled="0"/>
              </a:gradFill>
              <a:latin typeface="Open Sans"/>
            </a:endParaRPr>
          </a:p>
        </p:txBody>
      </p:sp>
      <p:grpSp>
        <p:nvGrpSpPr>
          <p:cNvPr id="2425" name="Google Shape;2425;p72"/>
          <p:cNvGrpSpPr/>
          <p:nvPr/>
        </p:nvGrpSpPr>
        <p:grpSpPr>
          <a:xfrm>
            <a:off x="8656148" y="506780"/>
            <a:ext cx="298221" cy="298589"/>
            <a:chOff x="6047600" y="3358748"/>
            <a:chExt cx="435105" cy="435705"/>
          </a:xfrm>
        </p:grpSpPr>
        <p:sp>
          <p:nvSpPr>
            <p:cNvPr id="2426" name="Google Shape;2426;p72"/>
            <p:cNvSpPr/>
            <p:nvPr/>
          </p:nvSpPr>
          <p:spPr>
            <a:xfrm>
              <a:off x="6047600" y="3358748"/>
              <a:ext cx="435105" cy="435705"/>
            </a:xfrm>
            <a:custGeom>
              <a:avLst/>
              <a:gdLst/>
              <a:ahLst/>
              <a:cxnLst/>
              <a:rect l="l" t="t" r="r" b="b"/>
              <a:pathLst>
                <a:path w="23218" h="23250" extrusionOk="0">
                  <a:moveTo>
                    <a:pt x="11609" y="0"/>
                  </a:moveTo>
                  <a:cubicBezTo>
                    <a:pt x="5204" y="0"/>
                    <a:pt x="1" y="5204"/>
                    <a:pt x="1" y="11642"/>
                  </a:cubicBezTo>
                  <a:cubicBezTo>
                    <a:pt x="1" y="18046"/>
                    <a:pt x="5204" y="23250"/>
                    <a:pt x="11609" y="23250"/>
                  </a:cubicBezTo>
                  <a:cubicBezTo>
                    <a:pt x="18013" y="23250"/>
                    <a:pt x="23217" y="18046"/>
                    <a:pt x="23217" y="11642"/>
                  </a:cubicBezTo>
                  <a:cubicBezTo>
                    <a:pt x="23217" y="5204"/>
                    <a:pt x="18013"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2"/>
            <p:cNvSpPr/>
            <p:nvPr/>
          </p:nvSpPr>
          <p:spPr>
            <a:xfrm>
              <a:off x="6187009" y="3452506"/>
              <a:ext cx="133166" cy="255689"/>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8" name="Google Shape;2428;p72"/>
          <p:cNvGrpSpPr/>
          <p:nvPr/>
        </p:nvGrpSpPr>
        <p:grpSpPr>
          <a:xfrm>
            <a:off x="8655697" y="964980"/>
            <a:ext cx="298221" cy="298589"/>
            <a:chOff x="5068965" y="3358748"/>
            <a:chExt cx="435105" cy="435705"/>
          </a:xfrm>
        </p:grpSpPr>
        <p:sp>
          <p:nvSpPr>
            <p:cNvPr id="2429" name="Google Shape;2429;p72"/>
            <p:cNvSpPr/>
            <p:nvPr/>
          </p:nvSpPr>
          <p:spPr>
            <a:xfrm>
              <a:off x="5068965" y="3358748"/>
              <a:ext cx="435105" cy="435705"/>
            </a:xfrm>
            <a:custGeom>
              <a:avLst/>
              <a:gdLst/>
              <a:ahLst/>
              <a:cxnLst/>
              <a:rect l="l" t="t" r="r" b="b"/>
              <a:pathLst>
                <a:path w="23218" h="23250" extrusionOk="0">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2"/>
            <p:cNvSpPr/>
            <p:nvPr/>
          </p:nvSpPr>
          <p:spPr>
            <a:xfrm>
              <a:off x="5171493" y="3480635"/>
              <a:ext cx="248811" cy="205053"/>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1" name="Google Shape;2431;p72"/>
          <p:cNvGrpSpPr/>
          <p:nvPr/>
        </p:nvGrpSpPr>
        <p:grpSpPr>
          <a:xfrm>
            <a:off x="8656154" y="1423168"/>
            <a:ext cx="298222" cy="298235"/>
            <a:chOff x="8656154" y="1423168"/>
            <a:chExt cx="298222" cy="298235"/>
          </a:xfrm>
        </p:grpSpPr>
        <p:sp>
          <p:nvSpPr>
            <p:cNvPr id="2432" name="Google Shape;2432;p72"/>
            <p:cNvSpPr/>
            <p:nvPr/>
          </p:nvSpPr>
          <p:spPr>
            <a:xfrm>
              <a:off x="8656154" y="1423168"/>
              <a:ext cx="298222" cy="298235"/>
            </a:xfrm>
            <a:custGeom>
              <a:avLst/>
              <a:gdLst/>
              <a:ahLst/>
              <a:cxnLst/>
              <a:rect l="l" t="t" r="r" b="b"/>
              <a:pathLst>
                <a:path w="23217" h="23218" extrusionOk="0">
                  <a:moveTo>
                    <a:pt x="11608" y="1"/>
                  </a:moveTo>
                  <a:cubicBezTo>
                    <a:pt x="5204" y="1"/>
                    <a:pt x="0" y="5204"/>
                    <a:pt x="0" y="11609"/>
                  </a:cubicBezTo>
                  <a:cubicBezTo>
                    <a:pt x="0" y="18047"/>
                    <a:pt x="5204" y="23217"/>
                    <a:pt x="11608" y="23217"/>
                  </a:cubicBezTo>
                  <a:cubicBezTo>
                    <a:pt x="18013" y="23217"/>
                    <a:pt x="23217" y="18047"/>
                    <a:pt x="23217" y="11609"/>
                  </a:cubicBezTo>
                  <a:cubicBezTo>
                    <a:pt x="23217" y="5204"/>
                    <a:pt x="18013" y="1"/>
                    <a:pt x="11608" y="1"/>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2"/>
            <p:cNvSpPr/>
            <p:nvPr/>
          </p:nvSpPr>
          <p:spPr>
            <a:xfrm>
              <a:off x="8724264" y="1516566"/>
              <a:ext cx="161128" cy="112265"/>
            </a:xfrm>
            <a:custGeom>
              <a:avLst/>
              <a:gdLst/>
              <a:ahLst/>
              <a:cxnLst/>
              <a:rect l="l" t="t" r="r" b="b"/>
              <a:pathLst>
                <a:path w="12544" h="8740" extrusionOk="0">
                  <a:moveTo>
                    <a:pt x="1469" y="8373"/>
                  </a:moveTo>
                  <a:cubicBezTo>
                    <a:pt x="1002" y="8240"/>
                    <a:pt x="701" y="7940"/>
                    <a:pt x="535" y="7473"/>
                  </a:cubicBezTo>
                  <a:cubicBezTo>
                    <a:pt x="134" y="6338"/>
                    <a:pt x="1" y="1702"/>
                    <a:pt x="768" y="768"/>
                  </a:cubicBezTo>
                  <a:cubicBezTo>
                    <a:pt x="1035" y="468"/>
                    <a:pt x="1402" y="267"/>
                    <a:pt x="1802" y="234"/>
                  </a:cubicBezTo>
                  <a:cubicBezTo>
                    <a:pt x="3904" y="1"/>
                    <a:pt x="10408" y="34"/>
                    <a:pt x="11175" y="301"/>
                  </a:cubicBezTo>
                  <a:cubicBezTo>
                    <a:pt x="11609" y="468"/>
                    <a:pt x="11909" y="734"/>
                    <a:pt x="12076" y="1168"/>
                  </a:cubicBezTo>
                  <a:cubicBezTo>
                    <a:pt x="12510" y="2336"/>
                    <a:pt x="12543" y="6539"/>
                    <a:pt x="12009" y="7639"/>
                  </a:cubicBezTo>
                  <a:cubicBezTo>
                    <a:pt x="11876" y="7940"/>
                    <a:pt x="11643" y="8140"/>
                    <a:pt x="11376" y="8306"/>
                  </a:cubicBezTo>
                  <a:cubicBezTo>
                    <a:pt x="10575" y="8740"/>
                    <a:pt x="2503" y="8707"/>
                    <a:pt x="1469" y="8373"/>
                  </a:cubicBezTo>
                  <a:close/>
                  <a:moveTo>
                    <a:pt x="4804" y="6205"/>
                  </a:moveTo>
                  <a:cubicBezTo>
                    <a:pt x="6072" y="5538"/>
                    <a:pt x="7339" y="4871"/>
                    <a:pt x="8607" y="4237"/>
                  </a:cubicBezTo>
                  <a:cubicBezTo>
                    <a:pt x="7339" y="3570"/>
                    <a:pt x="6072" y="2903"/>
                    <a:pt x="4804" y="2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8A1C62C9-F9A1-4104-8659-8C7BBB39A03C}"/>
              </a:ext>
            </a:extLst>
          </p:cNvPr>
          <p:cNvSpPr/>
          <p:nvPr/>
        </p:nvSpPr>
        <p:spPr>
          <a:xfrm>
            <a:off x="1641764" y="3282750"/>
            <a:ext cx="6316936" cy="10425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64286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72EBD-6B75-48CB-9C5F-7C63EF4837EB}"/>
              </a:ext>
            </a:extLst>
          </p:cNvPr>
          <p:cNvSpPr>
            <a:spLocks noGrp="1"/>
          </p:cNvSpPr>
          <p:nvPr>
            <p:ph type="title"/>
          </p:nvPr>
        </p:nvSpPr>
        <p:spPr/>
        <p:txBody>
          <a:bodyPr/>
          <a:lstStyle/>
          <a:p>
            <a:r>
              <a:rPr lang="en-SG"/>
              <a:t>Appendix – </a:t>
            </a:r>
            <a:r>
              <a:rPr lang="en-SG" b="0"/>
              <a:t>Dashboard 1 of 6</a:t>
            </a:r>
          </a:p>
        </p:txBody>
      </p:sp>
      <p:pic>
        <p:nvPicPr>
          <p:cNvPr id="5" name="Picture 4">
            <a:extLst>
              <a:ext uri="{FF2B5EF4-FFF2-40B4-BE49-F238E27FC236}">
                <a16:creationId xmlns:a16="http://schemas.microsoft.com/office/drawing/2014/main" id="{13899697-7170-4927-B0D8-A6218585E2F7}"/>
              </a:ext>
            </a:extLst>
          </p:cNvPr>
          <p:cNvPicPr>
            <a:picLocks noChangeAspect="1"/>
          </p:cNvPicPr>
          <p:nvPr/>
        </p:nvPicPr>
        <p:blipFill rotWithShape="1">
          <a:blip r:embed="rId2"/>
          <a:srcRect l="470" t="309" r="271" b="643"/>
          <a:stretch/>
        </p:blipFill>
        <p:spPr>
          <a:xfrm>
            <a:off x="1789904" y="941525"/>
            <a:ext cx="6212192" cy="3996235"/>
          </a:xfrm>
          <a:prstGeom prst="rect">
            <a:avLst/>
          </a:prstGeom>
        </p:spPr>
      </p:pic>
      <p:grpSp>
        <p:nvGrpSpPr>
          <p:cNvPr id="7" name="Google Shape;2114;p67">
            <a:extLst>
              <a:ext uri="{FF2B5EF4-FFF2-40B4-BE49-F238E27FC236}">
                <a16:creationId xmlns:a16="http://schemas.microsoft.com/office/drawing/2014/main" id="{4345B8B6-1667-43F7-B782-93A972C6C74D}"/>
              </a:ext>
            </a:extLst>
          </p:cNvPr>
          <p:cNvGrpSpPr/>
          <p:nvPr/>
        </p:nvGrpSpPr>
        <p:grpSpPr>
          <a:xfrm>
            <a:off x="192327" y="296194"/>
            <a:ext cx="239095" cy="237875"/>
            <a:chOff x="-1593925" y="-140225"/>
            <a:chExt cx="331800" cy="237875"/>
          </a:xfrm>
        </p:grpSpPr>
        <p:cxnSp>
          <p:nvCxnSpPr>
            <p:cNvPr id="8" name="Google Shape;2115;p67">
              <a:extLst>
                <a:ext uri="{FF2B5EF4-FFF2-40B4-BE49-F238E27FC236}">
                  <a16:creationId xmlns:a16="http://schemas.microsoft.com/office/drawing/2014/main" id="{9DA4EA87-32AC-4E16-B0F6-FFF2CE453368}"/>
                </a:ext>
              </a:extLst>
            </p:cNvPr>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9" name="Google Shape;2116;p67">
              <a:extLst>
                <a:ext uri="{FF2B5EF4-FFF2-40B4-BE49-F238E27FC236}">
                  <a16:creationId xmlns:a16="http://schemas.microsoft.com/office/drawing/2014/main" id="{A1D39331-FF77-49BF-B719-AC508A85E474}"/>
                </a:ext>
              </a:extLst>
            </p:cNvPr>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0" name="Google Shape;2117;p67">
              <a:extLst>
                <a:ext uri="{FF2B5EF4-FFF2-40B4-BE49-F238E27FC236}">
                  <a16:creationId xmlns:a16="http://schemas.microsoft.com/office/drawing/2014/main" id="{2F2E3E63-452D-420D-8767-F090255D22C4}"/>
                </a:ext>
              </a:extLst>
            </p:cNvPr>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43" name="Google Shape;2168;p68">
            <a:extLst>
              <a:ext uri="{FF2B5EF4-FFF2-40B4-BE49-F238E27FC236}">
                <a16:creationId xmlns:a16="http://schemas.microsoft.com/office/drawing/2014/main" id="{71BA8204-6D8C-2A83-CEBF-E6F17D31264E}"/>
              </a:ext>
            </a:extLst>
          </p:cNvPr>
          <p:cNvSpPr/>
          <p:nvPr/>
        </p:nvSpPr>
        <p:spPr>
          <a:xfrm rot="162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388;p72">
            <a:extLst>
              <a:ext uri="{FF2B5EF4-FFF2-40B4-BE49-F238E27FC236}">
                <a16:creationId xmlns:a16="http://schemas.microsoft.com/office/drawing/2014/main" id="{DB204745-9B81-13FA-7918-5B0A06FE221F}"/>
              </a:ext>
            </a:extLst>
          </p:cNvPr>
          <p:cNvGrpSpPr/>
          <p:nvPr/>
        </p:nvGrpSpPr>
        <p:grpSpPr>
          <a:xfrm>
            <a:off x="192329" y="1823751"/>
            <a:ext cx="239087" cy="182056"/>
            <a:chOff x="359175" y="637250"/>
            <a:chExt cx="255300" cy="194400"/>
          </a:xfrm>
        </p:grpSpPr>
        <p:grpSp>
          <p:nvGrpSpPr>
            <p:cNvPr id="45" name="Google Shape;2389;p72">
              <a:extLst>
                <a:ext uri="{FF2B5EF4-FFF2-40B4-BE49-F238E27FC236}">
                  <a16:creationId xmlns:a16="http://schemas.microsoft.com/office/drawing/2014/main" id="{A600645A-5CE3-86E7-E2ED-EE014194A642}"/>
                </a:ext>
              </a:extLst>
            </p:cNvPr>
            <p:cNvGrpSpPr/>
            <p:nvPr/>
          </p:nvGrpSpPr>
          <p:grpSpPr>
            <a:xfrm>
              <a:off x="359175" y="637250"/>
              <a:ext cx="255300" cy="78000"/>
              <a:chOff x="648300" y="324950"/>
              <a:chExt cx="255300" cy="78000"/>
            </a:xfrm>
          </p:grpSpPr>
          <p:cxnSp>
            <p:nvCxnSpPr>
              <p:cNvPr id="47" name="Google Shape;2390;p72">
                <a:extLst>
                  <a:ext uri="{FF2B5EF4-FFF2-40B4-BE49-F238E27FC236}">
                    <a16:creationId xmlns:a16="http://schemas.microsoft.com/office/drawing/2014/main" id="{E84090A4-F830-5022-2618-7374E10AA4C4}"/>
                  </a:ext>
                </a:extLst>
              </p:cNvPr>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48" name="Google Shape;2391;p72">
                <a:extLst>
                  <a:ext uri="{FF2B5EF4-FFF2-40B4-BE49-F238E27FC236}">
                    <a16:creationId xmlns:a16="http://schemas.microsoft.com/office/drawing/2014/main" id="{1101DAC3-B65E-8A73-1319-FBBD1AE2CA63}"/>
                  </a:ext>
                </a:extLst>
              </p:cNvPr>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46" name="Google Shape;2392;p72">
              <a:extLst>
                <a:ext uri="{FF2B5EF4-FFF2-40B4-BE49-F238E27FC236}">
                  <a16:creationId xmlns:a16="http://schemas.microsoft.com/office/drawing/2014/main" id="{BEBD8D63-5052-B5E3-4C27-8DA81DB61D28}"/>
                </a:ext>
              </a:extLst>
            </p:cNvPr>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4" name="Google Shape;2393;p72">
            <a:extLst>
              <a:ext uri="{FF2B5EF4-FFF2-40B4-BE49-F238E27FC236}">
                <a16:creationId xmlns:a16="http://schemas.microsoft.com/office/drawing/2014/main" id="{338E055D-B7AB-6DC1-FEFB-49EC2A39298B}"/>
              </a:ext>
            </a:extLst>
          </p:cNvPr>
          <p:cNvGrpSpPr/>
          <p:nvPr/>
        </p:nvGrpSpPr>
        <p:grpSpPr>
          <a:xfrm>
            <a:off x="223704" y="2465582"/>
            <a:ext cx="176342" cy="159500"/>
            <a:chOff x="518158" y="1088300"/>
            <a:chExt cx="176342" cy="159500"/>
          </a:xfrm>
        </p:grpSpPr>
        <p:cxnSp>
          <p:nvCxnSpPr>
            <p:cNvPr id="51" name="Google Shape;2394;p72">
              <a:extLst>
                <a:ext uri="{FF2B5EF4-FFF2-40B4-BE49-F238E27FC236}">
                  <a16:creationId xmlns:a16="http://schemas.microsoft.com/office/drawing/2014/main" id="{6E396AD7-80B4-2F7C-D585-B66AA5FB0ED7}"/>
                </a:ext>
              </a:extLst>
            </p:cNvPr>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52" name="Google Shape;2395;p72">
              <a:extLst>
                <a:ext uri="{FF2B5EF4-FFF2-40B4-BE49-F238E27FC236}">
                  <a16:creationId xmlns:a16="http://schemas.microsoft.com/office/drawing/2014/main" id="{DDDCA4A5-8F94-81E7-D433-3A887132F0F4}"/>
                </a:ext>
              </a:extLst>
            </p:cNvPr>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53" name="Google Shape;2396;p72">
              <a:extLst>
                <a:ext uri="{FF2B5EF4-FFF2-40B4-BE49-F238E27FC236}">
                  <a16:creationId xmlns:a16="http://schemas.microsoft.com/office/drawing/2014/main" id="{3C5BC6EB-E46B-034A-2736-616CB5453D76}"/>
                </a:ext>
              </a:extLst>
            </p:cNvPr>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58" name="Google Shape;2397;p72">
            <a:extLst>
              <a:ext uri="{FF2B5EF4-FFF2-40B4-BE49-F238E27FC236}">
                <a16:creationId xmlns:a16="http://schemas.microsoft.com/office/drawing/2014/main" id="{C016604E-B40A-40A9-EFD1-8C93B2F3F19A}"/>
              </a:ext>
            </a:extLst>
          </p:cNvPr>
          <p:cNvGrpSpPr/>
          <p:nvPr/>
        </p:nvGrpSpPr>
        <p:grpSpPr>
          <a:xfrm>
            <a:off x="223675" y="3084858"/>
            <a:ext cx="176400" cy="263090"/>
            <a:chOff x="519725" y="1778180"/>
            <a:chExt cx="176400" cy="263090"/>
          </a:xfrm>
        </p:grpSpPr>
        <p:sp>
          <p:nvSpPr>
            <p:cNvPr id="56" name="Google Shape;2398;p72">
              <a:extLst>
                <a:ext uri="{FF2B5EF4-FFF2-40B4-BE49-F238E27FC236}">
                  <a16:creationId xmlns:a16="http://schemas.microsoft.com/office/drawing/2014/main" id="{A4D93ACE-50EC-2FA3-2345-87E150A542CA}"/>
                </a:ext>
              </a:extLst>
            </p:cNvPr>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99;p72">
              <a:extLst>
                <a:ext uri="{FF2B5EF4-FFF2-40B4-BE49-F238E27FC236}">
                  <a16:creationId xmlns:a16="http://schemas.microsoft.com/office/drawing/2014/main" id="{E282A4BB-95EA-4C99-9CAB-0BD612F19662}"/>
                </a:ext>
              </a:extLst>
            </p:cNvPr>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2400;p72">
            <a:extLst>
              <a:ext uri="{FF2B5EF4-FFF2-40B4-BE49-F238E27FC236}">
                <a16:creationId xmlns:a16="http://schemas.microsoft.com/office/drawing/2014/main" id="{C2D1880E-E085-E36C-5A17-EE3EF190B7ED}"/>
              </a:ext>
            </a:extLst>
          </p:cNvPr>
          <p:cNvGrpSpPr/>
          <p:nvPr/>
        </p:nvGrpSpPr>
        <p:grpSpPr>
          <a:xfrm>
            <a:off x="218275" y="3807724"/>
            <a:ext cx="187200" cy="159600"/>
            <a:chOff x="508825" y="2429151"/>
            <a:chExt cx="187200" cy="159600"/>
          </a:xfrm>
        </p:grpSpPr>
        <p:sp>
          <p:nvSpPr>
            <p:cNvPr id="60" name="Google Shape;2401;p72">
              <a:extLst>
                <a:ext uri="{FF2B5EF4-FFF2-40B4-BE49-F238E27FC236}">
                  <a16:creationId xmlns:a16="http://schemas.microsoft.com/office/drawing/2014/main" id="{6C83DE5C-BFF6-5D26-6003-9909006F5856}"/>
                </a:ext>
              </a:extLst>
            </p:cNvPr>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02;p72">
              <a:extLst>
                <a:ext uri="{FF2B5EF4-FFF2-40B4-BE49-F238E27FC236}">
                  <a16:creationId xmlns:a16="http://schemas.microsoft.com/office/drawing/2014/main" id="{01CD5E91-EED0-6FEF-8D6A-ED4D651C6615}"/>
                </a:ext>
              </a:extLst>
            </p:cNvPr>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7" name="Google Shape;2403;p72">
            <a:extLst>
              <a:ext uri="{FF2B5EF4-FFF2-40B4-BE49-F238E27FC236}">
                <a16:creationId xmlns:a16="http://schemas.microsoft.com/office/drawing/2014/main" id="{2BB879BE-C545-414A-061B-7F4B9C9195A0}"/>
              </a:ext>
            </a:extLst>
          </p:cNvPr>
          <p:cNvGrpSpPr/>
          <p:nvPr/>
        </p:nvGrpSpPr>
        <p:grpSpPr>
          <a:xfrm>
            <a:off x="223675" y="4427100"/>
            <a:ext cx="176400" cy="176400"/>
            <a:chOff x="514225" y="2875375"/>
            <a:chExt cx="176400" cy="176400"/>
          </a:xfrm>
        </p:grpSpPr>
        <p:sp>
          <p:nvSpPr>
            <p:cNvPr id="64" name="Google Shape;2404;p72">
              <a:extLst>
                <a:ext uri="{FF2B5EF4-FFF2-40B4-BE49-F238E27FC236}">
                  <a16:creationId xmlns:a16="http://schemas.microsoft.com/office/drawing/2014/main" id="{E9CF0C77-3A89-7A2A-E6FA-4DA7A8AB4B6C}"/>
                </a:ext>
              </a:extLst>
            </p:cNvPr>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2405;p72">
              <a:extLst>
                <a:ext uri="{FF2B5EF4-FFF2-40B4-BE49-F238E27FC236}">
                  <a16:creationId xmlns:a16="http://schemas.microsoft.com/office/drawing/2014/main" id="{84AAED7A-1A1C-A266-AEAA-7B8B01E3DC74}"/>
                </a:ext>
              </a:extLst>
            </p:cNvPr>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 name="Google Shape;2406;p72">
              <a:extLst>
                <a:ext uri="{FF2B5EF4-FFF2-40B4-BE49-F238E27FC236}">
                  <a16:creationId xmlns:a16="http://schemas.microsoft.com/office/drawing/2014/main" id="{807F1245-8936-0D2E-A07F-5867D2D3A9AA}"/>
                </a:ext>
              </a:extLst>
            </p:cNvPr>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9" name="Google Shape;2415;p72">
            <a:hlinkClick r:id="" action="ppaction://noaction"/>
            <a:extLst>
              <a:ext uri="{FF2B5EF4-FFF2-40B4-BE49-F238E27FC236}">
                <a16:creationId xmlns:a16="http://schemas.microsoft.com/office/drawing/2014/main" id="{036E5355-7979-BAA1-E21D-608A7D73F60B}"/>
              </a:ext>
            </a:extLst>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416;p72">
            <a:hlinkClick r:id="" action="ppaction://noaction"/>
            <a:extLst>
              <a:ext uri="{FF2B5EF4-FFF2-40B4-BE49-F238E27FC236}">
                <a16:creationId xmlns:a16="http://schemas.microsoft.com/office/drawing/2014/main" id="{06035DC9-6968-3DA3-9CDA-F7545ECE3D04}"/>
              </a:ext>
            </a:extLst>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17;p72">
            <a:hlinkClick r:id="" action="ppaction://noaction"/>
            <a:extLst>
              <a:ext uri="{FF2B5EF4-FFF2-40B4-BE49-F238E27FC236}">
                <a16:creationId xmlns:a16="http://schemas.microsoft.com/office/drawing/2014/main" id="{C8144687-8E1E-8F0F-7ACF-B1B7B81872E1}"/>
              </a:ext>
            </a:extLst>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18;p72">
            <a:hlinkClick r:id="" action="ppaction://noaction"/>
            <a:extLst>
              <a:ext uri="{FF2B5EF4-FFF2-40B4-BE49-F238E27FC236}">
                <a16:creationId xmlns:a16="http://schemas.microsoft.com/office/drawing/2014/main" id="{C9CD7AE0-678C-5376-5EC6-6B9B08E0F68D}"/>
              </a:ext>
            </a:extLst>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19;p72">
            <a:hlinkClick r:id="" action="ppaction://noaction"/>
            <a:extLst>
              <a:ext uri="{FF2B5EF4-FFF2-40B4-BE49-F238E27FC236}">
                <a16:creationId xmlns:a16="http://schemas.microsoft.com/office/drawing/2014/main" id="{42840B2A-5B03-A138-7D41-4D756AE664BE}"/>
              </a:ext>
            </a:extLst>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11;p72">
            <a:hlinkClick r:id="" action="ppaction://hlinkshowjump?jump=firstslide"/>
            <a:extLst>
              <a:ext uri="{FF2B5EF4-FFF2-40B4-BE49-F238E27FC236}">
                <a16:creationId xmlns:a16="http://schemas.microsoft.com/office/drawing/2014/main" id="{A2568744-5E3C-5759-04FD-DDCFD2105859}"/>
              </a:ext>
            </a:extLst>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2412;p72">
            <a:extLst>
              <a:ext uri="{FF2B5EF4-FFF2-40B4-BE49-F238E27FC236}">
                <a16:creationId xmlns:a16="http://schemas.microsoft.com/office/drawing/2014/main" id="{71BD3BF7-5DF9-52E6-DA8B-A22A6224D02B}"/>
              </a:ext>
            </a:extLst>
          </p:cNvPr>
          <p:cNvGrpSpPr/>
          <p:nvPr/>
        </p:nvGrpSpPr>
        <p:grpSpPr>
          <a:xfrm>
            <a:off x="8745326" y="4425438"/>
            <a:ext cx="119400" cy="54900"/>
            <a:chOff x="8645564" y="4373138"/>
            <a:chExt cx="119400" cy="54900"/>
          </a:xfrm>
        </p:grpSpPr>
        <p:cxnSp>
          <p:nvCxnSpPr>
            <p:cNvPr id="81" name="Google Shape;2413;p72">
              <a:extLst>
                <a:ext uri="{FF2B5EF4-FFF2-40B4-BE49-F238E27FC236}">
                  <a16:creationId xmlns:a16="http://schemas.microsoft.com/office/drawing/2014/main" id="{D5F98865-4552-9663-3733-421A8297498F}"/>
                </a:ext>
              </a:extLst>
            </p:cNvPr>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82" name="Google Shape;2414;p72">
              <a:extLst>
                <a:ext uri="{FF2B5EF4-FFF2-40B4-BE49-F238E27FC236}">
                  <a16:creationId xmlns:a16="http://schemas.microsoft.com/office/drawing/2014/main" id="{613EA70F-0A93-5E33-7E64-04975FD58FE1}"/>
                </a:ext>
              </a:extLst>
            </p:cNvPr>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85" name="Google Shape;2420;p72">
            <a:hlinkClick r:id="" action="ppaction://hlinkshowjump?jump=previousslide"/>
            <a:extLst>
              <a:ext uri="{FF2B5EF4-FFF2-40B4-BE49-F238E27FC236}">
                <a16:creationId xmlns:a16="http://schemas.microsoft.com/office/drawing/2014/main" id="{0BE2CF6B-56B7-6AF0-55E8-684FA304A811}"/>
              </a:ext>
            </a:extLst>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2421;p72">
            <a:extLst>
              <a:ext uri="{FF2B5EF4-FFF2-40B4-BE49-F238E27FC236}">
                <a16:creationId xmlns:a16="http://schemas.microsoft.com/office/drawing/2014/main" id="{7783F05C-4201-81E1-D680-7F827D33F764}"/>
              </a:ext>
            </a:extLst>
          </p:cNvPr>
          <p:cNvGrpSpPr/>
          <p:nvPr/>
        </p:nvGrpSpPr>
        <p:grpSpPr>
          <a:xfrm>
            <a:off x="8745348" y="3979338"/>
            <a:ext cx="119400" cy="54900"/>
            <a:chOff x="8745348" y="3979338"/>
            <a:chExt cx="119400" cy="54900"/>
          </a:xfrm>
        </p:grpSpPr>
        <p:cxnSp>
          <p:nvCxnSpPr>
            <p:cNvPr id="87" name="Google Shape;2422;p72">
              <a:hlinkClick r:id="" action="ppaction://hlinkshowjump?jump=previousslide"/>
              <a:extLst>
                <a:ext uri="{FF2B5EF4-FFF2-40B4-BE49-F238E27FC236}">
                  <a16:creationId xmlns:a16="http://schemas.microsoft.com/office/drawing/2014/main" id="{95CA2B57-A18C-7267-0BC5-D175E1B02A4A}"/>
                </a:ext>
              </a:extLst>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88" name="Google Shape;2423;p72">
              <a:hlinkClick r:id="" action="ppaction://hlinkshowjump?jump=previousslide"/>
              <a:extLst>
                <a:ext uri="{FF2B5EF4-FFF2-40B4-BE49-F238E27FC236}">
                  <a16:creationId xmlns:a16="http://schemas.microsoft.com/office/drawing/2014/main" id="{1232296E-8502-80F5-90B4-DF2F28FAB22D}"/>
                </a:ext>
              </a:extLst>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pSp>
        <p:nvGrpSpPr>
          <p:cNvPr id="93" name="Google Shape;2425;p72">
            <a:extLst>
              <a:ext uri="{FF2B5EF4-FFF2-40B4-BE49-F238E27FC236}">
                <a16:creationId xmlns:a16="http://schemas.microsoft.com/office/drawing/2014/main" id="{D4A610F7-04D8-2215-7F1C-DC97444657BB}"/>
              </a:ext>
            </a:extLst>
          </p:cNvPr>
          <p:cNvGrpSpPr/>
          <p:nvPr/>
        </p:nvGrpSpPr>
        <p:grpSpPr>
          <a:xfrm>
            <a:off x="8656148" y="506780"/>
            <a:ext cx="298221" cy="298589"/>
            <a:chOff x="6047600" y="3358748"/>
            <a:chExt cx="435105" cy="435705"/>
          </a:xfrm>
        </p:grpSpPr>
        <p:sp>
          <p:nvSpPr>
            <p:cNvPr id="91" name="Google Shape;2426;p72">
              <a:extLst>
                <a:ext uri="{FF2B5EF4-FFF2-40B4-BE49-F238E27FC236}">
                  <a16:creationId xmlns:a16="http://schemas.microsoft.com/office/drawing/2014/main" id="{E6C2B5FA-7F02-7DF4-A51D-62874C11DDFF}"/>
                </a:ext>
              </a:extLst>
            </p:cNvPr>
            <p:cNvSpPr/>
            <p:nvPr/>
          </p:nvSpPr>
          <p:spPr>
            <a:xfrm>
              <a:off x="6047600" y="3358748"/>
              <a:ext cx="435105" cy="435705"/>
            </a:xfrm>
            <a:custGeom>
              <a:avLst/>
              <a:gdLst/>
              <a:ahLst/>
              <a:cxnLst/>
              <a:rect l="l" t="t" r="r" b="b"/>
              <a:pathLst>
                <a:path w="23218" h="23250" extrusionOk="0">
                  <a:moveTo>
                    <a:pt x="11609" y="0"/>
                  </a:moveTo>
                  <a:cubicBezTo>
                    <a:pt x="5204" y="0"/>
                    <a:pt x="1" y="5204"/>
                    <a:pt x="1" y="11642"/>
                  </a:cubicBezTo>
                  <a:cubicBezTo>
                    <a:pt x="1" y="18046"/>
                    <a:pt x="5204" y="23250"/>
                    <a:pt x="11609" y="23250"/>
                  </a:cubicBezTo>
                  <a:cubicBezTo>
                    <a:pt x="18013" y="23250"/>
                    <a:pt x="23217" y="18046"/>
                    <a:pt x="23217" y="11642"/>
                  </a:cubicBezTo>
                  <a:cubicBezTo>
                    <a:pt x="23217" y="5204"/>
                    <a:pt x="18013"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27;p72">
              <a:extLst>
                <a:ext uri="{FF2B5EF4-FFF2-40B4-BE49-F238E27FC236}">
                  <a16:creationId xmlns:a16="http://schemas.microsoft.com/office/drawing/2014/main" id="{683C149B-7491-ACCE-F3F9-91EECBCA51C2}"/>
                </a:ext>
              </a:extLst>
            </p:cNvPr>
            <p:cNvSpPr/>
            <p:nvPr/>
          </p:nvSpPr>
          <p:spPr>
            <a:xfrm>
              <a:off x="6187009" y="3452506"/>
              <a:ext cx="133166" cy="255689"/>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2428;p72">
            <a:extLst>
              <a:ext uri="{FF2B5EF4-FFF2-40B4-BE49-F238E27FC236}">
                <a16:creationId xmlns:a16="http://schemas.microsoft.com/office/drawing/2014/main" id="{2BEF5338-6A4C-B387-BC06-5581F94CD4AE}"/>
              </a:ext>
            </a:extLst>
          </p:cNvPr>
          <p:cNvGrpSpPr/>
          <p:nvPr/>
        </p:nvGrpSpPr>
        <p:grpSpPr>
          <a:xfrm>
            <a:off x="8655697" y="964980"/>
            <a:ext cx="298221" cy="298589"/>
            <a:chOff x="5068965" y="3358748"/>
            <a:chExt cx="435105" cy="435705"/>
          </a:xfrm>
        </p:grpSpPr>
        <p:sp>
          <p:nvSpPr>
            <p:cNvPr id="95" name="Google Shape;2429;p72">
              <a:extLst>
                <a:ext uri="{FF2B5EF4-FFF2-40B4-BE49-F238E27FC236}">
                  <a16:creationId xmlns:a16="http://schemas.microsoft.com/office/drawing/2014/main" id="{641390E1-B834-1EB8-ED17-E067B6C96BB6}"/>
                </a:ext>
              </a:extLst>
            </p:cNvPr>
            <p:cNvSpPr/>
            <p:nvPr/>
          </p:nvSpPr>
          <p:spPr>
            <a:xfrm>
              <a:off x="5068965" y="3358748"/>
              <a:ext cx="435105" cy="435705"/>
            </a:xfrm>
            <a:custGeom>
              <a:avLst/>
              <a:gdLst/>
              <a:ahLst/>
              <a:cxnLst/>
              <a:rect l="l" t="t" r="r" b="b"/>
              <a:pathLst>
                <a:path w="23218" h="23250" extrusionOk="0">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30;p72">
              <a:extLst>
                <a:ext uri="{FF2B5EF4-FFF2-40B4-BE49-F238E27FC236}">
                  <a16:creationId xmlns:a16="http://schemas.microsoft.com/office/drawing/2014/main" id="{B0D985B5-7581-F14D-B8D2-9DB8590FEEC1}"/>
                </a:ext>
              </a:extLst>
            </p:cNvPr>
            <p:cNvSpPr/>
            <p:nvPr/>
          </p:nvSpPr>
          <p:spPr>
            <a:xfrm>
              <a:off x="5171493" y="3480635"/>
              <a:ext cx="248811" cy="205053"/>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2431;p72">
            <a:extLst>
              <a:ext uri="{FF2B5EF4-FFF2-40B4-BE49-F238E27FC236}">
                <a16:creationId xmlns:a16="http://schemas.microsoft.com/office/drawing/2014/main" id="{11995042-7F7D-93A3-1B6A-E24536CA9736}"/>
              </a:ext>
            </a:extLst>
          </p:cNvPr>
          <p:cNvGrpSpPr/>
          <p:nvPr/>
        </p:nvGrpSpPr>
        <p:grpSpPr>
          <a:xfrm>
            <a:off x="8656154" y="1423168"/>
            <a:ext cx="298222" cy="298235"/>
            <a:chOff x="8656154" y="1423168"/>
            <a:chExt cx="298222" cy="298235"/>
          </a:xfrm>
        </p:grpSpPr>
        <p:sp>
          <p:nvSpPr>
            <p:cNvPr id="99" name="Google Shape;2432;p72">
              <a:extLst>
                <a:ext uri="{FF2B5EF4-FFF2-40B4-BE49-F238E27FC236}">
                  <a16:creationId xmlns:a16="http://schemas.microsoft.com/office/drawing/2014/main" id="{55B6BC48-7D24-21B4-D6D4-8542BD921544}"/>
                </a:ext>
              </a:extLst>
            </p:cNvPr>
            <p:cNvSpPr/>
            <p:nvPr/>
          </p:nvSpPr>
          <p:spPr>
            <a:xfrm>
              <a:off x="8656154" y="1423168"/>
              <a:ext cx="298222" cy="298235"/>
            </a:xfrm>
            <a:custGeom>
              <a:avLst/>
              <a:gdLst/>
              <a:ahLst/>
              <a:cxnLst/>
              <a:rect l="l" t="t" r="r" b="b"/>
              <a:pathLst>
                <a:path w="23217" h="23218" extrusionOk="0">
                  <a:moveTo>
                    <a:pt x="11608" y="1"/>
                  </a:moveTo>
                  <a:cubicBezTo>
                    <a:pt x="5204" y="1"/>
                    <a:pt x="0" y="5204"/>
                    <a:pt x="0" y="11609"/>
                  </a:cubicBezTo>
                  <a:cubicBezTo>
                    <a:pt x="0" y="18047"/>
                    <a:pt x="5204" y="23217"/>
                    <a:pt x="11608" y="23217"/>
                  </a:cubicBezTo>
                  <a:cubicBezTo>
                    <a:pt x="18013" y="23217"/>
                    <a:pt x="23217" y="18047"/>
                    <a:pt x="23217" y="11609"/>
                  </a:cubicBezTo>
                  <a:cubicBezTo>
                    <a:pt x="23217" y="5204"/>
                    <a:pt x="18013" y="1"/>
                    <a:pt x="11608" y="1"/>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33;p72">
              <a:extLst>
                <a:ext uri="{FF2B5EF4-FFF2-40B4-BE49-F238E27FC236}">
                  <a16:creationId xmlns:a16="http://schemas.microsoft.com/office/drawing/2014/main" id="{D2C193B2-7BDA-FFBE-B98F-77A5BB6A8609}"/>
                </a:ext>
              </a:extLst>
            </p:cNvPr>
            <p:cNvSpPr/>
            <p:nvPr/>
          </p:nvSpPr>
          <p:spPr>
            <a:xfrm>
              <a:off x="8724264" y="1516566"/>
              <a:ext cx="161128" cy="112265"/>
            </a:xfrm>
            <a:custGeom>
              <a:avLst/>
              <a:gdLst/>
              <a:ahLst/>
              <a:cxnLst/>
              <a:rect l="l" t="t" r="r" b="b"/>
              <a:pathLst>
                <a:path w="12544" h="8740" extrusionOk="0">
                  <a:moveTo>
                    <a:pt x="1469" y="8373"/>
                  </a:moveTo>
                  <a:cubicBezTo>
                    <a:pt x="1002" y="8240"/>
                    <a:pt x="701" y="7940"/>
                    <a:pt x="535" y="7473"/>
                  </a:cubicBezTo>
                  <a:cubicBezTo>
                    <a:pt x="134" y="6338"/>
                    <a:pt x="1" y="1702"/>
                    <a:pt x="768" y="768"/>
                  </a:cubicBezTo>
                  <a:cubicBezTo>
                    <a:pt x="1035" y="468"/>
                    <a:pt x="1402" y="267"/>
                    <a:pt x="1802" y="234"/>
                  </a:cubicBezTo>
                  <a:cubicBezTo>
                    <a:pt x="3904" y="1"/>
                    <a:pt x="10408" y="34"/>
                    <a:pt x="11175" y="301"/>
                  </a:cubicBezTo>
                  <a:cubicBezTo>
                    <a:pt x="11609" y="468"/>
                    <a:pt x="11909" y="734"/>
                    <a:pt x="12076" y="1168"/>
                  </a:cubicBezTo>
                  <a:cubicBezTo>
                    <a:pt x="12510" y="2336"/>
                    <a:pt x="12543" y="6539"/>
                    <a:pt x="12009" y="7639"/>
                  </a:cubicBezTo>
                  <a:cubicBezTo>
                    <a:pt x="11876" y="7940"/>
                    <a:pt x="11643" y="8140"/>
                    <a:pt x="11376" y="8306"/>
                  </a:cubicBezTo>
                  <a:cubicBezTo>
                    <a:pt x="10575" y="8740"/>
                    <a:pt x="2503" y="8707"/>
                    <a:pt x="1469" y="8373"/>
                  </a:cubicBezTo>
                  <a:close/>
                  <a:moveTo>
                    <a:pt x="4804" y="6205"/>
                  </a:moveTo>
                  <a:cubicBezTo>
                    <a:pt x="6072" y="5538"/>
                    <a:pt x="7339" y="4871"/>
                    <a:pt x="8607" y="4237"/>
                  </a:cubicBezTo>
                  <a:cubicBezTo>
                    <a:pt x="7339" y="3570"/>
                    <a:pt x="6072" y="2903"/>
                    <a:pt x="4804" y="2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5539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72EBD-6B75-48CB-9C5F-7C63EF4837EB}"/>
              </a:ext>
            </a:extLst>
          </p:cNvPr>
          <p:cNvSpPr>
            <a:spLocks noGrp="1"/>
          </p:cNvSpPr>
          <p:nvPr>
            <p:ph type="title"/>
          </p:nvPr>
        </p:nvSpPr>
        <p:spPr/>
        <p:txBody>
          <a:bodyPr/>
          <a:lstStyle/>
          <a:p>
            <a:r>
              <a:rPr lang="en-SG"/>
              <a:t>Appendix – </a:t>
            </a:r>
            <a:r>
              <a:rPr lang="en-SG" b="0"/>
              <a:t>Dashboard 2 of 6</a:t>
            </a:r>
            <a:endParaRPr lang="en-SG"/>
          </a:p>
        </p:txBody>
      </p:sp>
      <p:pic>
        <p:nvPicPr>
          <p:cNvPr id="7" name="Picture 6">
            <a:extLst>
              <a:ext uri="{FF2B5EF4-FFF2-40B4-BE49-F238E27FC236}">
                <a16:creationId xmlns:a16="http://schemas.microsoft.com/office/drawing/2014/main" id="{0972AF12-7E71-4D3B-BEB7-0AC43702EB3A}"/>
              </a:ext>
            </a:extLst>
          </p:cNvPr>
          <p:cNvPicPr>
            <a:picLocks noChangeAspect="1"/>
          </p:cNvPicPr>
          <p:nvPr/>
        </p:nvPicPr>
        <p:blipFill rotWithShape="1">
          <a:blip r:embed="rId2"/>
          <a:srcRect r="955"/>
          <a:stretch/>
        </p:blipFill>
        <p:spPr>
          <a:xfrm>
            <a:off x="1789905" y="941525"/>
            <a:ext cx="6214264" cy="3964430"/>
          </a:xfrm>
          <a:prstGeom prst="rect">
            <a:avLst/>
          </a:prstGeom>
        </p:spPr>
      </p:pic>
      <p:grpSp>
        <p:nvGrpSpPr>
          <p:cNvPr id="8" name="Google Shape;2114;p67">
            <a:extLst>
              <a:ext uri="{FF2B5EF4-FFF2-40B4-BE49-F238E27FC236}">
                <a16:creationId xmlns:a16="http://schemas.microsoft.com/office/drawing/2014/main" id="{C8F852B5-366D-49B0-9918-1659F7F62558}"/>
              </a:ext>
            </a:extLst>
          </p:cNvPr>
          <p:cNvGrpSpPr/>
          <p:nvPr/>
        </p:nvGrpSpPr>
        <p:grpSpPr>
          <a:xfrm>
            <a:off x="192327" y="296194"/>
            <a:ext cx="239095" cy="237875"/>
            <a:chOff x="-1593925" y="-140225"/>
            <a:chExt cx="331800" cy="237875"/>
          </a:xfrm>
        </p:grpSpPr>
        <p:cxnSp>
          <p:nvCxnSpPr>
            <p:cNvPr id="9" name="Google Shape;2115;p67">
              <a:extLst>
                <a:ext uri="{FF2B5EF4-FFF2-40B4-BE49-F238E27FC236}">
                  <a16:creationId xmlns:a16="http://schemas.microsoft.com/office/drawing/2014/main" id="{3511E9A7-2C8E-452B-A932-7D9FCDB2573A}"/>
                </a:ext>
              </a:extLst>
            </p:cNvPr>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0" name="Google Shape;2116;p67">
              <a:extLst>
                <a:ext uri="{FF2B5EF4-FFF2-40B4-BE49-F238E27FC236}">
                  <a16:creationId xmlns:a16="http://schemas.microsoft.com/office/drawing/2014/main" id="{403B3FA7-2B7E-46AF-99C7-87C8D0E1D17A}"/>
                </a:ext>
              </a:extLst>
            </p:cNvPr>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1" name="Google Shape;2117;p67">
              <a:extLst>
                <a:ext uri="{FF2B5EF4-FFF2-40B4-BE49-F238E27FC236}">
                  <a16:creationId xmlns:a16="http://schemas.microsoft.com/office/drawing/2014/main" id="{FA2B7DB2-63A0-4A08-AAE5-7525F070EFC9}"/>
                </a:ext>
              </a:extLst>
            </p:cNvPr>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 name="Google Shape;2168;p68">
            <a:extLst>
              <a:ext uri="{FF2B5EF4-FFF2-40B4-BE49-F238E27FC236}">
                <a16:creationId xmlns:a16="http://schemas.microsoft.com/office/drawing/2014/main" id="{2925065F-7F1F-0A60-0249-5A0593F1D895}"/>
              </a:ext>
            </a:extLst>
          </p:cNvPr>
          <p:cNvSpPr/>
          <p:nvPr/>
        </p:nvSpPr>
        <p:spPr>
          <a:xfrm rot="162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388;p72">
            <a:extLst>
              <a:ext uri="{FF2B5EF4-FFF2-40B4-BE49-F238E27FC236}">
                <a16:creationId xmlns:a16="http://schemas.microsoft.com/office/drawing/2014/main" id="{CA42E3BB-3327-534B-0B71-EAB41D5CFEE6}"/>
              </a:ext>
            </a:extLst>
          </p:cNvPr>
          <p:cNvGrpSpPr/>
          <p:nvPr/>
        </p:nvGrpSpPr>
        <p:grpSpPr>
          <a:xfrm>
            <a:off x="192329" y="1823751"/>
            <a:ext cx="239087" cy="182056"/>
            <a:chOff x="359175" y="637250"/>
            <a:chExt cx="255300" cy="194400"/>
          </a:xfrm>
        </p:grpSpPr>
        <p:grpSp>
          <p:nvGrpSpPr>
            <p:cNvPr id="14" name="Google Shape;2389;p72">
              <a:extLst>
                <a:ext uri="{FF2B5EF4-FFF2-40B4-BE49-F238E27FC236}">
                  <a16:creationId xmlns:a16="http://schemas.microsoft.com/office/drawing/2014/main" id="{C26D517B-801D-1B72-E141-7A70BCD7CC62}"/>
                </a:ext>
              </a:extLst>
            </p:cNvPr>
            <p:cNvGrpSpPr/>
            <p:nvPr/>
          </p:nvGrpSpPr>
          <p:grpSpPr>
            <a:xfrm>
              <a:off x="359175" y="637250"/>
              <a:ext cx="255300" cy="78000"/>
              <a:chOff x="648300" y="324950"/>
              <a:chExt cx="255300" cy="78000"/>
            </a:xfrm>
          </p:grpSpPr>
          <p:cxnSp>
            <p:nvCxnSpPr>
              <p:cNvPr id="16" name="Google Shape;2390;p72">
                <a:extLst>
                  <a:ext uri="{FF2B5EF4-FFF2-40B4-BE49-F238E27FC236}">
                    <a16:creationId xmlns:a16="http://schemas.microsoft.com/office/drawing/2014/main" id="{75EBD782-CF71-5088-1DE9-F3B97553A33E}"/>
                  </a:ext>
                </a:extLst>
              </p:cNvPr>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7" name="Google Shape;2391;p72">
                <a:extLst>
                  <a:ext uri="{FF2B5EF4-FFF2-40B4-BE49-F238E27FC236}">
                    <a16:creationId xmlns:a16="http://schemas.microsoft.com/office/drawing/2014/main" id="{3CE701B2-DA92-2487-2A0B-6B2820E51E92}"/>
                  </a:ext>
                </a:extLst>
              </p:cNvPr>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5" name="Google Shape;2392;p72">
              <a:extLst>
                <a:ext uri="{FF2B5EF4-FFF2-40B4-BE49-F238E27FC236}">
                  <a16:creationId xmlns:a16="http://schemas.microsoft.com/office/drawing/2014/main" id="{1F749581-32FF-1615-0B7C-159F7EBD39AD}"/>
                </a:ext>
              </a:extLst>
            </p:cNvPr>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 name="Google Shape;2393;p72">
            <a:extLst>
              <a:ext uri="{FF2B5EF4-FFF2-40B4-BE49-F238E27FC236}">
                <a16:creationId xmlns:a16="http://schemas.microsoft.com/office/drawing/2014/main" id="{0638812F-106A-EB90-0C76-93F66E3BE28B}"/>
              </a:ext>
            </a:extLst>
          </p:cNvPr>
          <p:cNvGrpSpPr/>
          <p:nvPr/>
        </p:nvGrpSpPr>
        <p:grpSpPr>
          <a:xfrm>
            <a:off x="223704" y="2465582"/>
            <a:ext cx="176342" cy="159500"/>
            <a:chOff x="518158" y="1088300"/>
            <a:chExt cx="176342" cy="159500"/>
          </a:xfrm>
        </p:grpSpPr>
        <p:cxnSp>
          <p:nvCxnSpPr>
            <p:cNvPr id="19" name="Google Shape;2394;p72">
              <a:extLst>
                <a:ext uri="{FF2B5EF4-FFF2-40B4-BE49-F238E27FC236}">
                  <a16:creationId xmlns:a16="http://schemas.microsoft.com/office/drawing/2014/main" id="{4C9464FC-420E-16DC-D9F7-3FE37F993610}"/>
                </a:ext>
              </a:extLst>
            </p:cNvPr>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 name="Google Shape;2395;p72">
              <a:extLst>
                <a:ext uri="{FF2B5EF4-FFF2-40B4-BE49-F238E27FC236}">
                  <a16:creationId xmlns:a16="http://schemas.microsoft.com/office/drawing/2014/main" id="{BC23EE7F-FF93-B5C5-6C4A-A3B120973897}"/>
                </a:ext>
              </a:extLst>
            </p:cNvPr>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1" name="Google Shape;2396;p72">
              <a:extLst>
                <a:ext uri="{FF2B5EF4-FFF2-40B4-BE49-F238E27FC236}">
                  <a16:creationId xmlns:a16="http://schemas.microsoft.com/office/drawing/2014/main" id="{A07D52F8-9711-663A-89B1-C8CEB22C1C42}"/>
                </a:ext>
              </a:extLst>
            </p:cNvPr>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 name="Google Shape;2397;p72">
            <a:extLst>
              <a:ext uri="{FF2B5EF4-FFF2-40B4-BE49-F238E27FC236}">
                <a16:creationId xmlns:a16="http://schemas.microsoft.com/office/drawing/2014/main" id="{4C8BC940-2BC9-F1C6-3320-16A839FFD6A4}"/>
              </a:ext>
            </a:extLst>
          </p:cNvPr>
          <p:cNvGrpSpPr/>
          <p:nvPr/>
        </p:nvGrpSpPr>
        <p:grpSpPr>
          <a:xfrm>
            <a:off x="223675" y="3084858"/>
            <a:ext cx="176400" cy="263090"/>
            <a:chOff x="519725" y="1778180"/>
            <a:chExt cx="176400" cy="263090"/>
          </a:xfrm>
        </p:grpSpPr>
        <p:sp>
          <p:nvSpPr>
            <p:cNvPr id="23" name="Google Shape;2398;p72">
              <a:extLst>
                <a:ext uri="{FF2B5EF4-FFF2-40B4-BE49-F238E27FC236}">
                  <a16:creationId xmlns:a16="http://schemas.microsoft.com/office/drawing/2014/main" id="{EF9E5FEA-81D6-33DA-AE78-0D461665E3F4}"/>
                </a:ext>
              </a:extLst>
            </p:cNvPr>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99;p72">
              <a:extLst>
                <a:ext uri="{FF2B5EF4-FFF2-40B4-BE49-F238E27FC236}">
                  <a16:creationId xmlns:a16="http://schemas.microsoft.com/office/drawing/2014/main" id="{557A7E2D-F357-2000-2245-F7F45023AF56}"/>
                </a:ext>
              </a:extLst>
            </p:cNvPr>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400;p72">
            <a:extLst>
              <a:ext uri="{FF2B5EF4-FFF2-40B4-BE49-F238E27FC236}">
                <a16:creationId xmlns:a16="http://schemas.microsoft.com/office/drawing/2014/main" id="{C7028CD3-5F79-6E4F-ACDF-F4912AB22C7C}"/>
              </a:ext>
            </a:extLst>
          </p:cNvPr>
          <p:cNvGrpSpPr/>
          <p:nvPr/>
        </p:nvGrpSpPr>
        <p:grpSpPr>
          <a:xfrm>
            <a:off x="218275" y="3807724"/>
            <a:ext cx="187200" cy="159600"/>
            <a:chOff x="508825" y="2429151"/>
            <a:chExt cx="187200" cy="159600"/>
          </a:xfrm>
        </p:grpSpPr>
        <p:sp>
          <p:nvSpPr>
            <p:cNvPr id="26" name="Google Shape;2401;p72">
              <a:extLst>
                <a:ext uri="{FF2B5EF4-FFF2-40B4-BE49-F238E27FC236}">
                  <a16:creationId xmlns:a16="http://schemas.microsoft.com/office/drawing/2014/main" id="{0DE09BC3-EAD1-3176-3BC7-21A233BFC846}"/>
                </a:ext>
              </a:extLst>
            </p:cNvPr>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02;p72">
              <a:extLst>
                <a:ext uri="{FF2B5EF4-FFF2-40B4-BE49-F238E27FC236}">
                  <a16:creationId xmlns:a16="http://schemas.microsoft.com/office/drawing/2014/main" id="{A354D0A4-DA93-2973-DE27-D83322567B4C}"/>
                </a:ext>
              </a:extLst>
            </p:cNvPr>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3" name="Google Shape;2403;p72">
            <a:extLst>
              <a:ext uri="{FF2B5EF4-FFF2-40B4-BE49-F238E27FC236}">
                <a16:creationId xmlns:a16="http://schemas.microsoft.com/office/drawing/2014/main" id="{42BD79B0-3E61-7E41-C446-99AD902F6E8B}"/>
              </a:ext>
            </a:extLst>
          </p:cNvPr>
          <p:cNvGrpSpPr/>
          <p:nvPr/>
        </p:nvGrpSpPr>
        <p:grpSpPr>
          <a:xfrm>
            <a:off x="223675" y="4427100"/>
            <a:ext cx="176400" cy="176400"/>
            <a:chOff x="514225" y="2875375"/>
            <a:chExt cx="176400" cy="176400"/>
          </a:xfrm>
        </p:grpSpPr>
        <p:sp>
          <p:nvSpPr>
            <p:cNvPr id="30" name="Google Shape;2404;p72">
              <a:extLst>
                <a:ext uri="{FF2B5EF4-FFF2-40B4-BE49-F238E27FC236}">
                  <a16:creationId xmlns:a16="http://schemas.microsoft.com/office/drawing/2014/main" id="{F399A666-4824-77A7-8393-0F9446F4A565}"/>
                </a:ext>
              </a:extLst>
            </p:cNvPr>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405;p72">
              <a:extLst>
                <a:ext uri="{FF2B5EF4-FFF2-40B4-BE49-F238E27FC236}">
                  <a16:creationId xmlns:a16="http://schemas.microsoft.com/office/drawing/2014/main" id="{90BB2FDF-8055-FFAF-37A3-D93F993E6E88}"/>
                </a:ext>
              </a:extLst>
            </p:cNvPr>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2" name="Google Shape;2406;p72">
              <a:extLst>
                <a:ext uri="{FF2B5EF4-FFF2-40B4-BE49-F238E27FC236}">
                  <a16:creationId xmlns:a16="http://schemas.microsoft.com/office/drawing/2014/main" id="{F9C346C7-1F14-8F3F-E1AD-EFAAAEFA4B40}"/>
                </a:ext>
              </a:extLst>
            </p:cNvPr>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5" name="Google Shape;2415;p72">
            <a:hlinkClick r:id="" action="ppaction://noaction"/>
            <a:extLst>
              <a:ext uri="{FF2B5EF4-FFF2-40B4-BE49-F238E27FC236}">
                <a16:creationId xmlns:a16="http://schemas.microsoft.com/office/drawing/2014/main" id="{EC721F21-A953-A4AC-C86C-3CC8D8F27E9E}"/>
              </a:ext>
            </a:extLst>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6;p72">
            <a:hlinkClick r:id="" action="ppaction://noaction"/>
            <a:extLst>
              <a:ext uri="{FF2B5EF4-FFF2-40B4-BE49-F238E27FC236}">
                <a16:creationId xmlns:a16="http://schemas.microsoft.com/office/drawing/2014/main" id="{89BFB0B8-B242-CC54-91DA-84FC9FBFEBF0}"/>
              </a:ext>
            </a:extLst>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17;p72">
            <a:hlinkClick r:id="" action="ppaction://noaction"/>
            <a:extLst>
              <a:ext uri="{FF2B5EF4-FFF2-40B4-BE49-F238E27FC236}">
                <a16:creationId xmlns:a16="http://schemas.microsoft.com/office/drawing/2014/main" id="{4B73755B-289C-CA56-B17C-96AE41C17AE4}"/>
              </a:ext>
            </a:extLst>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8;p72">
            <a:hlinkClick r:id="" action="ppaction://noaction"/>
            <a:extLst>
              <a:ext uri="{FF2B5EF4-FFF2-40B4-BE49-F238E27FC236}">
                <a16:creationId xmlns:a16="http://schemas.microsoft.com/office/drawing/2014/main" id="{5D06C1C4-0E06-2166-1F47-D7BDF49C6DF7}"/>
              </a:ext>
            </a:extLst>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9;p72">
            <a:hlinkClick r:id="" action="ppaction://noaction"/>
            <a:extLst>
              <a:ext uri="{FF2B5EF4-FFF2-40B4-BE49-F238E27FC236}">
                <a16:creationId xmlns:a16="http://schemas.microsoft.com/office/drawing/2014/main" id="{FFC91F00-BFEB-21A3-0899-32A4D0532C93}"/>
              </a:ext>
            </a:extLst>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1;p72">
            <a:hlinkClick r:id="" action="ppaction://hlinkshowjump?jump=firstslide"/>
            <a:extLst>
              <a:ext uri="{FF2B5EF4-FFF2-40B4-BE49-F238E27FC236}">
                <a16:creationId xmlns:a16="http://schemas.microsoft.com/office/drawing/2014/main" id="{1BBAAB43-CA22-2825-7786-CCDB0272FCAF}"/>
              </a:ext>
            </a:extLst>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412;p72">
            <a:extLst>
              <a:ext uri="{FF2B5EF4-FFF2-40B4-BE49-F238E27FC236}">
                <a16:creationId xmlns:a16="http://schemas.microsoft.com/office/drawing/2014/main" id="{9044971F-FFCD-6779-8939-3DA112B05E77}"/>
              </a:ext>
            </a:extLst>
          </p:cNvPr>
          <p:cNvGrpSpPr/>
          <p:nvPr/>
        </p:nvGrpSpPr>
        <p:grpSpPr>
          <a:xfrm>
            <a:off x="8745326" y="4425438"/>
            <a:ext cx="119400" cy="54900"/>
            <a:chOff x="8645564" y="4373138"/>
            <a:chExt cx="119400" cy="54900"/>
          </a:xfrm>
        </p:grpSpPr>
        <p:cxnSp>
          <p:nvCxnSpPr>
            <p:cNvPr id="47" name="Google Shape;2413;p72">
              <a:extLst>
                <a:ext uri="{FF2B5EF4-FFF2-40B4-BE49-F238E27FC236}">
                  <a16:creationId xmlns:a16="http://schemas.microsoft.com/office/drawing/2014/main" id="{ED107A10-2251-7E7E-425F-DF90A0197BE1}"/>
                </a:ext>
              </a:extLst>
            </p:cNvPr>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8" name="Google Shape;2414;p72">
              <a:extLst>
                <a:ext uri="{FF2B5EF4-FFF2-40B4-BE49-F238E27FC236}">
                  <a16:creationId xmlns:a16="http://schemas.microsoft.com/office/drawing/2014/main" id="{298B5B1A-AF15-014E-80C3-DDE65303C0D8}"/>
                </a:ext>
              </a:extLst>
            </p:cNvPr>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1" name="Google Shape;2420;p72">
            <a:hlinkClick r:id="" action="ppaction://hlinkshowjump?jump=previousslide"/>
            <a:extLst>
              <a:ext uri="{FF2B5EF4-FFF2-40B4-BE49-F238E27FC236}">
                <a16:creationId xmlns:a16="http://schemas.microsoft.com/office/drawing/2014/main" id="{5AE24045-381E-F2A1-DF3A-4BB37F9099EB}"/>
              </a:ext>
            </a:extLst>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21;p72">
            <a:extLst>
              <a:ext uri="{FF2B5EF4-FFF2-40B4-BE49-F238E27FC236}">
                <a16:creationId xmlns:a16="http://schemas.microsoft.com/office/drawing/2014/main" id="{5C73537C-BCF5-29A3-1E6D-F695EE4F417E}"/>
              </a:ext>
            </a:extLst>
          </p:cNvPr>
          <p:cNvGrpSpPr/>
          <p:nvPr/>
        </p:nvGrpSpPr>
        <p:grpSpPr>
          <a:xfrm>
            <a:off x="8745348" y="3979338"/>
            <a:ext cx="119400" cy="54900"/>
            <a:chOff x="8745348" y="3979338"/>
            <a:chExt cx="119400" cy="54900"/>
          </a:xfrm>
        </p:grpSpPr>
        <p:cxnSp>
          <p:nvCxnSpPr>
            <p:cNvPr id="53" name="Google Shape;2422;p72">
              <a:hlinkClick r:id="" action="ppaction://hlinkshowjump?jump=previousslide"/>
              <a:extLst>
                <a:ext uri="{FF2B5EF4-FFF2-40B4-BE49-F238E27FC236}">
                  <a16:creationId xmlns:a16="http://schemas.microsoft.com/office/drawing/2014/main" id="{074D8F86-60FB-FB22-65A8-03CC26D2AAE2}"/>
                </a:ext>
              </a:extLst>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4" name="Google Shape;2423;p72">
              <a:hlinkClick r:id="" action="ppaction://hlinkshowjump?jump=previousslide"/>
              <a:extLst>
                <a:ext uri="{FF2B5EF4-FFF2-40B4-BE49-F238E27FC236}">
                  <a16:creationId xmlns:a16="http://schemas.microsoft.com/office/drawing/2014/main" id="{9E1DE31B-0D30-98BD-B0FD-6F6BA032FF81}"/>
                </a:ext>
              </a:extLst>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pSp>
        <p:nvGrpSpPr>
          <p:cNvPr id="59" name="Google Shape;2425;p72">
            <a:extLst>
              <a:ext uri="{FF2B5EF4-FFF2-40B4-BE49-F238E27FC236}">
                <a16:creationId xmlns:a16="http://schemas.microsoft.com/office/drawing/2014/main" id="{207A008D-493C-D337-C61E-EBD6F6538FAF}"/>
              </a:ext>
            </a:extLst>
          </p:cNvPr>
          <p:cNvGrpSpPr/>
          <p:nvPr/>
        </p:nvGrpSpPr>
        <p:grpSpPr>
          <a:xfrm>
            <a:off x="8656148" y="506780"/>
            <a:ext cx="298221" cy="298589"/>
            <a:chOff x="6047600" y="3358748"/>
            <a:chExt cx="435105" cy="435705"/>
          </a:xfrm>
        </p:grpSpPr>
        <p:sp>
          <p:nvSpPr>
            <p:cNvPr id="57" name="Google Shape;2426;p72">
              <a:extLst>
                <a:ext uri="{FF2B5EF4-FFF2-40B4-BE49-F238E27FC236}">
                  <a16:creationId xmlns:a16="http://schemas.microsoft.com/office/drawing/2014/main" id="{0ECA67AE-B92E-B950-8D6F-AFD98130F233}"/>
                </a:ext>
              </a:extLst>
            </p:cNvPr>
            <p:cNvSpPr/>
            <p:nvPr/>
          </p:nvSpPr>
          <p:spPr>
            <a:xfrm>
              <a:off x="6047600" y="3358748"/>
              <a:ext cx="435105" cy="435705"/>
            </a:xfrm>
            <a:custGeom>
              <a:avLst/>
              <a:gdLst/>
              <a:ahLst/>
              <a:cxnLst/>
              <a:rect l="l" t="t" r="r" b="b"/>
              <a:pathLst>
                <a:path w="23218" h="23250" extrusionOk="0">
                  <a:moveTo>
                    <a:pt x="11609" y="0"/>
                  </a:moveTo>
                  <a:cubicBezTo>
                    <a:pt x="5204" y="0"/>
                    <a:pt x="1" y="5204"/>
                    <a:pt x="1" y="11642"/>
                  </a:cubicBezTo>
                  <a:cubicBezTo>
                    <a:pt x="1" y="18046"/>
                    <a:pt x="5204" y="23250"/>
                    <a:pt x="11609" y="23250"/>
                  </a:cubicBezTo>
                  <a:cubicBezTo>
                    <a:pt x="18013" y="23250"/>
                    <a:pt x="23217" y="18046"/>
                    <a:pt x="23217" y="11642"/>
                  </a:cubicBezTo>
                  <a:cubicBezTo>
                    <a:pt x="23217" y="5204"/>
                    <a:pt x="18013"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27;p72">
              <a:extLst>
                <a:ext uri="{FF2B5EF4-FFF2-40B4-BE49-F238E27FC236}">
                  <a16:creationId xmlns:a16="http://schemas.microsoft.com/office/drawing/2014/main" id="{E61F0053-9A5C-BE0B-12E7-F79146B10B9D}"/>
                </a:ext>
              </a:extLst>
            </p:cNvPr>
            <p:cNvSpPr/>
            <p:nvPr/>
          </p:nvSpPr>
          <p:spPr>
            <a:xfrm>
              <a:off x="6187009" y="3452506"/>
              <a:ext cx="133166" cy="255689"/>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428;p72">
            <a:extLst>
              <a:ext uri="{FF2B5EF4-FFF2-40B4-BE49-F238E27FC236}">
                <a16:creationId xmlns:a16="http://schemas.microsoft.com/office/drawing/2014/main" id="{43874E6C-1F9F-F196-9E36-9D8458750C76}"/>
              </a:ext>
            </a:extLst>
          </p:cNvPr>
          <p:cNvGrpSpPr/>
          <p:nvPr/>
        </p:nvGrpSpPr>
        <p:grpSpPr>
          <a:xfrm>
            <a:off x="8655697" y="964980"/>
            <a:ext cx="298221" cy="298589"/>
            <a:chOff x="5068965" y="3358748"/>
            <a:chExt cx="435105" cy="435705"/>
          </a:xfrm>
        </p:grpSpPr>
        <p:sp>
          <p:nvSpPr>
            <p:cNvPr id="61" name="Google Shape;2429;p72">
              <a:extLst>
                <a:ext uri="{FF2B5EF4-FFF2-40B4-BE49-F238E27FC236}">
                  <a16:creationId xmlns:a16="http://schemas.microsoft.com/office/drawing/2014/main" id="{C1FB5B6E-381F-30FC-BD73-D4D0C9B4D083}"/>
                </a:ext>
              </a:extLst>
            </p:cNvPr>
            <p:cNvSpPr/>
            <p:nvPr/>
          </p:nvSpPr>
          <p:spPr>
            <a:xfrm>
              <a:off x="5068965" y="3358748"/>
              <a:ext cx="435105" cy="435705"/>
            </a:xfrm>
            <a:custGeom>
              <a:avLst/>
              <a:gdLst/>
              <a:ahLst/>
              <a:cxnLst/>
              <a:rect l="l" t="t" r="r" b="b"/>
              <a:pathLst>
                <a:path w="23218" h="23250" extrusionOk="0">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30;p72">
              <a:extLst>
                <a:ext uri="{FF2B5EF4-FFF2-40B4-BE49-F238E27FC236}">
                  <a16:creationId xmlns:a16="http://schemas.microsoft.com/office/drawing/2014/main" id="{1D376687-A6A2-EB7A-E176-72B1EF8AC079}"/>
                </a:ext>
              </a:extLst>
            </p:cNvPr>
            <p:cNvSpPr/>
            <p:nvPr/>
          </p:nvSpPr>
          <p:spPr>
            <a:xfrm>
              <a:off x="5171493" y="3480635"/>
              <a:ext cx="248811" cy="205053"/>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2431;p72">
            <a:extLst>
              <a:ext uri="{FF2B5EF4-FFF2-40B4-BE49-F238E27FC236}">
                <a16:creationId xmlns:a16="http://schemas.microsoft.com/office/drawing/2014/main" id="{84A15F8E-8048-3B20-E9C2-E4DD68444913}"/>
              </a:ext>
            </a:extLst>
          </p:cNvPr>
          <p:cNvGrpSpPr/>
          <p:nvPr/>
        </p:nvGrpSpPr>
        <p:grpSpPr>
          <a:xfrm>
            <a:off x="8656154" y="1423168"/>
            <a:ext cx="298222" cy="298235"/>
            <a:chOff x="8656154" y="1423168"/>
            <a:chExt cx="298222" cy="298235"/>
          </a:xfrm>
        </p:grpSpPr>
        <p:sp>
          <p:nvSpPr>
            <p:cNvPr id="65" name="Google Shape;2432;p72">
              <a:extLst>
                <a:ext uri="{FF2B5EF4-FFF2-40B4-BE49-F238E27FC236}">
                  <a16:creationId xmlns:a16="http://schemas.microsoft.com/office/drawing/2014/main" id="{9D2AB94D-21F2-3550-7B98-0BA9ADFDB976}"/>
                </a:ext>
              </a:extLst>
            </p:cNvPr>
            <p:cNvSpPr/>
            <p:nvPr/>
          </p:nvSpPr>
          <p:spPr>
            <a:xfrm>
              <a:off x="8656154" y="1423168"/>
              <a:ext cx="298222" cy="298235"/>
            </a:xfrm>
            <a:custGeom>
              <a:avLst/>
              <a:gdLst/>
              <a:ahLst/>
              <a:cxnLst/>
              <a:rect l="l" t="t" r="r" b="b"/>
              <a:pathLst>
                <a:path w="23217" h="23218" extrusionOk="0">
                  <a:moveTo>
                    <a:pt x="11608" y="1"/>
                  </a:moveTo>
                  <a:cubicBezTo>
                    <a:pt x="5204" y="1"/>
                    <a:pt x="0" y="5204"/>
                    <a:pt x="0" y="11609"/>
                  </a:cubicBezTo>
                  <a:cubicBezTo>
                    <a:pt x="0" y="18047"/>
                    <a:pt x="5204" y="23217"/>
                    <a:pt x="11608" y="23217"/>
                  </a:cubicBezTo>
                  <a:cubicBezTo>
                    <a:pt x="18013" y="23217"/>
                    <a:pt x="23217" y="18047"/>
                    <a:pt x="23217" y="11609"/>
                  </a:cubicBezTo>
                  <a:cubicBezTo>
                    <a:pt x="23217" y="5204"/>
                    <a:pt x="18013" y="1"/>
                    <a:pt x="11608" y="1"/>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33;p72">
              <a:extLst>
                <a:ext uri="{FF2B5EF4-FFF2-40B4-BE49-F238E27FC236}">
                  <a16:creationId xmlns:a16="http://schemas.microsoft.com/office/drawing/2014/main" id="{941C7341-F8B7-6814-0E18-E4984BFFBD0D}"/>
                </a:ext>
              </a:extLst>
            </p:cNvPr>
            <p:cNvSpPr/>
            <p:nvPr/>
          </p:nvSpPr>
          <p:spPr>
            <a:xfrm>
              <a:off x="8724264" y="1516566"/>
              <a:ext cx="161128" cy="112265"/>
            </a:xfrm>
            <a:custGeom>
              <a:avLst/>
              <a:gdLst/>
              <a:ahLst/>
              <a:cxnLst/>
              <a:rect l="l" t="t" r="r" b="b"/>
              <a:pathLst>
                <a:path w="12544" h="8740" extrusionOk="0">
                  <a:moveTo>
                    <a:pt x="1469" y="8373"/>
                  </a:moveTo>
                  <a:cubicBezTo>
                    <a:pt x="1002" y="8240"/>
                    <a:pt x="701" y="7940"/>
                    <a:pt x="535" y="7473"/>
                  </a:cubicBezTo>
                  <a:cubicBezTo>
                    <a:pt x="134" y="6338"/>
                    <a:pt x="1" y="1702"/>
                    <a:pt x="768" y="768"/>
                  </a:cubicBezTo>
                  <a:cubicBezTo>
                    <a:pt x="1035" y="468"/>
                    <a:pt x="1402" y="267"/>
                    <a:pt x="1802" y="234"/>
                  </a:cubicBezTo>
                  <a:cubicBezTo>
                    <a:pt x="3904" y="1"/>
                    <a:pt x="10408" y="34"/>
                    <a:pt x="11175" y="301"/>
                  </a:cubicBezTo>
                  <a:cubicBezTo>
                    <a:pt x="11609" y="468"/>
                    <a:pt x="11909" y="734"/>
                    <a:pt x="12076" y="1168"/>
                  </a:cubicBezTo>
                  <a:cubicBezTo>
                    <a:pt x="12510" y="2336"/>
                    <a:pt x="12543" y="6539"/>
                    <a:pt x="12009" y="7639"/>
                  </a:cubicBezTo>
                  <a:cubicBezTo>
                    <a:pt x="11876" y="7940"/>
                    <a:pt x="11643" y="8140"/>
                    <a:pt x="11376" y="8306"/>
                  </a:cubicBezTo>
                  <a:cubicBezTo>
                    <a:pt x="10575" y="8740"/>
                    <a:pt x="2503" y="8707"/>
                    <a:pt x="1469" y="8373"/>
                  </a:cubicBezTo>
                  <a:close/>
                  <a:moveTo>
                    <a:pt x="4804" y="6205"/>
                  </a:moveTo>
                  <a:cubicBezTo>
                    <a:pt x="6072" y="5538"/>
                    <a:pt x="7339" y="4871"/>
                    <a:pt x="8607" y="4237"/>
                  </a:cubicBezTo>
                  <a:cubicBezTo>
                    <a:pt x="7339" y="3570"/>
                    <a:pt x="6072" y="2903"/>
                    <a:pt x="4804" y="2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35492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72EBD-6B75-48CB-9C5F-7C63EF4837EB}"/>
              </a:ext>
            </a:extLst>
          </p:cNvPr>
          <p:cNvSpPr>
            <a:spLocks noGrp="1"/>
          </p:cNvSpPr>
          <p:nvPr>
            <p:ph type="title"/>
          </p:nvPr>
        </p:nvSpPr>
        <p:spPr/>
        <p:txBody>
          <a:bodyPr/>
          <a:lstStyle/>
          <a:p>
            <a:r>
              <a:rPr lang="en-SG"/>
              <a:t>Appendix – </a:t>
            </a:r>
            <a:r>
              <a:rPr lang="en-SG" b="0"/>
              <a:t>Dashboard 3 of 6</a:t>
            </a:r>
            <a:endParaRPr lang="en-SG"/>
          </a:p>
        </p:txBody>
      </p:sp>
      <p:pic>
        <p:nvPicPr>
          <p:cNvPr id="4" name="Picture 3">
            <a:extLst>
              <a:ext uri="{FF2B5EF4-FFF2-40B4-BE49-F238E27FC236}">
                <a16:creationId xmlns:a16="http://schemas.microsoft.com/office/drawing/2014/main" id="{A024033F-19B7-4AB7-9AD7-3BD2500E3CD8}"/>
              </a:ext>
            </a:extLst>
          </p:cNvPr>
          <p:cNvPicPr>
            <a:picLocks noChangeAspect="1"/>
          </p:cNvPicPr>
          <p:nvPr/>
        </p:nvPicPr>
        <p:blipFill rotWithShape="1">
          <a:blip r:embed="rId2"/>
          <a:srcRect t="309" b="-1"/>
          <a:stretch/>
        </p:blipFill>
        <p:spPr>
          <a:xfrm>
            <a:off x="1789904" y="941525"/>
            <a:ext cx="6212192" cy="3950211"/>
          </a:xfrm>
          <a:prstGeom prst="rect">
            <a:avLst/>
          </a:prstGeom>
        </p:spPr>
      </p:pic>
      <p:grpSp>
        <p:nvGrpSpPr>
          <p:cNvPr id="6" name="Google Shape;2114;p67">
            <a:extLst>
              <a:ext uri="{FF2B5EF4-FFF2-40B4-BE49-F238E27FC236}">
                <a16:creationId xmlns:a16="http://schemas.microsoft.com/office/drawing/2014/main" id="{A165FA82-1107-4971-977C-50856844AD1E}"/>
              </a:ext>
            </a:extLst>
          </p:cNvPr>
          <p:cNvGrpSpPr/>
          <p:nvPr/>
        </p:nvGrpSpPr>
        <p:grpSpPr>
          <a:xfrm>
            <a:off x="192327" y="296194"/>
            <a:ext cx="239095" cy="237875"/>
            <a:chOff x="-1593925" y="-140225"/>
            <a:chExt cx="331800" cy="237875"/>
          </a:xfrm>
        </p:grpSpPr>
        <p:cxnSp>
          <p:nvCxnSpPr>
            <p:cNvPr id="7" name="Google Shape;2115;p67">
              <a:extLst>
                <a:ext uri="{FF2B5EF4-FFF2-40B4-BE49-F238E27FC236}">
                  <a16:creationId xmlns:a16="http://schemas.microsoft.com/office/drawing/2014/main" id="{E6C9F91B-1302-4C87-BE63-2DE5AF83A51C}"/>
                </a:ext>
              </a:extLst>
            </p:cNvPr>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 name="Google Shape;2116;p67">
              <a:extLst>
                <a:ext uri="{FF2B5EF4-FFF2-40B4-BE49-F238E27FC236}">
                  <a16:creationId xmlns:a16="http://schemas.microsoft.com/office/drawing/2014/main" id="{619E1CD1-95C7-4DEC-A435-09780CA3F375}"/>
                </a:ext>
              </a:extLst>
            </p:cNvPr>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9" name="Google Shape;2117;p67">
              <a:extLst>
                <a:ext uri="{FF2B5EF4-FFF2-40B4-BE49-F238E27FC236}">
                  <a16:creationId xmlns:a16="http://schemas.microsoft.com/office/drawing/2014/main" id="{43F4682D-7F42-4FA4-BA33-82495F167979}"/>
                </a:ext>
              </a:extLst>
            </p:cNvPr>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 name="Google Shape;2168;p68">
            <a:extLst>
              <a:ext uri="{FF2B5EF4-FFF2-40B4-BE49-F238E27FC236}">
                <a16:creationId xmlns:a16="http://schemas.microsoft.com/office/drawing/2014/main" id="{28B43911-4465-20D7-C155-B9B9C2ADA764}"/>
              </a:ext>
            </a:extLst>
          </p:cNvPr>
          <p:cNvSpPr/>
          <p:nvPr/>
        </p:nvSpPr>
        <p:spPr>
          <a:xfrm rot="162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388;p72">
            <a:extLst>
              <a:ext uri="{FF2B5EF4-FFF2-40B4-BE49-F238E27FC236}">
                <a16:creationId xmlns:a16="http://schemas.microsoft.com/office/drawing/2014/main" id="{107202B2-07A2-0AAF-D4CC-012490309B09}"/>
              </a:ext>
            </a:extLst>
          </p:cNvPr>
          <p:cNvGrpSpPr/>
          <p:nvPr/>
        </p:nvGrpSpPr>
        <p:grpSpPr>
          <a:xfrm>
            <a:off x="192329" y="1823751"/>
            <a:ext cx="239087" cy="182056"/>
            <a:chOff x="359175" y="637250"/>
            <a:chExt cx="255300" cy="194400"/>
          </a:xfrm>
        </p:grpSpPr>
        <p:grpSp>
          <p:nvGrpSpPr>
            <p:cNvPr id="12" name="Google Shape;2389;p72">
              <a:extLst>
                <a:ext uri="{FF2B5EF4-FFF2-40B4-BE49-F238E27FC236}">
                  <a16:creationId xmlns:a16="http://schemas.microsoft.com/office/drawing/2014/main" id="{66288570-A8E5-64E2-8E22-C175259EBF51}"/>
                </a:ext>
              </a:extLst>
            </p:cNvPr>
            <p:cNvGrpSpPr/>
            <p:nvPr/>
          </p:nvGrpSpPr>
          <p:grpSpPr>
            <a:xfrm>
              <a:off x="359175" y="637250"/>
              <a:ext cx="255300" cy="78000"/>
              <a:chOff x="648300" y="324950"/>
              <a:chExt cx="255300" cy="78000"/>
            </a:xfrm>
          </p:grpSpPr>
          <p:cxnSp>
            <p:nvCxnSpPr>
              <p:cNvPr id="14" name="Google Shape;2390;p72">
                <a:extLst>
                  <a:ext uri="{FF2B5EF4-FFF2-40B4-BE49-F238E27FC236}">
                    <a16:creationId xmlns:a16="http://schemas.microsoft.com/office/drawing/2014/main" id="{3243962F-81FA-294D-398A-C9C2784739B8}"/>
                  </a:ext>
                </a:extLst>
              </p:cNvPr>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5" name="Google Shape;2391;p72">
                <a:extLst>
                  <a:ext uri="{FF2B5EF4-FFF2-40B4-BE49-F238E27FC236}">
                    <a16:creationId xmlns:a16="http://schemas.microsoft.com/office/drawing/2014/main" id="{FFC20B68-28E6-0601-91DC-9B98637B7903}"/>
                  </a:ext>
                </a:extLst>
              </p:cNvPr>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3" name="Google Shape;2392;p72">
              <a:extLst>
                <a:ext uri="{FF2B5EF4-FFF2-40B4-BE49-F238E27FC236}">
                  <a16:creationId xmlns:a16="http://schemas.microsoft.com/office/drawing/2014/main" id="{3DAFFAF7-9AB6-D5D9-8470-0D325C435A08}"/>
                </a:ext>
              </a:extLst>
            </p:cNvPr>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 name="Google Shape;2393;p72">
            <a:extLst>
              <a:ext uri="{FF2B5EF4-FFF2-40B4-BE49-F238E27FC236}">
                <a16:creationId xmlns:a16="http://schemas.microsoft.com/office/drawing/2014/main" id="{C251FA69-0154-8EBC-AE4E-0730E3C4F535}"/>
              </a:ext>
            </a:extLst>
          </p:cNvPr>
          <p:cNvGrpSpPr/>
          <p:nvPr/>
        </p:nvGrpSpPr>
        <p:grpSpPr>
          <a:xfrm>
            <a:off x="223704" y="2465582"/>
            <a:ext cx="176342" cy="159500"/>
            <a:chOff x="518158" y="1088300"/>
            <a:chExt cx="176342" cy="159500"/>
          </a:xfrm>
        </p:grpSpPr>
        <p:cxnSp>
          <p:nvCxnSpPr>
            <p:cNvPr id="17" name="Google Shape;2394;p72">
              <a:extLst>
                <a:ext uri="{FF2B5EF4-FFF2-40B4-BE49-F238E27FC236}">
                  <a16:creationId xmlns:a16="http://schemas.microsoft.com/office/drawing/2014/main" id="{0C4F5B29-7867-4312-4EB2-893E8D645443}"/>
                </a:ext>
              </a:extLst>
            </p:cNvPr>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8" name="Google Shape;2395;p72">
              <a:extLst>
                <a:ext uri="{FF2B5EF4-FFF2-40B4-BE49-F238E27FC236}">
                  <a16:creationId xmlns:a16="http://schemas.microsoft.com/office/drawing/2014/main" id="{5CEBBC4E-6F46-31CE-C1DD-09B29F2DD73E}"/>
                </a:ext>
              </a:extLst>
            </p:cNvPr>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9" name="Google Shape;2396;p72">
              <a:extLst>
                <a:ext uri="{FF2B5EF4-FFF2-40B4-BE49-F238E27FC236}">
                  <a16:creationId xmlns:a16="http://schemas.microsoft.com/office/drawing/2014/main" id="{82C3EFBC-0F95-80F3-616B-C71EF286C7D5}"/>
                </a:ext>
              </a:extLst>
            </p:cNvPr>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4" name="Google Shape;2397;p72">
            <a:extLst>
              <a:ext uri="{FF2B5EF4-FFF2-40B4-BE49-F238E27FC236}">
                <a16:creationId xmlns:a16="http://schemas.microsoft.com/office/drawing/2014/main" id="{06B59B24-536A-90B3-1687-7D1DE31B5E92}"/>
              </a:ext>
            </a:extLst>
          </p:cNvPr>
          <p:cNvGrpSpPr/>
          <p:nvPr/>
        </p:nvGrpSpPr>
        <p:grpSpPr>
          <a:xfrm>
            <a:off x="223675" y="3084858"/>
            <a:ext cx="176400" cy="263090"/>
            <a:chOff x="519725" y="1778180"/>
            <a:chExt cx="176400" cy="263090"/>
          </a:xfrm>
        </p:grpSpPr>
        <p:sp>
          <p:nvSpPr>
            <p:cNvPr id="22" name="Google Shape;2398;p72">
              <a:extLst>
                <a:ext uri="{FF2B5EF4-FFF2-40B4-BE49-F238E27FC236}">
                  <a16:creationId xmlns:a16="http://schemas.microsoft.com/office/drawing/2014/main" id="{665829CE-9E6D-EE26-7537-AD08CC88CD56}"/>
                </a:ext>
              </a:extLst>
            </p:cNvPr>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99;p72">
              <a:extLst>
                <a:ext uri="{FF2B5EF4-FFF2-40B4-BE49-F238E27FC236}">
                  <a16:creationId xmlns:a16="http://schemas.microsoft.com/office/drawing/2014/main" id="{E71B3F53-75F9-451E-D608-37C4CB030467}"/>
                </a:ext>
              </a:extLst>
            </p:cNvPr>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400;p72">
            <a:extLst>
              <a:ext uri="{FF2B5EF4-FFF2-40B4-BE49-F238E27FC236}">
                <a16:creationId xmlns:a16="http://schemas.microsoft.com/office/drawing/2014/main" id="{CDCCB0FC-2DA6-FE00-FBDD-778BBA51EAE7}"/>
              </a:ext>
            </a:extLst>
          </p:cNvPr>
          <p:cNvGrpSpPr/>
          <p:nvPr/>
        </p:nvGrpSpPr>
        <p:grpSpPr>
          <a:xfrm>
            <a:off x="218275" y="3807724"/>
            <a:ext cx="187200" cy="159600"/>
            <a:chOff x="508825" y="2429151"/>
            <a:chExt cx="187200" cy="159600"/>
          </a:xfrm>
        </p:grpSpPr>
        <p:sp>
          <p:nvSpPr>
            <p:cNvPr id="26" name="Google Shape;2401;p72">
              <a:extLst>
                <a:ext uri="{FF2B5EF4-FFF2-40B4-BE49-F238E27FC236}">
                  <a16:creationId xmlns:a16="http://schemas.microsoft.com/office/drawing/2014/main" id="{865120C9-577E-41BE-38C3-A509F7CDCE8A}"/>
                </a:ext>
              </a:extLst>
            </p:cNvPr>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02;p72">
              <a:extLst>
                <a:ext uri="{FF2B5EF4-FFF2-40B4-BE49-F238E27FC236}">
                  <a16:creationId xmlns:a16="http://schemas.microsoft.com/office/drawing/2014/main" id="{E79AD1F6-E229-F5E6-BC60-F5E5B49CF2C1}"/>
                </a:ext>
              </a:extLst>
            </p:cNvPr>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3" name="Google Shape;2403;p72">
            <a:extLst>
              <a:ext uri="{FF2B5EF4-FFF2-40B4-BE49-F238E27FC236}">
                <a16:creationId xmlns:a16="http://schemas.microsoft.com/office/drawing/2014/main" id="{D4D7C4A4-1231-4A3E-9CC0-B882FCF02289}"/>
              </a:ext>
            </a:extLst>
          </p:cNvPr>
          <p:cNvGrpSpPr/>
          <p:nvPr/>
        </p:nvGrpSpPr>
        <p:grpSpPr>
          <a:xfrm>
            <a:off x="223675" y="4427100"/>
            <a:ext cx="176400" cy="176400"/>
            <a:chOff x="514225" y="2875375"/>
            <a:chExt cx="176400" cy="176400"/>
          </a:xfrm>
        </p:grpSpPr>
        <p:sp>
          <p:nvSpPr>
            <p:cNvPr id="30" name="Google Shape;2404;p72">
              <a:extLst>
                <a:ext uri="{FF2B5EF4-FFF2-40B4-BE49-F238E27FC236}">
                  <a16:creationId xmlns:a16="http://schemas.microsoft.com/office/drawing/2014/main" id="{A3A86E5D-B902-2689-34E2-AA135EAAF8FC}"/>
                </a:ext>
              </a:extLst>
            </p:cNvPr>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405;p72">
              <a:extLst>
                <a:ext uri="{FF2B5EF4-FFF2-40B4-BE49-F238E27FC236}">
                  <a16:creationId xmlns:a16="http://schemas.microsoft.com/office/drawing/2014/main" id="{D05125EB-4E84-E791-93FA-BB0A3DC963A3}"/>
                </a:ext>
              </a:extLst>
            </p:cNvPr>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2" name="Google Shape;2406;p72">
              <a:extLst>
                <a:ext uri="{FF2B5EF4-FFF2-40B4-BE49-F238E27FC236}">
                  <a16:creationId xmlns:a16="http://schemas.microsoft.com/office/drawing/2014/main" id="{2D4A529A-7DB5-5960-3BFB-3E4CC39D866A}"/>
                </a:ext>
              </a:extLst>
            </p:cNvPr>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5" name="Google Shape;2415;p72">
            <a:hlinkClick r:id="" action="ppaction://noaction"/>
            <a:extLst>
              <a:ext uri="{FF2B5EF4-FFF2-40B4-BE49-F238E27FC236}">
                <a16:creationId xmlns:a16="http://schemas.microsoft.com/office/drawing/2014/main" id="{EBBB34B2-1DD3-AA75-8DE2-AE8A62EB2FBF}"/>
              </a:ext>
            </a:extLst>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6;p72">
            <a:hlinkClick r:id="" action="ppaction://noaction"/>
            <a:extLst>
              <a:ext uri="{FF2B5EF4-FFF2-40B4-BE49-F238E27FC236}">
                <a16:creationId xmlns:a16="http://schemas.microsoft.com/office/drawing/2014/main" id="{B9B87EF9-8D45-2AB6-CDDE-56FA818DEF21}"/>
              </a:ext>
            </a:extLst>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17;p72">
            <a:hlinkClick r:id="" action="ppaction://noaction"/>
            <a:extLst>
              <a:ext uri="{FF2B5EF4-FFF2-40B4-BE49-F238E27FC236}">
                <a16:creationId xmlns:a16="http://schemas.microsoft.com/office/drawing/2014/main" id="{8A5BDF65-05A3-3A85-5731-5AC80FE9C4AD}"/>
              </a:ext>
            </a:extLst>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8;p72">
            <a:hlinkClick r:id="" action="ppaction://noaction"/>
            <a:extLst>
              <a:ext uri="{FF2B5EF4-FFF2-40B4-BE49-F238E27FC236}">
                <a16:creationId xmlns:a16="http://schemas.microsoft.com/office/drawing/2014/main" id="{B567C347-4880-6619-1688-C7FA323C031F}"/>
              </a:ext>
            </a:extLst>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9;p72">
            <a:hlinkClick r:id="" action="ppaction://noaction"/>
            <a:extLst>
              <a:ext uri="{FF2B5EF4-FFF2-40B4-BE49-F238E27FC236}">
                <a16:creationId xmlns:a16="http://schemas.microsoft.com/office/drawing/2014/main" id="{FB09EBEF-9746-458B-9B83-5DF72CA37B01}"/>
              </a:ext>
            </a:extLst>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1;p72">
            <a:hlinkClick r:id="" action="ppaction://hlinkshowjump?jump=firstslide"/>
            <a:extLst>
              <a:ext uri="{FF2B5EF4-FFF2-40B4-BE49-F238E27FC236}">
                <a16:creationId xmlns:a16="http://schemas.microsoft.com/office/drawing/2014/main" id="{A97AC3C7-55B6-996C-B07E-FF440969B6F7}"/>
              </a:ext>
            </a:extLst>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412;p72">
            <a:extLst>
              <a:ext uri="{FF2B5EF4-FFF2-40B4-BE49-F238E27FC236}">
                <a16:creationId xmlns:a16="http://schemas.microsoft.com/office/drawing/2014/main" id="{9FAB2EA2-FEA9-1F84-E78E-D6D80EF716EB}"/>
              </a:ext>
            </a:extLst>
          </p:cNvPr>
          <p:cNvGrpSpPr/>
          <p:nvPr/>
        </p:nvGrpSpPr>
        <p:grpSpPr>
          <a:xfrm>
            <a:off x="8745326" y="4425438"/>
            <a:ext cx="119400" cy="54900"/>
            <a:chOff x="8645564" y="4373138"/>
            <a:chExt cx="119400" cy="54900"/>
          </a:xfrm>
        </p:grpSpPr>
        <p:cxnSp>
          <p:nvCxnSpPr>
            <p:cNvPr id="47" name="Google Shape;2413;p72">
              <a:extLst>
                <a:ext uri="{FF2B5EF4-FFF2-40B4-BE49-F238E27FC236}">
                  <a16:creationId xmlns:a16="http://schemas.microsoft.com/office/drawing/2014/main" id="{D16646E8-596C-B4BA-6E7E-0B3A1E10DC21}"/>
                </a:ext>
              </a:extLst>
            </p:cNvPr>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8" name="Google Shape;2414;p72">
              <a:extLst>
                <a:ext uri="{FF2B5EF4-FFF2-40B4-BE49-F238E27FC236}">
                  <a16:creationId xmlns:a16="http://schemas.microsoft.com/office/drawing/2014/main" id="{ED5B09C2-9486-A517-65A5-62AF8D0E8F3E}"/>
                </a:ext>
              </a:extLst>
            </p:cNvPr>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1" name="Google Shape;2420;p72">
            <a:hlinkClick r:id="" action="ppaction://hlinkshowjump?jump=previousslide"/>
            <a:extLst>
              <a:ext uri="{FF2B5EF4-FFF2-40B4-BE49-F238E27FC236}">
                <a16:creationId xmlns:a16="http://schemas.microsoft.com/office/drawing/2014/main" id="{00876C9C-F289-0C2A-4CF5-0927E3691867}"/>
              </a:ext>
            </a:extLst>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21;p72">
            <a:extLst>
              <a:ext uri="{FF2B5EF4-FFF2-40B4-BE49-F238E27FC236}">
                <a16:creationId xmlns:a16="http://schemas.microsoft.com/office/drawing/2014/main" id="{465BAB0E-22E8-E3AC-37C1-C07071159545}"/>
              </a:ext>
            </a:extLst>
          </p:cNvPr>
          <p:cNvGrpSpPr/>
          <p:nvPr/>
        </p:nvGrpSpPr>
        <p:grpSpPr>
          <a:xfrm>
            <a:off x="8745348" y="3979338"/>
            <a:ext cx="119400" cy="54900"/>
            <a:chOff x="8745348" y="3979338"/>
            <a:chExt cx="119400" cy="54900"/>
          </a:xfrm>
        </p:grpSpPr>
        <p:cxnSp>
          <p:nvCxnSpPr>
            <p:cNvPr id="53" name="Google Shape;2422;p72">
              <a:hlinkClick r:id="" action="ppaction://hlinkshowjump?jump=previousslide"/>
              <a:extLst>
                <a:ext uri="{FF2B5EF4-FFF2-40B4-BE49-F238E27FC236}">
                  <a16:creationId xmlns:a16="http://schemas.microsoft.com/office/drawing/2014/main" id="{EE6BBFF0-924C-28C1-3334-DFC2B9585CE4}"/>
                </a:ext>
              </a:extLst>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4" name="Google Shape;2423;p72">
              <a:hlinkClick r:id="" action="ppaction://hlinkshowjump?jump=previousslide"/>
              <a:extLst>
                <a:ext uri="{FF2B5EF4-FFF2-40B4-BE49-F238E27FC236}">
                  <a16:creationId xmlns:a16="http://schemas.microsoft.com/office/drawing/2014/main" id="{1778907B-6A34-CA57-14F3-AFA012CBE1DC}"/>
                </a:ext>
              </a:extLst>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pSp>
        <p:nvGrpSpPr>
          <p:cNvPr id="59" name="Google Shape;2425;p72">
            <a:extLst>
              <a:ext uri="{FF2B5EF4-FFF2-40B4-BE49-F238E27FC236}">
                <a16:creationId xmlns:a16="http://schemas.microsoft.com/office/drawing/2014/main" id="{C1E71426-0DF2-1243-E5C0-506FDF90DA23}"/>
              </a:ext>
            </a:extLst>
          </p:cNvPr>
          <p:cNvGrpSpPr/>
          <p:nvPr/>
        </p:nvGrpSpPr>
        <p:grpSpPr>
          <a:xfrm>
            <a:off x="8656148" y="506780"/>
            <a:ext cx="298221" cy="298589"/>
            <a:chOff x="6047600" y="3358748"/>
            <a:chExt cx="435105" cy="435705"/>
          </a:xfrm>
        </p:grpSpPr>
        <p:sp>
          <p:nvSpPr>
            <p:cNvPr id="57" name="Google Shape;2426;p72">
              <a:extLst>
                <a:ext uri="{FF2B5EF4-FFF2-40B4-BE49-F238E27FC236}">
                  <a16:creationId xmlns:a16="http://schemas.microsoft.com/office/drawing/2014/main" id="{EA8134F4-528F-D453-7552-760E1608D71A}"/>
                </a:ext>
              </a:extLst>
            </p:cNvPr>
            <p:cNvSpPr/>
            <p:nvPr/>
          </p:nvSpPr>
          <p:spPr>
            <a:xfrm>
              <a:off x="6047600" y="3358748"/>
              <a:ext cx="435105" cy="435705"/>
            </a:xfrm>
            <a:custGeom>
              <a:avLst/>
              <a:gdLst/>
              <a:ahLst/>
              <a:cxnLst/>
              <a:rect l="l" t="t" r="r" b="b"/>
              <a:pathLst>
                <a:path w="23218" h="23250" extrusionOk="0">
                  <a:moveTo>
                    <a:pt x="11609" y="0"/>
                  </a:moveTo>
                  <a:cubicBezTo>
                    <a:pt x="5204" y="0"/>
                    <a:pt x="1" y="5204"/>
                    <a:pt x="1" y="11642"/>
                  </a:cubicBezTo>
                  <a:cubicBezTo>
                    <a:pt x="1" y="18046"/>
                    <a:pt x="5204" y="23250"/>
                    <a:pt x="11609" y="23250"/>
                  </a:cubicBezTo>
                  <a:cubicBezTo>
                    <a:pt x="18013" y="23250"/>
                    <a:pt x="23217" y="18046"/>
                    <a:pt x="23217" y="11642"/>
                  </a:cubicBezTo>
                  <a:cubicBezTo>
                    <a:pt x="23217" y="5204"/>
                    <a:pt x="18013"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27;p72">
              <a:extLst>
                <a:ext uri="{FF2B5EF4-FFF2-40B4-BE49-F238E27FC236}">
                  <a16:creationId xmlns:a16="http://schemas.microsoft.com/office/drawing/2014/main" id="{4191C8E6-7244-0433-B09F-A6CC313D81C2}"/>
                </a:ext>
              </a:extLst>
            </p:cNvPr>
            <p:cNvSpPr/>
            <p:nvPr/>
          </p:nvSpPr>
          <p:spPr>
            <a:xfrm>
              <a:off x="6187009" y="3452506"/>
              <a:ext cx="133166" cy="255689"/>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428;p72">
            <a:extLst>
              <a:ext uri="{FF2B5EF4-FFF2-40B4-BE49-F238E27FC236}">
                <a16:creationId xmlns:a16="http://schemas.microsoft.com/office/drawing/2014/main" id="{DC29358B-B8F5-6B15-8AF3-1D0455BD300C}"/>
              </a:ext>
            </a:extLst>
          </p:cNvPr>
          <p:cNvGrpSpPr/>
          <p:nvPr/>
        </p:nvGrpSpPr>
        <p:grpSpPr>
          <a:xfrm>
            <a:off x="8655697" y="964980"/>
            <a:ext cx="298221" cy="298589"/>
            <a:chOff x="5068965" y="3358748"/>
            <a:chExt cx="435105" cy="435705"/>
          </a:xfrm>
        </p:grpSpPr>
        <p:sp>
          <p:nvSpPr>
            <p:cNvPr id="61" name="Google Shape;2429;p72">
              <a:extLst>
                <a:ext uri="{FF2B5EF4-FFF2-40B4-BE49-F238E27FC236}">
                  <a16:creationId xmlns:a16="http://schemas.microsoft.com/office/drawing/2014/main" id="{DC5D1135-F8F8-A712-5DE2-7E3FA8EBACC3}"/>
                </a:ext>
              </a:extLst>
            </p:cNvPr>
            <p:cNvSpPr/>
            <p:nvPr/>
          </p:nvSpPr>
          <p:spPr>
            <a:xfrm>
              <a:off x="5068965" y="3358748"/>
              <a:ext cx="435105" cy="435705"/>
            </a:xfrm>
            <a:custGeom>
              <a:avLst/>
              <a:gdLst/>
              <a:ahLst/>
              <a:cxnLst/>
              <a:rect l="l" t="t" r="r" b="b"/>
              <a:pathLst>
                <a:path w="23218" h="23250" extrusionOk="0">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30;p72">
              <a:extLst>
                <a:ext uri="{FF2B5EF4-FFF2-40B4-BE49-F238E27FC236}">
                  <a16:creationId xmlns:a16="http://schemas.microsoft.com/office/drawing/2014/main" id="{1FD327C7-5F16-9B22-A1DB-0322AD10FFD7}"/>
                </a:ext>
              </a:extLst>
            </p:cNvPr>
            <p:cNvSpPr/>
            <p:nvPr/>
          </p:nvSpPr>
          <p:spPr>
            <a:xfrm>
              <a:off x="5171493" y="3480635"/>
              <a:ext cx="248811" cy="205053"/>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2431;p72">
            <a:extLst>
              <a:ext uri="{FF2B5EF4-FFF2-40B4-BE49-F238E27FC236}">
                <a16:creationId xmlns:a16="http://schemas.microsoft.com/office/drawing/2014/main" id="{7A6ADA24-0B2A-CC26-67D8-93D85137F90F}"/>
              </a:ext>
            </a:extLst>
          </p:cNvPr>
          <p:cNvGrpSpPr/>
          <p:nvPr/>
        </p:nvGrpSpPr>
        <p:grpSpPr>
          <a:xfrm>
            <a:off x="8656154" y="1423168"/>
            <a:ext cx="298222" cy="298235"/>
            <a:chOff x="8656154" y="1423168"/>
            <a:chExt cx="298222" cy="298235"/>
          </a:xfrm>
        </p:grpSpPr>
        <p:sp>
          <p:nvSpPr>
            <p:cNvPr id="65" name="Google Shape;2432;p72">
              <a:extLst>
                <a:ext uri="{FF2B5EF4-FFF2-40B4-BE49-F238E27FC236}">
                  <a16:creationId xmlns:a16="http://schemas.microsoft.com/office/drawing/2014/main" id="{2AB1AA2D-E718-6404-6396-F46482FAE6AA}"/>
                </a:ext>
              </a:extLst>
            </p:cNvPr>
            <p:cNvSpPr/>
            <p:nvPr/>
          </p:nvSpPr>
          <p:spPr>
            <a:xfrm>
              <a:off x="8656154" y="1423168"/>
              <a:ext cx="298222" cy="298235"/>
            </a:xfrm>
            <a:custGeom>
              <a:avLst/>
              <a:gdLst/>
              <a:ahLst/>
              <a:cxnLst/>
              <a:rect l="l" t="t" r="r" b="b"/>
              <a:pathLst>
                <a:path w="23217" h="23218" extrusionOk="0">
                  <a:moveTo>
                    <a:pt x="11608" y="1"/>
                  </a:moveTo>
                  <a:cubicBezTo>
                    <a:pt x="5204" y="1"/>
                    <a:pt x="0" y="5204"/>
                    <a:pt x="0" y="11609"/>
                  </a:cubicBezTo>
                  <a:cubicBezTo>
                    <a:pt x="0" y="18047"/>
                    <a:pt x="5204" y="23217"/>
                    <a:pt x="11608" y="23217"/>
                  </a:cubicBezTo>
                  <a:cubicBezTo>
                    <a:pt x="18013" y="23217"/>
                    <a:pt x="23217" y="18047"/>
                    <a:pt x="23217" y="11609"/>
                  </a:cubicBezTo>
                  <a:cubicBezTo>
                    <a:pt x="23217" y="5204"/>
                    <a:pt x="18013" y="1"/>
                    <a:pt x="11608" y="1"/>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33;p72">
              <a:extLst>
                <a:ext uri="{FF2B5EF4-FFF2-40B4-BE49-F238E27FC236}">
                  <a16:creationId xmlns:a16="http://schemas.microsoft.com/office/drawing/2014/main" id="{721F16FD-C618-F1F1-2BF8-B58C798ADCC1}"/>
                </a:ext>
              </a:extLst>
            </p:cNvPr>
            <p:cNvSpPr/>
            <p:nvPr/>
          </p:nvSpPr>
          <p:spPr>
            <a:xfrm>
              <a:off x="8724264" y="1516566"/>
              <a:ext cx="161128" cy="112265"/>
            </a:xfrm>
            <a:custGeom>
              <a:avLst/>
              <a:gdLst/>
              <a:ahLst/>
              <a:cxnLst/>
              <a:rect l="l" t="t" r="r" b="b"/>
              <a:pathLst>
                <a:path w="12544" h="8740" extrusionOk="0">
                  <a:moveTo>
                    <a:pt x="1469" y="8373"/>
                  </a:moveTo>
                  <a:cubicBezTo>
                    <a:pt x="1002" y="8240"/>
                    <a:pt x="701" y="7940"/>
                    <a:pt x="535" y="7473"/>
                  </a:cubicBezTo>
                  <a:cubicBezTo>
                    <a:pt x="134" y="6338"/>
                    <a:pt x="1" y="1702"/>
                    <a:pt x="768" y="768"/>
                  </a:cubicBezTo>
                  <a:cubicBezTo>
                    <a:pt x="1035" y="468"/>
                    <a:pt x="1402" y="267"/>
                    <a:pt x="1802" y="234"/>
                  </a:cubicBezTo>
                  <a:cubicBezTo>
                    <a:pt x="3904" y="1"/>
                    <a:pt x="10408" y="34"/>
                    <a:pt x="11175" y="301"/>
                  </a:cubicBezTo>
                  <a:cubicBezTo>
                    <a:pt x="11609" y="468"/>
                    <a:pt x="11909" y="734"/>
                    <a:pt x="12076" y="1168"/>
                  </a:cubicBezTo>
                  <a:cubicBezTo>
                    <a:pt x="12510" y="2336"/>
                    <a:pt x="12543" y="6539"/>
                    <a:pt x="12009" y="7639"/>
                  </a:cubicBezTo>
                  <a:cubicBezTo>
                    <a:pt x="11876" y="7940"/>
                    <a:pt x="11643" y="8140"/>
                    <a:pt x="11376" y="8306"/>
                  </a:cubicBezTo>
                  <a:cubicBezTo>
                    <a:pt x="10575" y="8740"/>
                    <a:pt x="2503" y="8707"/>
                    <a:pt x="1469" y="8373"/>
                  </a:cubicBezTo>
                  <a:close/>
                  <a:moveTo>
                    <a:pt x="4804" y="6205"/>
                  </a:moveTo>
                  <a:cubicBezTo>
                    <a:pt x="6072" y="5538"/>
                    <a:pt x="7339" y="4871"/>
                    <a:pt x="8607" y="4237"/>
                  </a:cubicBezTo>
                  <a:cubicBezTo>
                    <a:pt x="7339" y="3570"/>
                    <a:pt x="6072" y="2903"/>
                    <a:pt x="4804" y="2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59884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0A665A5-4C5E-43ED-9C47-ED28169CA05B}"/>
              </a:ext>
            </a:extLst>
          </p:cNvPr>
          <p:cNvPicPr>
            <a:picLocks noChangeAspect="1"/>
          </p:cNvPicPr>
          <p:nvPr/>
        </p:nvPicPr>
        <p:blipFill>
          <a:blip r:embed="rId2"/>
          <a:stretch>
            <a:fillRect/>
          </a:stretch>
        </p:blipFill>
        <p:spPr>
          <a:xfrm>
            <a:off x="1789892" y="941525"/>
            <a:ext cx="6212192" cy="4007317"/>
          </a:xfrm>
          <a:prstGeom prst="rect">
            <a:avLst/>
          </a:prstGeom>
        </p:spPr>
      </p:pic>
      <p:sp>
        <p:nvSpPr>
          <p:cNvPr id="3" name="Title 2">
            <a:extLst>
              <a:ext uri="{FF2B5EF4-FFF2-40B4-BE49-F238E27FC236}">
                <a16:creationId xmlns:a16="http://schemas.microsoft.com/office/drawing/2014/main" id="{36D72EBD-6B75-48CB-9C5F-7C63EF4837EB}"/>
              </a:ext>
            </a:extLst>
          </p:cNvPr>
          <p:cNvSpPr>
            <a:spLocks noGrp="1"/>
          </p:cNvSpPr>
          <p:nvPr>
            <p:ph type="title"/>
          </p:nvPr>
        </p:nvSpPr>
        <p:spPr/>
        <p:txBody>
          <a:bodyPr/>
          <a:lstStyle/>
          <a:p>
            <a:r>
              <a:rPr lang="en-SG"/>
              <a:t>Appendix – </a:t>
            </a:r>
            <a:r>
              <a:rPr lang="en-SG" b="0"/>
              <a:t>Dashboard 4 of 6</a:t>
            </a:r>
            <a:endParaRPr lang="en-SG"/>
          </a:p>
        </p:txBody>
      </p:sp>
      <p:grpSp>
        <p:nvGrpSpPr>
          <p:cNvPr id="6" name="Google Shape;2114;p67">
            <a:extLst>
              <a:ext uri="{FF2B5EF4-FFF2-40B4-BE49-F238E27FC236}">
                <a16:creationId xmlns:a16="http://schemas.microsoft.com/office/drawing/2014/main" id="{4F4BD77A-20A9-49B7-B112-7F91CB34E650}"/>
              </a:ext>
            </a:extLst>
          </p:cNvPr>
          <p:cNvGrpSpPr/>
          <p:nvPr/>
        </p:nvGrpSpPr>
        <p:grpSpPr>
          <a:xfrm>
            <a:off x="192327" y="296194"/>
            <a:ext cx="239095" cy="237875"/>
            <a:chOff x="-1593925" y="-140225"/>
            <a:chExt cx="331800" cy="237875"/>
          </a:xfrm>
        </p:grpSpPr>
        <p:cxnSp>
          <p:nvCxnSpPr>
            <p:cNvPr id="7" name="Google Shape;2115;p67">
              <a:extLst>
                <a:ext uri="{FF2B5EF4-FFF2-40B4-BE49-F238E27FC236}">
                  <a16:creationId xmlns:a16="http://schemas.microsoft.com/office/drawing/2014/main" id="{247B348A-02B1-4DF5-9A9C-7BCFC21788A4}"/>
                </a:ext>
              </a:extLst>
            </p:cNvPr>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 name="Google Shape;2116;p67">
              <a:extLst>
                <a:ext uri="{FF2B5EF4-FFF2-40B4-BE49-F238E27FC236}">
                  <a16:creationId xmlns:a16="http://schemas.microsoft.com/office/drawing/2014/main" id="{3DF76C3C-C884-4111-9301-D3065196BFB6}"/>
                </a:ext>
              </a:extLst>
            </p:cNvPr>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9" name="Google Shape;2117;p67">
              <a:extLst>
                <a:ext uri="{FF2B5EF4-FFF2-40B4-BE49-F238E27FC236}">
                  <a16:creationId xmlns:a16="http://schemas.microsoft.com/office/drawing/2014/main" id="{12EBFE5D-666C-40A1-85C7-A8754BFF7743}"/>
                </a:ext>
              </a:extLst>
            </p:cNvPr>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 name="Google Shape;2168;p68">
            <a:extLst>
              <a:ext uri="{FF2B5EF4-FFF2-40B4-BE49-F238E27FC236}">
                <a16:creationId xmlns:a16="http://schemas.microsoft.com/office/drawing/2014/main" id="{0200B754-F839-1E99-89A7-A6022D822743}"/>
              </a:ext>
            </a:extLst>
          </p:cNvPr>
          <p:cNvSpPr/>
          <p:nvPr/>
        </p:nvSpPr>
        <p:spPr>
          <a:xfrm rot="162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388;p72">
            <a:extLst>
              <a:ext uri="{FF2B5EF4-FFF2-40B4-BE49-F238E27FC236}">
                <a16:creationId xmlns:a16="http://schemas.microsoft.com/office/drawing/2014/main" id="{200A11AD-7A7D-7B12-3F15-0BA33BC127AB}"/>
              </a:ext>
            </a:extLst>
          </p:cNvPr>
          <p:cNvGrpSpPr/>
          <p:nvPr/>
        </p:nvGrpSpPr>
        <p:grpSpPr>
          <a:xfrm>
            <a:off x="192329" y="1823751"/>
            <a:ext cx="239087" cy="182056"/>
            <a:chOff x="359175" y="637250"/>
            <a:chExt cx="255300" cy="194400"/>
          </a:xfrm>
        </p:grpSpPr>
        <p:grpSp>
          <p:nvGrpSpPr>
            <p:cNvPr id="12" name="Google Shape;2389;p72">
              <a:extLst>
                <a:ext uri="{FF2B5EF4-FFF2-40B4-BE49-F238E27FC236}">
                  <a16:creationId xmlns:a16="http://schemas.microsoft.com/office/drawing/2014/main" id="{AF4DE13A-5B8F-7799-4E62-96ADF8195AB8}"/>
                </a:ext>
              </a:extLst>
            </p:cNvPr>
            <p:cNvGrpSpPr/>
            <p:nvPr/>
          </p:nvGrpSpPr>
          <p:grpSpPr>
            <a:xfrm>
              <a:off x="359175" y="637250"/>
              <a:ext cx="255300" cy="78000"/>
              <a:chOff x="648300" y="324950"/>
              <a:chExt cx="255300" cy="78000"/>
            </a:xfrm>
          </p:grpSpPr>
          <p:cxnSp>
            <p:nvCxnSpPr>
              <p:cNvPr id="14" name="Google Shape;2390;p72">
                <a:extLst>
                  <a:ext uri="{FF2B5EF4-FFF2-40B4-BE49-F238E27FC236}">
                    <a16:creationId xmlns:a16="http://schemas.microsoft.com/office/drawing/2014/main" id="{C3CAE18A-2D21-A800-3A35-2C58A06884AE}"/>
                  </a:ext>
                </a:extLst>
              </p:cNvPr>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5" name="Google Shape;2391;p72">
                <a:extLst>
                  <a:ext uri="{FF2B5EF4-FFF2-40B4-BE49-F238E27FC236}">
                    <a16:creationId xmlns:a16="http://schemas.microsoft.com/office/drawing/2014/main" id="{B08E7067-6296-9930-586D-E21244345231}"/>
                  </a:ext>
                </a:extLst>
              </p:cNvPr>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3" name="Google Shape;2392;p72">
              <a:extLst>
                <a:ext uri="{FF2B5EF4-FFF2-40B4-BE49-F238E27FC236}">
                  <a16:creationId xmlns:a16="http://schemas.microsoft.com/office/drawing/2014/main" id="{72F4CF9F-19F7-607A-4579-0FB31F207BBE}"/>
                </a:ext>
              </a:extLst>
            </p:cNvPr>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 name="Google Shape;2393;p72">
            <a:extLst>
              <a:ext uri="{FF2B5EF4-FFF2-40B4-BE49-F238E27FC236}">
                <a16:creationId xmlns:a16="http://schemas.microsoft.com/office/drawing/2014/main" id="{4A35D2DB-04BC-A80A-73F1-6B84BEC28D5A}"/>
              </a:ext>
            </a:extLst>
          </p:cNvPr>
          <p:cNvGrpSpPr/>
          <p:nvPr/>
        </p:nvGrpSpPr>
        <p:grpSpPr>
          <a:xfrm>
            <a:off x="223704" y="2465582"/>
            <a:ext cx="176342" cy="159500"/>
            <a:chOff x="518158" y="1088300"/>
            <a:chExt cx="176342" cy="159500"/>
          </a:xfrm>
        </p:grpSpPr>
        <p:cxnSp>
          <p:nvCxnSpPr>
            <p:cNvPr id="17" name="Google Shape;2394;p72">
              <a:extLst>
                <a:ext uri="{FF2B5EF4-FFF2-40B4-BE49-F238E27FC236}">
                  <a16:creationId xmlns:a16="http://schemas.microsoft.com/office/drawing/2014/main" id="{84114E2C-C68F-6EEB-2DB5-3B0E2260BF5C}"/>
                </a:ext>
              </a:extLst>
            </p:cNvPr>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8" name="Google Shape;2395;p72">
              <a:extLst>
                <a:ext uri="{FF2B5EF4-FFF2-40B4-BE49-F238E27FC236}">
                  <a16:creationId xmlns:a16="http://schemas.microsoft.com/office/drawing/2014/main" id="{AF9EEE3F-14F3-1861-4BCF-F9581BA74640}"/>
                </a:ext>
              </a:extLst>
            </p:cNvPr>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9" name="Google Shape;2396;p72">
              <a:extLst>
                <a:ext uri="{FF2B5EF4-FFF2-40B4-BE49-F238E27FC236}">
                  <a16:creationId xmlns:a16="http://schemas.microsoft.com/office/drawing/2014/main" id="{BFC8F7C7-7C0C-0515-2980-FD919DAC2956}"/>
                </a:ext>
              </a:extLst>
            </p:cNvPr>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4" name="Google Shape;2397;p72">
            <a:extLst>
              <a:ext uri="{FF2B5EF4-FFF2-40B4-BE49-F238E27FC236}">
                <a16:creationId xmlns:a16="http://schemas.microsoft.com/office/drawing/2014/main" id="{2D22F27A-D8AF-2A91-8990-ECF53B720481}"/>
              </a:ext>
            </a:extLst>
          </p:cNvPr>
          <p:cNvGrpSpPr/>
          <p:nvPr/>
        </p:nvGrpSpPr>
        <p:grpSpPr>
          <a:xfrm>
            <a:off x="223675" y="3084858"/>
            <a:ext cx="176400" cy="263090"/>
            <a:chOff x="519725" y="1778180"/>
            <a:chExt cx="176400" cy="263090"/>
          </a:xfrm>
        </p:grpSpPr>
        <p:sp>
          <p:nvSpPr>
            <p:cNvPr id="22" name="Google Shape;2398;p72">
              <a:extLst>
                <a:ext uri="{FF2B5EF4-FFF2-40B4-BE49-F238E27FC236}">
                  <a16:creationId xmlns:a16="http://schemas.microsoft.com/office/drawing/2014/main" id="{2F96D57A-4E73-89A9-13D8-24BC4015251A}"/>
                </a:ext>
              </a:extLst>
            </p:cNvPr>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99;p72">
              <a:extLst>
                <a:ext uri="{FF2B5EF4-FFF2-40B4-BE49-F238E27FC236}">
                  <a16:creationId xmlns:a16="http://schemas.microsoft.com/office/drawing/2014/main" id="{FB6A0B2F-C878-F0DD-3EDC-EB46BD19EDC1}"/>
                </a:ext>
              </a:extLst>
            </p:cNvPr>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400;p72">
            <a:extLst>
              <a:ext uri="{FF2B5EF4-FFF2-40B4-BE49-F238E27FC236}">
                <a16:creationId xmlns:a16="http://schemas.microsoft.com/office/drawing/2014/main" id="{669E447D-99A1-A756-9DB5-91C0E5B437FF}"/>
              </a:ext>
            </a:extLst>
          </p:cNvPr>
          <p:cNvGrpSpPr/>
          <p:nvPr/>
        </p:nvGrpSpPr>
        <p:grpSpPr>
          <a:xfrm>
            <a:off x="218275" y="3807724"/>
            <a:ext cx="187200" cy="159600"/>
            <a:chOff x="508825" y="2429151"/>
            <a:chExt cx="187200" cy="159600"/>
          </a:xfrm>
        </p:grpSpPr>
        <p:sp>
          <p:nvSpPr>
            <p:cNvPr id="26" name="Google Shape;2401;p72">
              <a:extLst>
                <a:ext uri="{FF2B5EF4-FFF2-40B4-BE49-F238E27FC236}">
                  <a16:creationId xmlns:a16="http://schemas.microsoft.com/office/drawing/2014/main" id="{99449ADD-685E-3A29-45E9-D49F82E06BCF}"/>
                </a:ext>
              </a:extLst>
            </p:cNvPr>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02;p72">
              <a:extLst>
                <a:ext uri="{FF2B5EF4-FFF2-40B4-BE49-F238E27FC236}">
                  <a16:creationId xmlns:a16="http://schemas.microsoft.com/office/drawing/2014/main" id="{DD3389B4-2E22-D097-B589-3A2F0FC4EB50}"/>
                </a:ext>
              </a:extLst>
            </p:cNvPr>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3" name="Google Shape;2403;p72">
            <a:extLst>
              <a:ext uri="{FF2B5EF4-FFF2-40B4-BE49-F238E27FC236}">
                <a16:creationId xmlns:a16="http://schemas.microsoft.com/office/drawing/2014/main" id="{673C3FDD-17C9-992B-D82D-C8348D1AE8DA}"/>
              </a:ext>
            </a:extLst>
          </p:cNvPr>
          <p:cNvGrpSpPr/>
          <p:nvPr/>
        </p:nvGrpSpPr>
        <p:grpSpPr>
          <a:xfrm>
            <a:off x="223675" y="4427100"/>
            <a:ext cx="176400" cy="176400"/>
            <a:chOff x="514225" y="2875375"/>
            <a:chExt cx="176400" cy="176400"/>
          </a:xfrm>
        </p:grpSpPr>
        <p:sp>
          <p:nvSpPr>
            <p:cNvPr id="30" name="Google Shape;2404;p72">
              <a:extLst>
                <a:ext uri="{FF2B5EF4-FFF2-40B4-BE49-F238E27FC236}">
                  <a16:creationId xmlns:a16="http://schemas.microsoft.com/office/drawing/2014/main" id="{1F4F5289-A062-01CC-CF98-C98DCF152262}"/>
                </a:ext>
              </a:extLst>
            </p:cNvPr>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405;p72">
              <a:extLst>
                <a:ext uri="{FF2B5EF4-FFF2-40B4-BE49-F238E27FC236}">
                  <a16:creationId xmlns:a16="http://schemas.microsoft.com/office/drawing/2014/main" id="{90C20535-B33C-7509-1D7F-D49CB85EBF55}"/>
                </a:ext>
              </a:extLst>
            </p:cNvPr>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2" name="Google Shape;2406;p72">
              <a:extLst>
                <a:ext uri="{FF2B5EF4-FFF2-40B4-BE49-F238E27FC236}">
                  <a16:creationId xmlns:a16="http://schemas.microsoft.com/office/drawing/2014/main" id="{E22FA822-4CE3-C928-421C-E094E50FFF22}"/>
                </a:ext>
              </a:extLst>
            </p:cNvPr>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5" name="Google Shape;2415;p72">
            <a:hlinkClick r:id="" action="ppaction://noaction"/>
            <a:extLst>
              <a:ext uri="{FF2B5EF4-FFF2-40B4-BE49-F238E27FC236}">
                <a16:creationId xmlns:a16="http://schemas.microsoft.com/office/drawing/2014/main" id="{22D08397-9912-9016-86C8-E76551572265}"/>
              </a:ext>
            </a:extLst>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6;p72">
            <a:hlinkClick r:id="" action="ppaction://noaction"/>
            <a:extLst>
              <a:ext uri="{FF2B5EF4-FFF2-40B4-BE49-F238E27FC236}">
                <a16:creationId xmlns:a16="http://schemas.microsoft.com/office/drawing/2014/main" id="{BD2F6D10-294F-551A-A5A0-BABD60F1316E}"/>
              </a:ext>
            </a:extLst>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17;p72">
            <a:hlinkClick r:id="" action="ppaction://noaction"/>
            <a:extLst>
              <a:ext uri="{FF2B5EF4-FFF2-40B4-BE49-F238E27FC236}">
                <a16:creationId xmlns:a16="http://schemas.microsoft.com/office/drawing/2014/main" id="{EBD02A12-B926-9193-9572-60C0F5837CAC}"/>
              </a:ext>
            </a:extLst>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8;p72">
            <a:hlinkClick r:id="" action="ppaction://noaction"/>
            <a:extLst>
              <a:ext uri="{FF2B5EF4-FFF2-40B4-BE49-F238E27FC236}">
                <a16:creationId xmlns:a16="http://schemas.microsoft.com/office/drawing/2014/main" id="{C12A28DD-00BF-C06E-B522-761834A332D0}"/>
              </a:ext>
            </a:extLst>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9;p72">
            <a:hlinkClick r:id="" action="ppaction://noaction"/>
            <a:extLst>
              <a:ext uri="{FF2B5EF4-FFF2-40B4-BE49-F238E27FC236}">
                <a16:creationId xmlns:a16="http://schemas.microsoft.com/office/drawing/2014/main" id="{7C222744-D8E4-D1EC-907B-63AC77BC7AAD}"/>
              </a:ext>
            </a:extLst>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1;p72">
            <a:hlinkClick r:id="" action="ppaction://hlinkshowjump?jump=firstslide"/>
            <a:extLst>
              <a:ext uri="{FF2B5EF4-FFF2-40B4-BE49-F238E27FC236}">
                <a16:creationId xmlns:a16="http://schemas.microsoft.com/office/drawing/2014/main" id="{1113CDBC-CF78-B07E-8D4F-7E0E9674ADC3}"/>
              </a:ext>
            </a:extLst>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412;p72">
            <a:extLst>
              <a:ext uri="{FF2B5EF4-FFF2-40B4-BE49-F238E27FC236}">
                <a16:creationId xmlns:a16="http://schemas.microsoft.com/office/drawing/2014/main" id="{75E2D2A9-47DE-AD9D-0002-DD51AE90E4B4}"/>
              </a:ext>
            </a:extLst>
          </p:cNvPr>
          <p:cNvGrpSpPr/>
          <p:nvPr/>
        </p:nvGrpSpPr>
        <p:grpSpPr>
          <a:xfrm>
            <a:off x="8745326" y="4425438"/>
            <a:ext cx="119400" cy="54900"/>
            <a:chOff x="8645564" y="4373138"/>
            <a:chExt cx="119400" cy="54900"/>
          </a:xfrm>
        </p:grpSpPr>
        <p:cxnSp>
          <p:nvCxnSpPr>
            <p:cNvPr id="47" name="Google Shape;2413;p72">
              <a:extLst>
                <a:ext uri="{FF2B5EF4-FFF2-40B4-BE49-F238E27FC236}">
                  <a16:creationId xmlns:a16="http://schemas.microsoft.com/office/drawing/2014/main" id="{A37A0A1D-4063-605B-DE80-254853C574DC}"/>
                </a:ext>
              </a:extLst>
            </p:cNvPr>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8" name="Google Shape;2414;p72">
              <a:extLst>
                <a:ext uri="{FF2B5EF4-FFF2-40B4-BE49-F238E27FC236}">
                  <a16:creationId xmlns:a16="http://schemas.microsoft.com/office/drawing/2014/main" id="{324CE436-F385-5F55-F3B8-05C914A09400}"/>
                </a:ext>
              </a:extLst>
            </p:cNvPr>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1" name="Google Shape;2420;p72">
            <a:hlinkClick r:id="" action="ppaction://hlinkshowjump?jump=previousslide"/>
            <a:extLst>
              <a:ext uri="{FF2B5EF4-FFF2-40B4-BE49-F238E27FC236}">
                <a16:creationId xmlns:a16="http://schemas.microsoft.com/office/drawing/2014/main" id="{E8045206-469A-18C7-662A-DB0FDC81D869}"/>
              </a:ext>
            </a:extLst>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21;p72">
            <a:extLst>
              <a:ext uri="{FF2B5EF4-FFF2-40B4-BE49-F238E27FC236}">
                <a16:creationId xmlns:a16="http://schemas.microsoft.com/office/drawing/2014/main" id="{9BFC91AA-2540-0134-788E-C6948B5711F5}"/>
              </a:ext>
            </a:extLst>
          </p:cNvPr>
          <p:cNvGrpSpPr/>
          <p:nvPr/>
        </p:nvGrpSpPr>
        <p:grpSpPr>
          <a:xfrm>
            <a:off x="8745348" y="3979338"/>
            <a:ext cx="119400" cy="54900"/>
            <a:chOff x="8745348" y="3979338"/>
            <a:chExt cx="119400" cy="54900"/>
          </a:xfrm>
        </p:grpSpPr>
        <p:cxnSp>
          <p:nvCxnSpPr>
            <p:cNvPr id="53" name="Google Shape;2422;p72">
              <a:hlinkClick r:id="" action="ppaction://hlinkshowjump?jump=previousslide"/>
              <a:extLst>
                <a:ext uri="{FF2B5EF4-FFF2-40B4-BE49-F238E27FC236}">
                  <a16:creationId xmlns:a16="http://schemas.microsoft.com/office/drawing/2014/main" id="{765971FC-A46A-FCBB-0213-8C3A1DD01A7B}"/>
                </a:ext>
              </a:extLst>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4" name="Google Shape;2423;p72">
              <a:hlinkClick r:id="" action="ppaction://hlinkshowjump?jump=previousslide"/>
              <a:extLst>
                <a:ext uri="{FF2B5EF4-FFF2-40B4-BE49-F238E27FC236}">
                  <a16:creationId xmlns:a16="http://schemas.microsoft.com/office/drawing/2014/main" id="{60D70B5D-3CD1-9254-80E3-C55292A93A29}"/>
                </a:ext>
              </a:extLst>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pSp>
        <p:nvGrpSpPr>
          <p:cNvPr id="59" name="Google Shape;2425;p72">
            <a:extLst>
              <a:ext uri="{FF2B5EF4-FFF2-40B4-BE49-F238E27FC236}">
                <a16:creationId xmlns:a16="http://schemas.microsoft.com/office/drawing/2014/main" id="{EC967202-3324-C69C-151A-B8274F4C2B5E}"/>
              </a:ext>
            </a:extLst>
          </p:cNvPr>
          <p:cNvGrpSpPr/>
          <p:nvPr/>
        </p:nvGrpSpPr>
        <p:grpSpPr>
          <a:xfrm>
            <a:off x="8656148" y="506780"/>
            <a:ext cx="298221" cy="298589"/>
            <a:chOff x="6047600" y="3358748"/>
            <a:chExt cx="435105" cy="435705"/>
          </a:xfrm>
        </p:grpSpPr>
        <p:sp>
          <p:nvSpPr>
            <p:cNvPr id="57" name="Google Shape;2426;p72">
              <a:extLst>
                <a:ext uri="{FF2B5EF4-FFF2-40B4-BE49-F238E27FC236}">
                  <a16:creationId xmlns:a16="http://schemas.microsoft.com/office/drawing/2014/main" id="{8CA28C57-551B-8B01-DB50-85CBA6DDFA48}"/>
                </a:ext>
              </a:extLst>
            </p:cNvPr>
            <p:cNvSpPr/>
            <p:nvPr/>
          </p:nvSpPr>
          <p:spPr>
            <a:xfrm>
              <a:off x="6047600" y="3358748"/>
              <a:ext cx="435105" cy="435705"/>
            </a:xfrm>
            <a:custGeom>
              <a:avLst/>
              <a:gdLst/>
              <a:ahLst/>
              <a:cxnLst/>
              <a:rect l="l" t="t" r="r" b="b"/>
              <a:pathLst>
                <a:path w="23218" h="23250" extrusionOk="0">
                  <a:moveTo>
                    <a:pt x="11609" y="0"/>
                  </a:moveTo>
                  <a:cubicBezTo>
                    <a:pt x="5204" y="0"/>
                    <a:pt x="1" y="5204"/>
                    <a:pt x="1" y="11642"/>
                  </a:cubicBezTo>
                  <a:cubicBezTo>
                    <a:pt x="1" y="18046"/>
                    <a:pt x="5204" y="23250"/>
                    <a:pt x="11609" y="23250"/>
                  </a:cubicBezTo>
                  <a:cubicBezTo>
                    <a:pt x="18013" y="23250"/>
                    <a:pt x="23217" y="18046"/>
                    <a:pt x="23217" y="11642"/>
                  </a:cubicBezTo>
                  <a:cubicBezTo>
                    <a:pt x="23217" y="5204"/>
                    <a:pt x="18013"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27;p72">
              <a:extLst>
                <a:ext uri="{FF2B5EF4-FFF2-40B4-BE49-F238E27FC236}">
                  <a16:creationId xmlns:a16="http://schemas.microsoft.com/office/drawing/2014/main" id="{6F15A0E9-F798-FC87-AD18-25AC73BD4292}"/>
                </a:ext>
              </a:extLst>
            </p:cNvPr>
            <p:cNvSpPr/>
            <p:nvPr/>
          </p:nvSpPr>
          <p:spPr>
            <a:xfrm>
              <a:off x="6187009" y="3452506"/>
              <a:ext cx="133166" cy="255689"/>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428;p72">
            <a:extLst>
              <a:ext uri="{FF2B5EF4-FFF2-40B4-BE49-F238E27FC236}">
                <a16:creationId xmlns:a16="http://schemas.microsoft.com/office/drawing/2014/main" id="{3D906182-52B3-BAEB-8A09-9AAE04AB673C}"/>
              </a:ext>
            </a:extLst>
          </p:cNvPr>
          <p:cNvGrpSpPr/>
          <p:nvPr/>
        </p:nvGrpSpPr>
        <p:grpSpPr>
          <a:xfrm>
            <a:off x="8655697" y="964980"/>
            <a:ext cx="298221" cy="298589"/>
            <a:chOff x="5068965" y="3358748"/>
            <a:chExt cx="435105" cy="435705"/>
          </a:xfrm>
        </p:grpSpPr>
        <p:sp>
          <p:nvSpPr>
            <p:cNvPr id="61" name="Google Shape;2429;p72">
              <a:extLst>
                <a:ext uri="{FF2B5EF4-FFF2-40B4-BE49-F238E27FC236}">
                  <a16:creationId xmlns:a16="http://schemas.microsoft.com/office/drawing/2014/main" id="{44ED9459-5FBF-517F-C5E7-5D15B12A94F8}"/>
                </a:ext>
              </a:extLst>
            </p:cNvPr>
            <p:cNvSpPr/>
            <p:nvPr/>
          </p:nvSpPr>
          <p:spPr>
            <a:xfrm>
              <a:off x="5068965" y="3358748"/>
              <a:ext cx="435105" cy="435705"/>
            </a:xfrm>
            <a:custGeom>
              <a:avLst/>
              <a:gdLst/>
              <a:ahLst/>
              <a:cxnLst/>
              <a:rect l="l" t="t" r="r" b="b"/>
              <a:pathLst>
                <a:path w="23218" h="23250" extrusionOk="0">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30;p72">
              <a:extLst>
                <a:ext uri="{FF2B5EF4-FFF2-40B4-BE49-F238E27FC236}">
                  <a16:creationId xmlns:a16="http://schemas.microsoft.com/office/drawing/2014/main" id="{11B51F72-A9C3-CADE-4E04-99069E129E97}"/>
                </a:ext>
              </a:extLst>
            </p:cNvPr>
            <p:cNvSpPr/>
            <p:nvPr/>
          </p:nvSpPr>
          <p:spPr>
            <a:xfrm>
              <a:off x="5171493" y="3480635"/>
              <a:ext cx="248811" cy="205053"/>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2431;p72">
            <a:extLst>
              <a:ext uri="{FF2B5EF4-FFF2-40B4-BE49-F238E27FC236}">
                <a16:creationId xmlns:a16="http://schemas.microsoft.com/office/drawing/2014/main" id="{FC8F0CAC-B4E2-EBC5-6D2E-669C743A8EAE}"/>
              </a:ext>
            </a:extLst>
          </p:cNvPr>
          <p:cNvGrpSpPr/>
          <p:nvPr/>
        </p:nvGrpSpPr>
        <p:grpSpPr>
          <a:xfrm>
            <a:off x="8656154" y="1423168"/>
            <a:ext cx="298222" cy="298235"/>
            <a:chOff x="8656154" y="1423168"/>
            <a:chExt cx="298222" cy="298235"/>
          </a:xfrm>
        </p:grpSpPr>
        <p:sp>
          <p:nvSpPr>
            <p:cNvPr id="65" name="Google Shape;2432;p72">
              <a:extLst>
                <a:ext uri="{FF2B5EF4-FFF2-40B4-BE49-F238E27FC236}">
                  <a16:creationId xmlns:a16="http://schemas.microsoft.com/office/drawing/2014/main" id="{67194713-34DC-FE77-05DD-41A4FA8ECDEB}"/>
                </a:ext>
              </a:extLst>
            </p:cNvPr>
            <p:cNvSpPr/>
            <p:nvPr/>
          </p:nvSpPr>
          <p:spPr>
            <a:xfrm>
              <a:off x="8656154" y="1423168"/>
              <a:ext cx="298222" cy="298235"/>
            </a:xfrm>
            <a:custGeom>
              <a:avLst/>
              <a:gdLst/>
              <a:ahLst/>
              <a:cxnLst/>
              <a:rect l="l" t="t" r="r" b="b"/>
              <a:pathLst>
                <a:path w="23217" h="23218" extrusionOk="0">
                  <a:moveTo>
                    <a:pt x="11608" y="1"/>
                  </a:moveTo>
                  <a:cubicBezTo>
                    <a:pt x="5204" y="1"/>
                    <a:pt x="0" y="5204"/>
                    <a:pt x="0" y="11609"/>
                  </a:cubicBezTo>
                  <a:cubicBezTo>
                    <a:pt x="0" y="18047"/>
                    <a:pt x="5204" y="23217"/>
                    <a:pt x="11608" y="23217"/>
                  </a:cubicBezTo>
                  <a:cubicBezTo>
                    <a:pt x="18013" y="23217"/>
                    <a:pt x="23217" y="18047"/>
                    <a:pt x="23217" y="11609"/>
                  </a:cubicBezTo>
                  <a:cubicBezTo>
                    <a:pt x="23217" y="5204"/>
                    <a:pt x="18013" y="1"/>
                    <a:pt x="11608" y="1"/>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33;p72">
              <a:extLst>
                <a:ext uri="{FF2B5EF4-FFF2-40B4-BE49-F238E27FC236}">
                  <a16:creationId xmlns:a16="http://schemas.microsoft.com/office/drawing/2014/main" id="{BC58E77B-2C67-AE9E-4708-F6C17F619EFD}"/>
                </a:ext>
              </a:extLst>
            </p:cNvPr>
            <p:cNvSpPr/>
            <p:nvPr/>
          </p:nvSpPr>
          <p:spPr>
            <a:xfrm>
              <a:off x="8724264" y="1516566"/>
              <a:ext cx="161128" cy="112265"/>
            </a:xfrm>
            <a:custGeom>
              <a:avLst/>
              <a:gdLst/>
              <a:ahLst/>
              <a:cxnLst/>
              <a:rect l="l" t="t" r="r" b="b"/>
              <a:pathLst>
                <a:path w="12544" h="8740" extrusionOk="0">
                  <a:moveTo>
                    <a:pt x="1469" y="8373"/>
                  </a:moveTo>
                  <a:cubicBezTo>
                    <a:pt x="1002" y="8240"/>
                    <a:pt x="701" y="7940"/>
                    <a:pt x="535" y="7473"/>
                  </a:cubicBezTo>
                  <a:cubicBezTo>
                    <a:pt x="134" y="6338"/>
                    <a:pt x="1" y="1702"/>
                    <a:pt x="768" y="768"/>
                  </a:cubicBezTo>
                  <a:cubicBezTo>
                    <a:pt x="1035" y="468"/>
                    <a:pt x="1402" y="267"/>
                    <a:pt x="1802" y="234"/>
                  </a:cubicBezTo>
                  <a:cubicBezTo>
                    <a:pt x="3904" y="1"/>
                    <a:pt x="10408" y="34"/>
                    <a:pt x="11175" y="301"/>
                  </a:cubicBezTo>
                  <a:cubicBezTo>
                    <a:pt x="11609" y="468"/>
                    <a:pt x="11909" y="734"/>
                    <a:pt x="12076" y="1168"/>
                  </a:cubicBezTo>
                  <a:cubicBezTo>
                    <a:pt x="12510" y="2336"/>
                    <a:pt x="12543" y="6539"/>
                    <a:pt x="12009" y="7639"/>
                  </a:cubicBezTo>
                  <a:cubicBezTo>
                    <a:pt x="11876" y="7940"/>
                    <a:pt x="11643" y="8140"/>
                    <a:pt x="11376" y="8306"/>
                  </a:cubicBezTo>
                  <a:cubicBezTo>
                    <a:pt x="10575" y="8740"/>
                    <a:pt x="2503" y="8707"/>
                    <a:pt x="1469" y="8373"/>
                  </a:cubicBezTo>
                  <a:close/>
                  <a:moveTo>
                    <a:pt x="4804" y="6205"/>
                  </a:moveTo>
                  <a:cubicBezTo>
                    <a:pt x="6072" y="5538"/>
                    <a:pt x="7339" y="4871"/>
                    <a:pt x="8607" y="4237"/>
                  </a:cubicBezTo>
                  <a:cubicBezTo>
                    <a:pt x="7339" y="3570"/>
                    <a:pt x="6072" y="2903"/>
                    <a:pt x="4804" y="2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3250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5A0F53E-F16D-4AEF-90A0-0CFADC417FEE}"/>
              </a:ext>
            </a:extLst>
          </p:cNvPr>
          <p:cNvPicPr>
            <a:picLocks noChangeAspect="1"/>
          </p:cNvPicPr>
          <p:nvPr/>
        </p:nvPicPr>
        <p:blipFill>
          <a:blip r:embed="rId2"/>
          <a:stretch>
            <a:fillRect/>
          </a:stretch>
        </p:blipFill>
        <p:spPr>
          <a:xfrm>
            <a:off x="1789902" y="941525"/>
            <a:ext cx="6211604" cy="3996000"/>
          </a:xfrm>
          <a:prstGeom prst="rect">
            <a:avLst/>
          </a:prstGeom>
        </p:spPr>
      </p:pic>
      <p:sp>
        <p:nvSpPr>
          <p:cNvPr id="3" name="Title 2">
            <a:extLst>
              <a:ext uri="{FF2B5EF4-FFF2-40B4-BE49-F238E27FC236}">
                <a16:creationId xmlns:a16="http://schemas.microsoft.com/office/drawing/2014/main" id="{36D72EBD-6B75-48CB-9C5F-7C63EF4837EB}"/>
              </a:ext>
            </a:extLst>
          </p:cNvPr>
          <p:cNvSpPr>
            <a:spLocks noGrp="1"/>
          </p:cNvSpPr>
          <p:nvPr>
            <p:ph type="title"/>
          </p:nvPr>
        </p:nvSpPr>
        <p:spPr/>
        <p:txBody>
          <a:bodyPr/>
          <a:lstStyle/>
          <a:p>
            <a:r>
              <a:rPr lang="en-SG"/>
              <a:t>Appendix – </a:t>
            </a:r>
            <a:r>
              <a:rPr lang="en-SG" b="0"/>
              <a:t>Dashboard 5 of 6</a:t>
            </a:r>
            <a:endParaRPr lang="en-SG"/>
          </a:p>
        </p:txBody>
      </p:sp>
      <p:grpSp>
        <p:nvGrpSpPr>
          <p:cNvPr id="6" name="Google Shape;2114;p67">
            <a:extLst>
              <a:ext uri="{FF2B5EF4-FFF2-40B4-BE49-F238E27FC236}">
                <a16:creationId xmlns:a16="http://schemas.microsoft.com/office/drawing/2014/main" id="{30B9BD5A-B66B-4030-BC93-62EF0A03520D}"/>
              </a:ext>
            </a:extLst>
          </p:cNvPr>
          <p:cNvGrpSpPr/>
          <p:nvPr/>
        </p:nvGrpSpPr>
        <p:grpSpPr>
          <a:xfrm>
            <a:off x="192327" y="296194"/>
            <a:ext cx="239095" cy="237875"/>
            <a:chOff x="-1593925" y="-140225"/>
            <a:chExt cx="331800" cy="237875"/>
          </a:xfrm>
        </p:grpSpPr>
        <p:cxnSp>
          <p:nvCxnSpPr>
            <p:cNvPr id="7" name="Google Shape;2115;p67">
              <a:extLst>
                <a:ext uri="{FF2B5EF4-FFF2-40B4-BE49-F238E27FC236}">
                  <a16:creationId xmlns:a16="http://schemas.microsoft.com/office/drawing/2014/main" id="{BC77CAB6-4B94-4F68-AE6A-35899ADEBDA4}"/>
                </a:ext>
              </a:extLst>
            </p:cNvPr>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 name="Google Shape;2116;p67">
              <a:extLst>
                <a:ext uri="{FF2B5EF4-FFF2-40B4-BE49-F238E27FC236}">
                  <a16:creationId xmlns:a16="http://schemas.microsoft.com/office/drawing/2014/main" id="{C6EC5F6D-C31D-4AAF-8ABD-B229AC636F39}"/>
                </a:ext>
              </a:extLst>
            </p:cNvPr>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9" name="Google Shape;2117;p67">
              <a:extLst>
                <a:ext uri="{FF2B5EF4-FFF2-40B4-BE49-F238E27FC236}">
                  <a16:creationId xmlns:a16="http://schemas.microsoft.com/office/drawing/2014/main" id="{1A5B4CC0-7C12-4FA7-B9E9-AAC3BF167EDA}"/>
                </a:ext>
              </a:extLst>
            </p:cNvPr>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 name="Google Shape;2168;p68">
            <a:extLst>
              <a:ext uri="{FF2B5EF4-FFF2-40B4-BE49-F238E27FC236}">
                <a16:creationId xmlns:a16="http://schemas.microsoft.com/office/drawing/2014/main" id="{F8569F82-2D59-C120-C53C-7CB7AC711B5F}"/>
              </a:ext>
            </a:extLst>
          </p:cNvPr>
          <p:cNvSpPr/>
          <p:nvPr/>
        </p:nvSpPr>
        <p:spPr>
          <a:xfrm rot="162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388;p72">
            <a:extLst>
              <a:ext uri="{FF2B5EF4-FFF2-40B4-BE49-F238E27FC236}">
                <a16:creationId xmlns:a16="http://schemas.microsoft.com/office/drawing/2014/main" id="{0F789068-E96D-C11F-7074-906500103206}"/>
              </a:ext>
            </a:extLst>
          </p:cNvPr>
          <p:cNvGrpSpPr/>
          <p:nvPr/>
        </p:nvGrpSpPr>
        <p:grpSpPr>
          <a:xfrm>
            <a:off x="192329" y="1823751"/>
            <a:ext cx="239087" cy="182056"/>
            <a:chOff x="359175" y="637250"/>
            <a:chExt cx="255300" cy="194400"/>
          </a:xfrm>
        </p:grpSpPr>
        <p:grpSp>
          <p:nvGrpSpPr>
            <p:cNvPr id="13" name="Google Shape;2389;p72">
              <a:extLst>
                <a:ext uri="{FF2B5EF4-FFF2-40B4-BE49-F238E27FC236}">
                  <a16:creationId xmlns:a16="http://schemas.microsoft.com/office/drawing/2014/main" id="{9D62FA03-0888-48A6-AA1D-050A6CE79566}"/>
                </a:ext>
              </a:extLst>
            </p:cNvPr>
            <p:cNvGrpSpPr/>
            <p:nvPr/>
          </p:nvGrpSpPr>
          <p:grpSpPr>
            <a:xfrm>
              <a:off x="359175" y="637250"/>
              <a:ext cx="255300" cy="78000"/>
              <a:chOff x="648300" y="324950"/>
              <a:chExt cx="255300" cy="78000"/>
            </a:xfrm>
          </p:grpSpPr>
          <p:cxnSp>
            <p:nvCxnSpPr>
              <p:cNvPr id="15" name="Google Shape;2390;p72">
                <a:extLst>
                  <a:ext uri="{FF2B5EF4-FFF2-40B4-BE49-F238E27FC236}">
                    <a16:creationId xmlns:a16="http://schemas.microsoft.com/office/drawing/2014/main" id="{E8ACC3BF-C211-C53A-8010-308E70F0DBCB}"/>
                  </a:ext>
                </a:extLst>
              </p:cNvPr>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6" name="Google Shape;2391;p72">
                <a:extLst>
                  <a:ext uri="{FF2B5EF4-FFF2-40B4-BE49-F238E27FC236}">
                    <a16:creationId xmlns:a16="http://schemas.microsoft.com/office/drawing/2014/main" id="{F95FE048-68F5-2153-CE54-F7503263D3C9}"/>
                  </a:ext>
                </a:extLst>
              </p:cNvPr>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4" name="Google Shape;2392;p72">
              <a:extLst>
                <a:ext uri="{FF2B5EF4-FFF2-40B4-BE49-F238E27FC236}">
                  <a16:creationId xmlns:a16="http://schemas.microsoft.com/office/drawing/2014/main" id="{B8B45E7B-0042-EFC0-9A94-DE0681D839C4}"/>
                </a:ext>
              </a:extLst>
            </p:cNvPr>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 name="Google Shape;2393;p72">
            <a:extLst>
              <a:ext uri="{FF2B5EF4-FFF2-40B4-BE49-F238E27FC236}">
                <a16:creationId xmlns:a16="http://schemas.microsoft.com/office/drawing/2014/main" id="{14252596-46C3-4C93-C119-43E754D7E6BD}"/>
              </a:ext>
            </a:extLst>
          </p:cNvPr>
          <p:cNvGrpSpPr/>
          <p:nvPr/>
        </p:nvGrpSpPr>
        <p:grpSpPr>
          <a:xfrm>
            <a:off x="223704" y="2465582"/>
            <a:ext cx="176342" cy="159500"/>
            <a:chOff x="518158" y="1088300"/>
            <a:chExt cx="176342" cy="159500"/>
          </a:xfrm>
        </p:grpSpPr>
        <p:cxnSp>
          <p:nvCxnSpPr>
            <p:cNvPr id="18" name="Google Shape;2394;p72">
              <a:extLst>
                <a:ext uri="{FF2B5EF4-FFF2-40B4-BE49-F238E27FC236}">
                  <a16:creationId xmlns:a16="http://schemas.microsoft.com/office/drawing/2014/main" id="{4220DD79-4A0C-7D90-B42C-B4DBF9AC8A71}"/>
                </a:ext>
              </a:extLst>
            </p:cNvPr>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9" name="Google Shape;2395;p72">
              <a:extLst>
                <a:ext uri="{FF2B5EF4-FFF2-40B4-BE49-F238E27FC236}">
                  <a16:creationId xmlns:a16="http://schemas.microsoft.com/office/drawing/2014/main" id="{FBB462A9-4870-4971-ACE4-A6592E6EEA79}"/>
                </a:ext>
              </a:extLst>
            </p:cNvPr>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 name="Google Shape;2396;p72">
              <a:extLst>
                <a:ext uri="{FF2B5EF4-FFF2-40B4-BE49-F238E27FC236}">
                  <a16:creationId xmlns:a16="http://schemas.microsoft.com/office/drawing/2014/main" id="{E0196889-31E1-683D-0381-9D8954EA5891}"/>
                </a:ext>
              </a:extLst>
            </p:cNvPr>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4" name="Google Shape;2397;p72">
            <a:extLst>
              <a:ext uri="{FF2B5EF4-FFF2-40B4-BE49-F238E27FC236}">
                <a16:creationId xmlns:a16="http://schemas.microsoft.com/office/drawing/2014/main" id="{65AE5E30-07B3-F252-B1A7-FC205917D6E3}"/>
              </a:ext>
            </a:extLst>
          </p:cNvPr>
          <p:cNvGrpSpPr/>
          <p:nvPr/>
        </p:nvGrpSpPr>
        <p:grpSpPr>
          <a:xfrm>
            <a:off x="223675" y="3084858"/>
            <a:ext cx="176400" cy="263090"/>
            <a:chOff x="519725" y="1778180"/>
            <a:chExt cx="176400" cy="263090"/>
          </a:xfrm>
        </p:grpSpPr>
        <p:sp>
          <p:nvSpPr>
            <p:cNvPr id="22" name="Google Shape;2398;p72">
              <a:extLst>
                <a:ext uri="{FF2B5EF4-FFF2-40B4-BE49-F238E27FC236}">
                  <a16:creationId xmlns:a16="http://schemas.microsoft.com/office/drawing/2014/main" id="{6D1270C2-3AED-79BF-7AE4-D408FDD844EC}"/>
                </a:ext>
              </a:extLst>
            </p:cNvPr>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99;p72">
              <a:extLst>
                <a:ext uri="{FF2B5EF4-FFF2-40B4-BE49-F238E27FC236}">
                  <a16:creationId xmlns:a16="http://schemas.microsoft.com/office/drawing/2014/main" id="{0EDB6448-6B14-EE6F-9E85-3D2F0F976F7A}"/>
                </a:ext>
              </a:extLst>
            </p:cNvPr>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400;p72">
            <a:extLst>
              <a:ext uri="{FF2B5EF4-FFF2-40B4-BE49-F238E27FC236}">
                <a16:creationId xmlns:a16="http://schemas.microsoft.com/office/drawing/2014/main" id="{8294403B-5312-0A38-8478-F36985F111BA}"/>
              </a:ext>
            </a:extLst>
          </p:cNvPr>
          <p:cNvGrpSpPr/>
          <p:nvPr/>
        </p:nvGrpSpPr>
        <p:grpSpPr>
          <a:xfrm>
            <a:off x="218275" y="3807724"/>
            <a:ext cx="187200" cy="159600"/>
            <a:chOff x="508825" y="2429151"/>
            <a:chExt cx="187200" cy="159600"/>
          </a:xfrm>
        </p:grpSpPr>
        <p:sp>
          <p:nvSpPr>
            <p:cNvPr id="26" name="Google Shape;2401;p72">
              <a:extLst>
                <a:ext uri="{FF2B5EF4-FFF2-40B4-BE49-F238E27FC236}">
                  <a16:creationId xmlns:a16="http://schemas.microsoft.com/office/drawing/2014/main" id="{3325BA95-80D0-31FD-CE6B-F9466CB74987}"/>
                </a:ext>
              </a:extLst>
            </p:cNvPr>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02;p72">
              <a:extLst>
                <a:ext uri="{FF2B5EF4-FFF2-40B4-BE49-F238E27FC236}">
                  <a16:creationId xmlns:a16="http://schemas.microsoft.com/office/drawing/2014/main" id="{29715C55-4DB9-59B4-BCB3-D53FFC0CEE06}"/>
                </a:ext>
              </a:extLst>
            </p:cNvPr>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3" name="Google Shape;2403;p72">
            <a:extLst>
              <a:ext uri="{FF2B5EF4-FFF2-40B4-BE49-F238E27FC236}">
                <a16:creationId xmlns:a16="http://schemas.microsoft.com/office/drawing/2014/main" id="{29FC5A6A-79CF-F299-1281-7A29E5188C0B}"/>
              </a:ext>
            </a:extLst>
          </p:cNvPr>
          <p:cNvGrpSpPr/>
          <p:nvPr/>
        </p:nvGrpSpPr>
        <p:grpSpPr>
          <a:xfrm>
            <a:off x="223675" y="4427100"/>
            <a:ext cx="176400" cy="176400"/>
            <a:chOff x="514225" y="2875375"/>
            <a:chExt cx="176400" cy="176400"/>
          </a:xfrm>
        </p:grpSpPr>
        <p:sp>
          <p:nvSpPr>
            <p:cNvPr id="30" name="Google Shape;2404;p72">
              <a:extLst>
                <a:ext uri="{FF2B5EF4-FFF2-40B4-BE49-F238E27FC236}">
                  <a16:creationId xmlns:a16="http://schemas.microsoft.com/office/drawing/2014/main" id="{4D131CB2-D9D1-3DE2-1D0C-7BB479FB78EF}"/>
                </a:ext>
              </a:extLst>
            </p:cNvPr>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405;p72">
              <a:extLst>
                <a:ext uri="{FF2B5EF4-FFF2-40B4-BE49-F238E27FC236}">
                  <a16:creationId xmlns:a16="http://schemas.microsoft.com/office/drawing/2014/main" id="{87ADD9D7-CC42-A438-11B2-AC8AB2AFC8D6}"/>
                </a:ext>
              </a:extLst>
            </p:cNvPr>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2" name="Google Shape;2406;p72">
              <a:extLst>
                <a:ext uri="{FF2B5EF4-FFF2-40B4-BE49-F238E27FC236}">
                  <a16:creationId xmlns:a16="http://schemas.microsoft.com/office/drawing/2014/main" id="{B58FE3C3-B0D1-AFB8-7FEA-06D9E61F7DAD}"/>
                </a:ext>
              </a:extLst>
            </p:cNvPr>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5" name="Google Shape;2415;p72">
            <a:hlinkClick r:id="" action="ppaction://noaction"/>
            <a:extLst>
              <a:ext uri="{FF2B5EF4-FFF2-40B4-BE49-F238E27FC236}">
                <a16:creationId xmlns:a16="http://schemas.microsoft.com/office/drawing/2014/main" id="{67695C71-EA8B-F8BC-9E25-987AF28B012A}"/>
              </a:ext>
            </a:extLst>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6;p72">
            <a:hlinkClick r:id="" action="ppaction://noaction"/>
            <a:extLst>
              <a:ext uri="{FF2B5EF4-FFF2-40B4-BE49-F238E27FC236}">
                <a16:creationId xmlns:a16="http://schemas.microsoft.com/office/drawing/2014/main" id="{78D384B1-5952-4136-CC10-639C9EB6C1E8}"/>
              </a:ext>
            </a:extLst>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17;p72">
            <a:hlinkClick r:id="" action="ppaction://noaction"/>
            <a:extLst>
              <a:ext uri="{FF2B5EF4-FFF2-40B4-BE49-F238E27FC236}">
                <a16:creationId xmlns:a16="http://schemas.microsoft.com/office/drawing/2014/main" id="{CBBE9BA4-7E44-CE5A-9190-C87CA3DEFE15}"/>
              </a:ext>
            </a:extLst>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8;p72">
            <a:hlinkClick r:id="" action="ppaction://noaction"/>
            <a:extLst>
              <a:ext uri="{FF2B5EF4-FFF2-40B4-BE49-F238E27FC236}">
                <a16:creationId xmlns:a16="http://schemas.microsoft.com/office/drawing/2014/main" id="{ACCD1933-ACCD-7C1D-9307-B22AF38221BA}"/>
              </a:ext>
            </a:extLst>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9;p72">
            <a:hlinkClick r:id="" action="ppaction://noaction"/>
            <a:extLst>
              <a:ext uri="{FF2B5EF4-FFF2-40B4-BE49-F238E27FC236}">
                <a16:creationId xmlns:a16="http://schemas.microsoft.com/office/drawing/2014/main" id="{34630AD0-01D3-5E0B-8719-B45F4C7FAE21}"/>
              </a:ext>
            </a:extLst>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1;p72">
            <a:hlinkClick r:id="" action="ppaction://hlinkshowjump?jump=firstslide"/>
            <a:extLst>
              <a:ext uri="{FF2B5EF4-FFF2-40B4-BE49-F238E27FC236}">
                <a16:creationId xmlns:a16="http://schemas.microsoft.com/office/drawing/2014/main" id="{FBCE6207-0503-9B85-300B-BD91AC7B6B77}"/>
              </a:ext>
            </a:extLst>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412;p72">
            <a:extLst>
              <a:ext uri="{FF2B5EF4-FFF2-40B4-BE49-F238E27FC236}">
                <a16:creationId xmlns:a16="http://schemas.microsoft.com/office/drawing/2014/main" id="{382E8F67-0BFC-833A-C904-1F6F58CBBFFB}"/>
              </a:ext>
            </a:extLst>
          </p:cNvPr>
          <p:cNvGrpSpPr/>
          <p:nvPr/>
        </p:nvGrpSpPr>
        <p:grpSpPr>
          <a:xfrm>
            <a:off x="8745326" y="4425438"/>
            <a:ext cx="119400" cy="54900"/>
            <a:chOff x="8645564" y="4373138"/>
            <a:chExt cx="119400" cy="54900"/>
          </a:xfrm>
        </p:grpSpPr>
        <p:cxnSp>
          <p:nvCxnSpPr>
            <p:cNvPr id="47" name="Google Shape;2413;p72">
              <a:extLst>
                <a:ext uri="{FF2B5EF4-FFF2-40B4-BE49-F238E27FC236}">
                  <a16:creationId xmlns:a16="http://schemas.microsoft.com/office/drawing/2014/main" id="{D1596264-E23E-FEE6-0E22-3FDAAF5D90B5}"/>
                </a:ext>
              </a:extLst>
            </p:cNvPr>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8" name="Google Shape;2414;p72">
              <a:extLst>
                <a:ext uri="{FF2B5EF4-FFF2-40B4-BE49-F238E27FC236}">
                  <a16:creationId xmlns:a16="http://schemas.microsoft.com/office/drawing/2014/main" id="{4201290E-3F70-A3AA-DDE3-362D8584B18A}"/>
                </a:ext>
              </a:extLst>
            </p:cNvPr>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1" name="Google Shape;2420;p72">
            <a:hlinkClick r:id="" action="ppaction://hlinkshowjump?jump=previousslide"/>
            <a:extLst>
              <a:ext uri="{FF2B5EF4-FFF2-40B4-BE49-F238E27FC236}">
                <a16:creationId xmlns:a16="http://schemas.microsoft.com/office/drawing/2014/main" id="{8E2AB1FB-5A29-5B64-9CB2-D078E4F33C52}"/>
              </a:ext>
            </a:extLst>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21;p72">
            <a:extLst>
              <a:ext uri="{FF2B5EF4-FFF2-40B4-BE49-F238E27FC236}">
                <a16:creationId xmlns:a16="http://schemas.microsoft.com/office/drawing/2014/main" id="{FFA103DA-72A5-DC4C-408B-36572CDF35AF}"/>
              </a:ext>
            </a:extLst>
          </p:cNvPr>
          <p:cNvGrpSpPr/>
          <p:nvPr/>
        </p:nvGrpSpPr>
        <p:grpSpPr>
          <a:xfrm>
            <a:off x="8745348" y="3979338"/>
            <a:ext cx="119400" cy="54900"/>
            <a:chOff x="8745348" y="3979338"/>
            <a:chExt cx="119400" cy="54900"/>
          </a:xfrm>
        </p:grpSpPr>
        <p:cxnSp>
          <p:nvCxnSpPr>
            <p:cNvPr id="53" name="Google Shape;2422;p72">
              <a:hlinkClick r:id="" action="ppaction://hlinkshowjump?jump=previousslide"/>
              <a:extLst>
                <a:ext uri="{FF2B5EF4-FFF2-40B4-BE49-F238E27FC236}">
                  <a16:creationId xmlns:a16="http://schemas.microsoft.com/office/drawing/2014/main" id="{D7ADE6E1-45D0-8D12-7883-60BAD4F953B9}"/>
                </a:ext>
              </a:extLst>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4" name="Google Shape;2423;p72">
              <a:hlinkClick r:id="" action="ppaction://hlinkshowjump?jump=previousslide"/>
              <a:extLst>
                <a:ext uri="{FF2B5EF4-FFF2-40B4-BE49-F238E27FC236}">
                  <a16:creationId xmlns:a16="http://schemas.microsoft.com/office/drawing/2014/main" id="{4351F334-6DD6-24BE-C69F-5B5906C0632A}"/>
                </a:ext>
              </a:extLst>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pSp>
        <p:nvGrpSpPr>
          <p:cNvPr id="59" name="Google Shape;2425;p72">
            <a:extLst>
              <a:ext uri="{FF2B5EF4-FFF2-40B4-BE49-F238E27FC236}">
                <a16:creationId xmlns:a16="http://schemas.microsoft.com/office/drawing/2014/main" id="{466F7B70-CBB3-D284-5A65-EDCBD8C07DAA}"/>
              </a:ext>
            </a:extLst>
          </p:cNvPr>
          <p:cNvGrpSpPr/>
          <p:nvPr/>
        </p:nvGrpSpPr>
        <p:grpSpPr>
          <a:xfrm>
            <a:off x="8656148" y="506780"/>
            <a:ext cx="298221" cy="298589"/>
            <a:chOff x="6047600" y="3358748"/>
            <a:chExt cx="435105" cy="435705"/>
          </a:xfrm>
        </p:grpSpPr>
        <p:sp>
          <p:nvSpPr>
            <p:cNvPr id="57" name="Google Shape;2426;p72">
              <a:extLst>
                <a:ext uri="{FF2B5EF4-FFF2-40B4-BE49-F238E27FC236}">
                  <a16:creationId xmlns:a16="http://schemas.microsoft.com/office/drawing/2014/main" id="{52CAEE58-50EA-373E-DE64-E0E807AE3633}"/>
                </a:ext>
              </a:extLst>
            </p:cNvPr>
            <p:cNvSpPr/>
            <p:nvPr/>
          </p:nvSpPr>
          <p:spPr>
            <a:xfrm>
              <a:off x="6047600" y="3358748"/>
              <a:ext cx="435105" cy="435705"/>
            </a:xfrm>
            <a:custGeom>
              <a:avLst/>
              <a:gdLst/>
              <a:ahLst/>
              <a:cxnLst/>
              <a:rect l="l" t="t" r="r" b="b"/>
              <a:pathLst>
                <a:path w="23218" h="23250" extrusionOk="0">
                  <a:moveTo>
                    <a:pt x="11609" y="0"/>
                  </a:moveTo>
                  <a:cubicBezTo>
                    <a:pt x="5204" y="0"/>
                    <a:pt x="1" y="5204"/>
                    <a:pt x="1" y="11642"/>
                  </a:cubicBezTo>
                  <a:cubicBezTo>
                    <a:pt x="1" y="18046"/>
                    <a:pt x="5204" y="23250"/>
                    <a:pt x="11609" y="23250"/>
                  </a:cubicBezTo>
                  <a:cubicBezTo>
                    <a:pt x="18013" y="23250"/>
                    <a:pt x="23217" y="18046"/>
                    <a:pt x="23217" y="11642"/>
                  </a:cubicBezTo>
                  <a:cubicBezTo>
                    <a:pt x="23217" y="5204"/>
                    <a:pt x="18013"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27;p72">
              <a:extLst>
                <a:ext uri="{FF2B5EF4-FFF2-40B4-BE49-F238E27FC236}">
                  <a16:creationId xmlns:a16="http://schemas.microsoft.com/office/drawing/2014/main" id="{26EF343B-96D2-5169-2DC5-717FA9165696}"/>
                </a:ext>
              </a:extLst>
            </p:cNvPr>
            <p:cNvSpPr/>
            <p:nvPr/>
          </p:nvSpPr>
          <p:spPr>
            <a:xfrm>
              <a:off x="6187009" y="3452506"/>
              <a:ext cx="133166" cy="255689"/>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428;p72">
            <a:extLst>
              <a:ext uri="{FF2B5EF4-FFF2-40B4-BE49-F238E27FC236}">
                <a16:creationId xmlns:a16="http://schemas.microsoft.com/office/drawing/2014/main" id="{1525A943-EE93-5059-5910-07BB8D38C5F6}"/>
              </a:ext>
            </a:extLst>
          </p:cNvPr>
          <p:cNvGrpSpPr/>
          <p:nvPr/>
        </p:nvGrpSpPr>
        <p:grpSpPr>
          <a:xfrm>
            <a:off x="8655697" y="964980"/>
            <a:ext cx="298221" cy="298589"/>
            <a:chOff x="5068965" y="3358748"/>
            <a:chExt cx="435105" cy="435705"/>
          </a:xfrm>
        </p:grpSpPr>
        <p:sp>
          <p:nvSpPr>
            <p:cNvPr id="61" name="Google Shape;2429;p72">
              <a:extLst>
                <a:ext uri="{FF2B5EF4-FFF2-40B4-BE49-F238E27FC236}">
                  <a16:creationId xmlns:a16="http://schemas.microsoft.com/office/drawing/2014/main" id="{0CE5F45C-C1BB-18A9-D665-B819BC9B1E21}"/>
                </a:ext>
              </a:extLst>
            </p:cNvPr>
            <p:cNvSpPr/>
            <p:nvPr/>
          </p:nvSpPr>
          <p:spPr>
            <a:xfrm>
              <a:off x="5068965" y="3358748"/>
              <a:ext cx="435105" cy="435705"/>
            </a:xfrm>
            <a:custGeom>
              <a:avLst/>
              <a:gdLst/>
              <a:ahLst/>
              <a:cxnLst/>
              <a:rect l="l" t="t" r="r" b="b"/>
              <a:pathLst>
                <a:path w="23218" h="23250" extrusionOk="0">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30;p72">
              <a:extLst>
                <a:ext uri="{FF2B5EF4-FFF2-40B4-BE49-F238E27FC236}">
                  <a16:creationId xmlns:a16="http://schemas.microsoft.com/office/drawing/2014/main" id="{2C350576-2E1A-ADEC-8555-1D88289A035D}"/>
                </a:ext>
              </a:extLst>
            </p:cNvPr>
            <p:cNvSpPr/>
            <p:nvPr/>
          </p:nvSpPr>
          <p:spPr>
            <a:xfrm>
              <a:off x="5171493" y="3480635"/>
              <a:ext cx="248811" cy="205053"/>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2431;p72">
            <a:extLst>
              <a:ext uri="{FF2B5EF4-FFF2-40B4-BE49-F238E27FC236}">
                <a16:creationId xmlns:a16="http://schemas.microsoft.com/office/drawing/2014/main" id="{9BB6B841-91E5-34AF-C990-C6373714F364}"/>
              </a:ext>
            </a:extLst>
          </p:cNvPr>
          <p:cNvGrpSpPr/>
          <p:nvPr/>
        </p:nvGrpSpPr>
        <p:grpSpPr>
          <a:xfrm>
            <a:off x="8656154" y="1423168"/>
            <a:ext cx="298222" cy="298235"/>
            <a:chOff x="8656154" y="1423168"/>
            <a:chExt cx="298222" cy="298235"/>
          </a:xfrm>
        </p:grpSpPr>
        <p:sp>
          <p:nvSpPr>
            <p:cNvPr id="65" name="Google Shape;2432;p72">
              <a:extLst>
                <a:ext uri="{FF2B5EF4-FFF2-40B4-BE49-F238E27FC236}">
                  <a16:creationId xmlns:a16="http://schemas.microsoft.com/office/drawing/2014/main" id="{8A1CE82E-CB8B-3671-8E95-D47BEDB70913}"/>
                </a:ext>
              </a:extLst>
            </p:cNvPr>
            <p:cNvSpPr/>
            <p:nvPr/>
          </p:nvSpPr>
          <p:spPr>
            <a:xfrm>
              <a:off x="8656154" y="1423168"/>
              <a:ext cx="298222" cy="298235"/>
            </a:xfrm>
            <a:custGeom>
              <a:avLst/>
              <a:gdLst/>
              <a:ahLst/>
              <a:cxnLst/>
              <a:rect l="l" t="t" r="r" b="b"/>
              <a:pathLst>
                <a:path w="23217" h="23218" extrusionOk="0">
                  <a:moveTo>
                    <a:pt x="11608" y="1"/>
                  </a:moveTo>
                  <a:cubicBezTo>
                    <a:pt x="5204" y="1"/>
                    <a:pt x="0" y="5204"/>
                    <a:pt x="0" y="11609"/>
                  </a:cubicBezTo>
                  <a:cubicBezTo>
                    <a:pt x="0" y="18047"/>
                    <a:pt x="5204" y="23217"/>
                    <a:pt x="11608" y="23217"/>
                  </a:cubicBezTo>
                  <a:cubicBezTo>
                    <a:pt x="18013" y="23217"/>
                    <a:pt x="23217" y="18047"/>
                    <a:pt x="23217" y="11609"/>
                  </a:cubicBezTo>
                  <a:cubicBezTo>
                    <a:pt x="23217" y="5204"/>
                    <a:pt x="18013" y="1"/>
                    <a:pt x="11608" y="1"/>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33;p72">
              <a:extLst>
                <a:ext uri="{FF2B5EF4-FFF2-40B4-BE49-F238E27FC236}">
                  <a16:creationId xmlns:a16="http://schemas.microsoft.com/office/drawing/2014/main" id="{27CFB6FC-F7B1-6E03-A1CB-62E15A27E49D}"/>
                </a:ext>
              </a:extLst>
            </p:cNvPr>
            <p:cNvSpPr/>
            <p:nvPr/>
          </p:nvSpPr>
          <p:spPr>
            <a:xfrm>
              <a:off x="8724264" y="1516566"/>
              <a:ext cx="161128" cy="112265"/>
            </a:xfrm>
            <a:custGeom>
              <a:avLst/>
              <a:gdLst/>
              <a:ahLst/>
              <a:cxnLst/>
              <a:rect l="l" t="t" r="r" b="b"/>
              <a:pathLst>
                <a:path w="12544" h="8740" extrusionOk="0">
                  <a:moveTo>
                    <a:pt x="1469" y="8373"/>
                  </a:moveTo>
                  <a:cubicBezTo>
                    <a:pt x="1002" y="8240"/>
                    <a:pt x="701" y="7940"/>
                    <a:pt x="535" y="7473"/>
                  </a:cubicBezTo>
                  <a:cubicBezTo>
                    <a:pt x="134" y="6338"/>
                    <a:pt x="1" y="1702"/>
                    <a:pt x="768" y="768"/>
                  </a:cubicBezTo>
                  <a:cubicBezTo>
                    <a:pt x="1035" y="468"/>
                    <a:pt x="1402" y="267"/>
                    <a:pt x="1802" y="234"/>
                  </a:cubicBezTo>
                  <a:cubicBezTo>
                    <a:pt x="3904" y="1"/>
                    <a:pt x="10408" y="34"/>
                    <a:pt x="11175" y="301"/>
                  </a:cubicBezTo>
                  <a:cubicBezTo>
                    <a:pt x="11609" y="468"/>
                    <a:pt x="11909" y="734"/>
                    <a:pt x="12076" y="1168"/>
                  </a:cubicBezTo>
                  <a:cubicBezTo>
                    <a:pt x="12510" y="2336"/>
                    <a:pt x="12543" y="6539"/>
                    <a:pt x="12009" y="7639"/>
                  </a:cubicBezTo>
                  <a:cubicBezTo>
                    <a:pt x="11876" y="7940"/>
                    <a:pt x="11643" y="8140"/>
                    <a:pt x="11376" y="8306"/>
                  </a:cubicBezTo>
                  <a:cubicBezTo>
                    <a:pt x="10575" y="8740"/>
                    <a:pt x="2503" y="8707"/>
                    <a:pt x="1469" y="8373"/>
                  </a:cubicBezTo>
                  <a:close/>
                  <a:moveTo>
                    <a:pt x="4804" y="6205"/>
                  </a:moveTo>
                  <a:cubicBezTo>
                    <a:pt x="6072" y="5538"/>
                    <a:pt x="7339" y="4871"/>
                    <a:pt x="8607" y="4237"/>
                  </a:cubicBezTo>
                  <a:cubicBezTo>
                    <a:pt x="7339" y="3570"/>
                    <a:pt x="6072" y="2903"/>
                    <a:pt x="4804" y="2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18732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D72EBD-6B75-48CB-9C5F-7C63EF4837EB}"/>
              </a:ext>
            </a:extLst>
          </p:cNvPr>
          <p:cNvSpPr>
            <a:spLocks noGrp="1"/>
          </p:cNvSpPr>
          <p:nvPr>
            <p:ph type="title"/>
          </p:nvPr>
        </p:nvSpPr>
        <p:spPr/>
        <p:txBody>
          <a:bodyPr/>
          <a:lstStyle/>
          <a:p>
            <a:r>
              <a:rPr lang="en-SG"/>
              <a:t>Appendix – </a:t>
            </a:r>
            <a:r>
              <a:rPr lang="en-SG" b="0"/>
              <a:t>Dashboard 6 of 6</a:t>
            </a:r>
            <a:endParaRPr lang="en-SG"/>
          </a:p>
        </p:txBody>
      </p:sp>
      <p:pic>
        <p:nvPicPr>
          <p:cNvPr id="4" name="Picture 3">
            <a:extLst>
              <a:ext uri="{FF2B5EF4-FFF2-40B4-BE49-F238E27FC236}">
                <a16:creationId xmlns:a16="http://schemas.microsoft.com/office/drawing/2014/main" id="{0EC7EDF8-FD77-4AAF-9AA1-5CFD795BD5E3}"/>
              </a:ext>
            </a:extLst>
          </p:cNvPr>
          <p:cNvPicPr>
            <a:picLocks noChangeAspect="1"/>
          </p:cNvPicPr>
          <p:nvPr/>
        </p:nvPicPr>
        <p:blipFill>
          <a:blip r:embed="rId2"/>
          <a:stretch>
            <a:fillRect/>
          </a:stretch>
        </p:blipFill>
        <p:spPr>
          <a:xfrm>
            <a:off x="1789905" y="941526"/>
            <a:ext cx="6212192" cy="3967642"/>
          </a:xfrm>
          <a:prstGeom prst="rect">
            <a:avLst/>
          </a:prstGeom>
        </p:spPr>
      </p:pic>
      <p:grpSp>
        <p:nvGrpSpPr>
          <p:cNvPr id="6" name="Google Shape;2114;p67">
            <a:extLst>
              <a:ext uri="{FF2B5EF4-FFF2-40B4-BE49-F238E27FC236}">
                <a16:creationId xmlns:a16="http://schemas.microsoft.com/office/drawing/2014/main" id="{923B1295-362C-44B4-913C-F3DD9DD497DD}"/>
              </a:ext>
            </a:extLst>
          </p:cNvPr>
          <p:cNvGrpSpPr/>
          <p:nvPr/>
        </p:nvGrpSpPr>
        <p:grpSpPr>
          <a:xfrm>
            <a:off x="192327" y="296194"/>
            <a:ext cx="239095" cy="237875"/>
            <a:chOff x="-1593925" y="-140225"/>
            <a:chExt cx="331800" cy="237875"/>
          </a:xfrm>
        </p:grpSpPr>
        <p:cxnSp>
          <p:nvCxnSpPr>
            <p:cNvPr id="7" name="Google Shape;2115;p67">
              <a:extLst>
                <a:ext uri="{FF2B5EF4-FFF2-40B4-BE49-F238E27FC236}">
                  <a16:creationId xmlns:a16="http://schemas.microsoft.com/office/drawing/2014/main" id="{9B39C00E-4910-4B80-AACE-7DDC2B09AC4C}"/>
                </a:ext>
              </a:extLst>
            </p:cNvPr>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 name="Google Shape;2116;p67">
              <a:extLst>
                <a:ext uri="{FF2B5EF4-FFF2-40B4-BE49-F238E27FC236}">
                  <a16:creationId xmlns:a16="http://schemas.microsoft.com/office/drawing/2014/main" id="{43258F02-FF83-4BF5-A5C9-83E2E7E589C1}"/>
                </a:ext>
              </a:extLst>
            </p:cNvPr>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9" name="Google Shape;2117;p67">
              <a:extLst>
                <a:ext uri="{FF2B5EF4-FFF2-40B4-BE49-F238E27FC236}">
                  <a16:creationId xmlns:a16="http://schemas.microsoft.com/office/drawing/2014/main" id="{DF8AAD24-2DED-4C76-A3D7-4EF4CC99F62B}"/>
                </a:ext>
              </a:extLst>
            </p:cNvPr>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 name="Google Shape;2168;p68">
            <a:extLst>
              <a:ext uri="{FF2B5EF4-FFF2-40B4-BE49-F238E27FC236}">
                <a16:creationId xmlns:a16="http://schemas.microsoft.com/office/drawing/2014/main" id="{0DAA9D54-7C3D-1A38-6040-3D6337A91F43}"/>
              </a:ext>
            </a:extLst>
          </p:cNvPr>
          <p:cNvSpPr/>
          <p:nvPr/>
        </p:nvSpPr>
        <p:spPr>
          <a:xfrm rot="162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2388;p72">
            <a:extLst>
              <a:ext uri="{FF2B5EF4-FFF2-40B4-BE49-F238E27FC236}">
                <a16:creationId xmlns:a16="http://schemas.microsoft.com/office/drawing/2014/main" id="{FCF014B8-5E2D-2F68-0B46-DB89A1E3B64E}"/>
              </a:ext>
            </a:extLst>
          </p:cNvPr>
          <p:cNvGrpSpPr/>
          <p:nvPr/>
        </p:nvGrpSpPr>
        <p:grpSpPr>
          <a:xfrm>
            <a:off x="192329" y="1823751"/>
            <a:ext cx="239087" cy="182056"/>
            <a:chOff x="359175" y="637250"/>
            <a:chExt cx="255300" cy="194400"/>
          </a:xfrm>
        </p:grpSpPr>
        <p:grpSp>
          <p:nvGrpSpPr>
            <p:cNvPr id="12" name="Google Shape;2389;p72">
              <a:extLst>
                <a:ext uri="{FF2B5EF4-FFF2-40B4-BE49-F238E27FC236}">
                  <a16:creationId xmlns:a16="http://schemas.microsoft.com/office/drawing/2014/main" id="{2F051678-789A-3726-60A0-99ED98D33F79}"/>
                </a:ext>
              </a:extLst>
            </p:cNvPr>
            <p:cNvGrpSpPr/>
            <p:nvPr/>
          </p:nvGrpSpPr>
          <p:grpSpPr>
            <a:xfrm>
              <a:off x="359175" y="637250"/>
              <a:ext cx="255300" cy="78000"/>
              <a:chOff x="648300" y="324950"/>
              <a:chExt cx="255300" cy="78000"/>
            </a:xfrm>
          </p:grpSpPr>
          <p:cxnSp>
            <p:nvCxnSpPr>
              <p:cNvPr id="14" name="Google Shape;2390;p72">
                <a:extLst>
                  <a:ext uri="{FF2B5EF4-FFF2-40B4-BE49-F238E27FC236}">
                    <a16:creationId xmlns:a16="http://schemas.microsoft.com/office/drawing/2014/main" id="{5BADBEBD-E6C5-1E36-2EC8-A534EDC05B83}"/>
                  </a:ext>
                </a:extLst>
              </p:cNvPr>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5" name="Google Shape;2391;p72">
                <a:extLst>
                  <a:ext uri="{FF2B5EF4-FFF2-40B4-BE49-F238E27FC236}">
                    <a16:creationId xmlns:a16="http://schemas.microsoft.com/office/drawing/2014/main" id="{49501250-F0AA-67A3-127D-96B635F4E395}"/>
                  </a:ext>
                </a:extLst>
              </p:cNvPr>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3" name="Google Shape;2392;p72">
              <a:extLst>
                <a:ext uri="{FF2B5EF4-FFF2-40B4-BE49-F238E27FC236}">
                  <a16:creationId xmlns:a16="http://schemas.microsoft.com/office/drawing/2014/main" id="{02A53833-FEDD-99F4-8FD5-48E05C843CDF}"/>
                </a:ext>
              </a:extLst>
            </p:cNvPr>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 name="Google Shape;2393;p72">
            <a:extLst>
              <a:ext uri="{FF2B5EF4-FFF2-40B4-BE49-F238E27FC236}">
                <a16:creationId xmlns:a16="http://schemas.microsoft.com/office/drawing/2014/main" id="{314B604E-3095-2117-0706-1BE9E62FD320}"/>
              </a:ext>
            </a:extLst>
          </p:cNvPr>
          <p:cNvGrpSpPr/>
          <p:nvPr/>
        </p:nvGrpSpPr>
        <p:grpSpPr>
          <a:xfrm>
            <a:off x="223704" y="2465582"/>
            <a:ext cx="176342" cy="159500"/>
            <a:chOff x="518158" y="1088300"/>
            <a:chExt cx="176342" cy="159500"/>
          </a:xfrm>
        </p:grpSpPr>
        <p:cxnSp>
          <p:nvCxnSpPr>
            <p:cNvPr id="17" name="Google Shape;2394;p72">
              <a:extLst>
                <a:ext uri="{FF2B5EF4-FFF2-40B4-BE49-F238E27FC236}">
                  <a16:creationId xmlns:a16="http://schemas.microsoft.com/office/drawing/2014/main" id="{1BCC5AA0-514C-5636-99A1-28FD994B1DAD}"/>
                </a:ext>
              </a:extLst>
            </p:cNvPr>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8" name="Google Shape;2395;p72">
              <a:extLst>
                <a:ext uri="{FF2B5EF4-FFF2-40B4-BE49-F238E27FC236}">
                  <a16:creationId xmlns:a16="http://schemas.microsoft.com/office/drawing/2014/main" id="{2D7C478A-D354-2FE5-A129-B77968174687}"/>
                </a:ext>
              </a:extLst>
            </p:cNvPr>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9" name="Google Shape;2396;p72">
              <a:extLst>
                <a:ext uri="{FF2B5EF4-FFF2-40B4-BE49-F238E27FC236}">
                  <a16:creationId xmlns:a16="http://schemas.microsoft.com/office/drawing/2014/main" id="{E68FD0E0-BE4E-8281-416B-860D5C51A686}"/>
                </a:ext>
              </a:extLst>
            </p:cNvPr>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4" name="Google Shape;2397;p72">
            <a:extLst>
              <a:ext uri="{FF2B5EF4-FFF2-40B4-BE49-F238E27FC236}">
                <a16:creationId xmlns:a16="http://schemas.microsoft.com/office/drawing/2014/main" id="{4175922B-E171-6985-F96D-553CE1433F43}"/>
              </a:ext>
            </a:extLst>
          </p:cNvPr>
          <p:cNvGrpSpPr/>
          <p:nvPr/>
        </p:nvGrpSpPr>
        <p:grpSpPr>
          <a:xfrm>
            <a:off x="223675" y="3084858"/>
            <a:ext cx="176400" cy="263090"/>
            <a:chOff x="519725" y="1778180"/>
            <a:chExt cx="176400" cy="263090"/>
          </a:xfrm>
        </p:grpSpPr>
        <p:sp>
          <p:nvSpPr>
            <p:cNvPr id="22" name="Google Shape;2398;p72">
              <a:extLst>
                <a:ext uri="{FF2B5EF4-FFF2-40B4-BE49-F238E27FC236}">
                  <a16:creationId xmlns:a16="http://schemas.microsoft.com/office/drawing/2014/main" id="{9309BCCB-0F04-EA23-2ECC-118C4A8D6B53}"/>
                </a:ext>
              </a:extLst>
            </p:cNvPr>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99;p72">
              <a:extLst>
                <a:ext uri="{FF2B5EF4-FFF2-40B4-BE49-F238E27FC236}">
                  <a16:creationId xmlns:a16="http://schemas.microsoft.com/office/drawing/2014/main" id="{A5DC45DD-2E9E-6740-D661-9445B8B48E87}"/>
                </a:ext>
              </a:extLst>
            </p:cNvPr>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400;p72">
            <a:extLst>
              <a:ext uri="{FF2B5EF4-FFF2-40B4-BE49-F238E27FC236}">
                <a16:creationId xmlns:a16="http://schemas.microsoft.com/office/drawing/2014/main" id="{81A4AE87-B7D9-09D2-D785-24E15E215F89}"/>
              </a:ext>
            </a:extLst>
          </p:cNvPr>
          <p:cNvGrpSpPr/>
          <p:nvPr/>
        </p:nvGrpSpPr>
        <p:grpSpPr>
          <a:xfrm>
            <a:off x="218275" y="3807724"/>
            <a:ext cx="187200" cy="159600"/>
            <a:chOff x="508825" y="2429151"/>
            <a:chExt cx="187200" cy="159600"/>
          </a:xfrm>
        </p:grpSpPr>
        <p:sp>
          <p:nvSpPr>
            <p:cNvPr id="26" name="Google Shape;2401;p72">
              <a:extLst>
                <a:ext uri="{FF2B5EF4-FFF2-40B4-BE49-F238E27FC236}">
                  <a16:creationId xmlns:a16="http://schemas.microsoft.com/office/drawing/2014/main" id="{18702105-B3A8-4733-93E9-8D561AD2638F}"/>
                </a:ext>
              </a:extLst>
            </p:cNvPr>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02;p72">
              <a:extLst>
                <a:ext uri="{FF2B5EF4-FFF2-40B4-BE49-F238E27FC236}">
                  <a16:creationId xmlns:a16="http://schemas.microsoft.com/office/drawing/2014/main" id="{64524204-6E95-5516-D461-45CE9AAF58EB}"/>
                </a:ext>
              </a:extLst>
            </p:cNvPr>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3" name="Google Shape;2403;p72">
            <a:extLst>
              <a:ext uri="{FF2B5EF4-FFF2-40B4-BE49-F238E27FC236}">
                <a16:creationId xmlns:a16="http://schemas.microsoft.com/office/drawing/2014/main" id="{902CD84A-034A-8B10-A6DA-81E3B5BE2A66}"/>
              </a:ext>
            </a:extLst>
          </p:cNvPr>
          <p:cNvGrpSpPr/>
          <p:nvPr/>
        </p:nvGrpSpPr>
        <p:grpSpPr>
          <a:xfrm>
            <a:off x="223675" y="4427100"/>
            <a:ext cx="176400" cy="176400"/>
            <a:chOff x="514225" y="2875375"/>
            <a:chExt cx="176400" cy="176400"/>
          </a:xfrm>
        </p:grpSpPr>
        <p:sp>
          <p:nvSpPr>
            <p:cNvPr id="30" name="Google Shape;2404;p72">
              <a:extLst>
                <a:ext uri="{FF2B5EF4-FFF2-40B4-BE49-F238E27FC236}">
                  <a16:creationId xmlns:a16="http://schemas.microsoft.com/office/drawing/2014/main" id="{E6A578FD-659E-62AC-FC93-94FB29A7707D}"/>
                </a:ext>
              </a:extLst>
            </p:cNvPr>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2405;p72">
              <a:extLst>
                <a:ext uri="{FF2B5EF4-FFF2-40B4-BE49-F238E27FC236}">
                  <a16:creationId xmlns:a16="http://schemas.microsoft.com/office/drawing/2014/main" id="{7BB959BD-0CF4-6E6E-FAB1-83E8E3789A95}"/>
                </a:ext>
              </a:extLst>
            </p:cNvPr>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2" name="Google Shape;2406;p72">
              <a:extLst>
                <a:ext uri="{FF2B5EF4-FFF2-40B4-BE49-F238E27FC236}">
                  <a16:creationId xmlns:a16="http://schemas.microsoft.com/office/drawing/2014/main" id="{83763949-174B-99A1-61AC-D00E66A8D835}"/>
                </a:ext>
              </a:extLst>
            </p:cNvPr>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5" name="Google Shape;2415;p72">
            <a:hlinkClick r:id="" action="ppaction://noaction"/>
            <a:extLst>
              <a:ext uri="{FF2B5EF4-FFF2-40B4-BE49-F238E27FC236}">
                <a16:creationId xmlns:a16="http://schemas.microsoft.com/office/drawing/2014/main" id="{1AB8B80E-2612-7CE3-395A-1299F6289A0E}"/>
              </a:ext>
            </a:extLst>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16;p72">
            <a:hlinkClick r:id="" action="ppaction://noaction"/>
            <a:extLst>
              <a:ext uri="{FF2B5EF4-FFF2-40B4-BE49-F238E27FC236}">
                <a16:creationId xmlns:a16="http://schemas.microsoft.com/office/drawing/2014/main" id="{13905711-A624-4045-BF1E-F4176ED7EA77}"/>
              </a:ext>
            </a:extLst>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17;p72">
            <a:hlinkClick r:id="" action="ppaction://noaction"/>
            <a:extLst>
              <a:ext uri="{FF2B5EF4-FFF2-40B4-BE49-F238E27FC236}">
                <a16:creationId xmlns:a16="http://schemas.microsoft.com/office/drawing/2014/main" id="{9282707A-5321-F5EC-723E-9C45E21B501F}"/>
              </a:ext>
            </a:extLst>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18;p72">
            <a:hlinkClick r:id="" action="ppaction://noaction"/>
            <a:extLst>
              <a:ext uri="{FF2B5EF4-FFF2-40B4-BE49-F238E27FC236}">
                <a16:creationId xmlns:a16="http://schemas.microsoft.com/office/drawing/2014/main" id="{C1931988-A59D-E6C9-8416-8A3A60686A70}"/>
              </a:ext>
            </a:extLst>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19;p72">
            <a:hlinkClick r:id="" action="ppaction://noaction"/>
            <a:extLst>
              <a:ext uri="{FF2B5EF4-FFF2-40B4-BE49-F238E27FC236}">
                <a16:creationId xmlns:a16="http://schemas.microsoft.com/office/drawing/2014/main" id="{02A9CA5E-D495-2F17-7C6D-912A013AD1E3}"/>
              </a:ext>
            </a:extLst>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1;p72">
            <a:hlinkClick r:id="" action="ppaction://hlinkshowjump?jump=firstslide"/>
            <a:extLst>
              <a:ext uri="{FF2B5EF4-FFF2-40B4-BE49-F238E27FC236}">
                <a16:creationId xmlns:a16="http://schemas.microsoft.com/office/drawing/2014/main" id="{AEC0F396-05B8-7693-A69C-EC15B65BDB12}"/>
              </a:ext>
            </a:extLst>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2412;p72">
            <a:extLst>
              <a:ext uri="{FF2B5EF4-FFF2-40B4-BE49-F238E27FC236}">
                <a16:creationId xmlns:a16="http://schemas.microsoft.com/office/drawing/2014/main" id="{02CB4267-5EA4-6AD2-D625-D71664D621A4}"/>
              </a:ext>
            </a:extLst>
          </p:cNvPr>
          <p:cNvGrpSpPr/>
          <p:nvPr/>
        </p:nvGrpSpPr>
        <p:grpSpPr>
          <a:xfrm>
            <a:off x="8745326" y="4425438"/>
            <a:ext cx="119400" cy="54900"/>
            <a:chOff x="8645564" y="4373138"/>
            <a:chExt cx="119400" cy="54900"/>
          </a:xfrm>
        </p:grpSpPr>
        <p:cxnSp>
          <p:nvCxnSpPr>
            <p:cNvPr id="47" name="Google Shape;2413;p72">
              <a:extLst>
                <a:ext uri="{FF2B5EF4-FFF2-40B4-BE49-F238E27FC236}">
                  <a16:creationId xmlns:a16="http://schemas.microsoft.com/office/drawing/2014/main" id="{D082EE31-CBD0-B304-D51B-5C8D036F66D1}"/>
                </a:ext>
              </a:extLst>
            </p:cNvPr>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8" name="Google Shape;2414;p72">
              <a:extLst>
                <a:ext uri="{FF2B5EF4-FFF2-40B4-BE49-F238E27FC236}">
                  <a16:creationId xmlns:a16="http://schemas.microsoft.com/office/drawing/2014/main" id="{0437102A-FA6F-E7CD-2E7A-427DA8A35B61}"/>
                </a:ext>
              </a:extLst>
            </p:cNvPr>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1" name="Google Shape;2420;p72">
            <a:hlinkClick r:id="" action="ppaction://hlinkshowjump?jump=previousslide"/>
            <a:extLst>
              <a:ext uri="{FF2B5EF4-FFF2-40B4-BE49-F238E27FC236}">
                <a16:creationId xmlns:a16="http://schemas.microsoft.com/office/drawing/2014/main" id="{627BE1C6-FD33-D361-544A-26B11D373FE6}"/>
              </a:ext>
            </a:extLst>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421;p72">
            <a:extLst>
              <a:ext uri="{FF2B5EF4-FFF2-40B4-BE49-F238E27FC236}">
                <a16:creationId xmlns:a16="http://schemas.microsoft.com/office/drawing/2014/main" id="{795FC565-CA75-F43F-423C-C2900900D6BA}"/>
              </a:ext>
            </a:extLst>
          </p:cNvPr>
          <p:cNvGrpSpPr/>
          <p:nvPr/>
        </p:nvGrpSpPr>
        <p:grpSpPr>
          <a:xfrm>
            <a:off x="8745348" y="3979338"/>
            <a:ext cx="119400" cy="54900"/>
            <a:chOff x="8745348" y="3979338"/>
            <a:chExt cx="119400" cy="54900"/>
          </a:xfrm>
        </p:grpSpPr>
        <p:cxnSp>
          <p:nvCxnSpPr>
            <p:cNvPr id="53" name="Google Shape;2422;p72">
              <a:hlinkClick r:id="" action="ppaction://hlinkshowjump?jump=previousslide"/>
              <a:extLst>
                <a:ext uri="{FF2B5EF4-FFF2-40B4-BE49-F238E27FC236}">
                  <a16:creationId xmlns:a16="http://schemas.microsoft.com/office/drawing/2014/main" id="{71890AF9-5818-1373-D095-4929B604670B}"/>
                </a:ext>
              </a:extLst>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4" name="Google Shape;2423;p72">
              <a:hlinkClick r:id="" action="ppaction://hlinkshowjump?jump=previousslide"/>
              <a:extLst>
                <a:ext uri="{FF2B5EF4-FFF2-40B4-BE49-F238E27FC236}">
                  <a16:creationId xmlns:a16="http://schemas.microsoft.com/office/drawing/2014/main" id="{BC1AF80A-4388-A62B-2480-13AC67BB02F0}"/>
                </a:ext>
              </a:extLst>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pSp>
        <p:nvGrpSpPr>
          <p:cNvPr id="59" name="Google Shape;2425;p72">
            <a:extLst>
              <a:ext uri="{FF2B5EF4-FFF2-40B4-BE49-F238E27FC236}">
                <a16:creationId xmlns:a16="http://schemas.microsoft.com/office/drawing/2014/main" id="{1CA4FE10-9BD2-FEA0-96CB-20BEC1B0AAF2}"/>
              </a:ext>
            </a:extLst>
          </p:cNvPr>
          <p:cNvGrpSpPr/>
          <p:nvPr/>
        </p:nvGrpSpPr>
        <p:grpSpPr>
          <a:xfrm>
            <a:off x="8656148" y="506780"/>
            <a:ext cx="298221" cy="298589"/>
            <a:chOff x="6047600" y="3358748"/>
            <a:chExt cx="435105" cy="435705"/>
          </a:xfrm>
        </p:grpSpPr>
        <p:sp>
          <p:nvSpPr>
            <p:cNvPr id="57" name="Google Shape;2426;p72">
              <a:extLst>
                <a:ext uri="{FF2B5EF4-FFF2-40B4-BE49-F238E27FC236}">
                  <a16:creationId xmlns:a16="http://schemas.microsoft.com/office/drawing/2014/main" id="{2CEAFB8F-6E29-29F5-79B2-380D134A86E4}"/>
                </a:ext>
              </a:extLst>
            </p:cNvPr>
            <p:cNvSpPr/>
            <p:nvPr/>
          </p:nvSpPr>
          <p:spPr>
            <a:xfrm>
              <a:off x="6047600" y="3358748"/>
              <a:ext cx="435105" cy="435705"/>
            </a:xfrm>
            <a:custGeom>
              <a:avLst/>
              <a:gdLst/>
              <a:ahLst/>
              <a:cxnLst/>
              <a:rect l="l" t="t" r="r" b="b"/>
              <a:pathLst>
                <a:path w="23218" h="23250" extrusionOk="0">
                  <a:moveTo>
                    <a:pt x="11609" y="0"/>
                  </a:moveTo>
                  <a:cubicBezTo>
                    <a:pt x="5204" y="0"/>
                    <a:pt x="1" y="5204"/>
                    <a:pt x="1" y="11642"/>
                  </a:cubicBezTo>
                  <a:cubicBezTo>
                    <a:pt x="1" y="18046"/>
                    <a:pt x="5204" y="23250"/>
                    <a:pt x="11609" y="23250"/>
                  </a:cubicBezTo>
                  <a:cubicBezTo>
                    <a:pt x="18013" y="23250"/>
                    <a:pt x="23217" y="18046"/>
                    <a:pt x="23217" y="11642"/>
                  </a:cubicBezTo>
                  <a:cubicBezTo>
                    <a:pt x="23217" y="5204"/>
                    <a:pt x="18013"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27;p72">
              <a:extLst>
                <a:ext uri="{FF2B5EF4-FFF2-40B4-BE49-F238E27FC236}">
                  <a16:creationId xmlns:a16="http://schemas.microsoft.com/office/drawing/2014/main" id="{D487E9E2-1FA0-A0E2-CE61-EA91DF13D63E}"/>
                </a:ext>
              </a:extLst>
            </p:cNvPr>
            <p:cNvSpPr/>
            <p:nvPr/>
          </p:nvSpPr>
          <p:spPr>
            <a:xfrm>
              <a:off x="6187009" y="3452506"/>
              <a:ext cx="133166" cy="255689"/>
            </a:xfrm>
            <a:custGeom>
              <a:avLst/>
              <a:gdLst/>
              <a:ahLst/>
              <a:cxnLst/>
              <a:rect l="l" t="t" r="r" b="b"/>
              <a:pathLst>
                <a:path w="7106" h="13644" extrusionOk="0">
                  <a:moveTo>
                    <a:pt x="5671" y="2302"/>
                  </a:moveTo>
                  <a:cubicBezTo>
                    <a:pt x="6071" y="2302"/>
                    <a:pt x="6505" y="2302"/>
                    <a:pt x="6939" y="2302"/>
                  </a:cubicBezTo>
                  <a:lnTo>
                    <a:pt x="7105" y="2302"/>
                  </a:lnTo>
                  <a:lnTo>
                    <a:pt x="7105" y="101"/>
                  </a:lnTo>
                  <a:cubicBezTo>
                    <a:pt x="6872" y="101"/>
                    <a:pt x="6638" y="67"/>
                    <a:pt x="6405" y="34"/>
                  </a:cubicBezTo>
                  <a:cubicBezTo>
                    <a:pt x="5971" y="34"/>
                    <a:pt x="5538" y="1"/>
                    <a:pt x="5104" y="1"/>
                  </a:cubicBezTo>
                  <a:cubicBezTo>
                    <a:pt x="4437" y="34"/>
                    <a:pt x="3803" y="201"/>
                    <a:pt x="3269" y="568"/>
                  </a:cubicBezTo>
                  <a:cubicBezTo>
                    <a:pt x="2635" y="1035"/>
                    <a:pt x="2302" y="1669"/>
                    <a:pt x="2168" y="2402"/>
                  </a:cubicBezTo>
                  <a:cubicBezTo>
                    <a:pt x="2102" y="2736"/>
                    <a:pt x="2102" y="3036"/>
                    <a:pt x="2102" y="3370"/>
                  </a:cubicBezTo>
                  <a:cubicBezTo>
                    <a:pt x="2068" y="3837"/>
                    <a:pt x="2068" y="4337"/>
                    <a:pt x="2102" y="4838"/>
                  </a:cubicBezTo>
                  <a:lnTo>
                    <a:pt x="2102" y="5004"/>
                  </a:lnTo>
                  <a:lnTo>
                    <a:pt x="0" y="5004"/>
                  </a:lnTo>
                  <a:lnTo>
                    <a:pt x="0" y="7473"/>
                  </a:lnTo>
                  <a:lnTo>
                    <a:pt x="2068" y="7473"/>
                  </a:lnTo>
                  <a:lnTo>
                    <a:pt x="2068" y="13644"/>
                  </a:lnTo>
                  <a:lnTo>
                    <a:pt x="4637" y="13644"/>
                  </a:lnTo>
                  <a:lnTo>
                    <a:pt x="4637" y="7473"/>
                  </a:lnTo>
                  <a:lnTo>
                    <a:pt x="6705" y="7473"/>
                  </a:lnTo>
                  <a:cubicBezTo>
                    <a:pt x="6805" y="6672"/>
                    <a:pt x="6905" y="5872"/>
                    <a:pt x="7039" y="5004"/>
                  </a:cubicBezTo>
                  <a:lnTo>
                    <a:pt x="6572" y="5004"/>
                  </a:lnTo>
                  <a:cubicBezTo>
                    <a:pt x="5971" y="5004"/>
                    <a:pt x="4604" y="5004"/>
                    <a:pt x="4604" y="5004"/>
                  </a:cubicBezTo>
                  <a:cubicBezTo>
                    <a:pt x="4604" y="5004"/>
                    <a:pt x="4604" y="3803"/>
                    <a:pt x="4637" y="3270"/>
                  </a:cubicBezTo>
                  <a:cubicBezTo>
                    <a:pt x="4637" y="2569"/>
                    <a:pt x="5071" y="2336"/>
                    <a:pt x="5671" y="230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428;p72">
            <a:extLst>
              <a:ext uri="{FF2B5EF4-FFF2-40B4-BE49-F238E27FC236}">
                <a16:creationId xmlns:a16="http://schemas.microsoft.com/office/drawing/2014/main" id="{BC5EB921-84FD-27B0-C8AC-0A6DBD180F38}"/>
              </a:ext>
            </a:extLst>
          </p:cNvPr>
          <p:cNvGrpSpPr/>
          <p:nvPr/>
        </p:nvGrpSpPr>
        <p:grpSpPr>
          <a:xfrm>
            <a:off x="8655697" y="964980"/>
            <a:ext cx="298221" cy="298589"/>
            <a:chOff x="5068965" y="3358748"/>
            <a:chExt cx="435105" cy="435705"/>
          </a:xfrm>
        </p:grpSpPr>
        <p:sp>
          <p:nvSpPr>
            <p:cNvPr id="61" name="Google Shape;2429;p72">
              <a:extLst>
                <a:ext uri="{FF2B5EF4-FFF2-40B4-BE49-F238E27FC236}">
                  <a16:creationId xmlns:a16="http://schemas.microsoft.com/office/drawing/2014/main" id="{78384FC8-F774-FCE1-C13D-76387A0C8D9D}"/>
                </a:ext>
              </a:extLst>
            </p:cNvPr>
            <p:cNvSpPr/>
            <p:nvPr/>
          </p:nvSpPr>
          <p:spPr>
            <a:xfrm>
              <a:off x="5068965" y="3358748"/>
              <a:ext cx="435105" cy="435705"/>
            </a:xfrm>
            <a:custGeom>
              <a:avLst/>
              <a:gdLst/>
              <a:ahLst/>
              <a:cxnLst/>
              <a:rect l="l" t="t" r="r" b="b"/>
              <a:pathLst>
                <a:path w="23218" h="23250" extrusionOk="0">
                  <a:moveTo>
                    <a:pt x="11609" y="0"/>
                  </a:moveTo>
                  <a:cubicBezTo>
                    <a:pt x="5205" y="0"/>
                    <a:pt x="1" y="5204"/>
                    <a:pt x="1" y="11642"/>
                  </a:cubicBezTo>
                  <a:cubicBezTo>
                    <a:pt x="1" y="18046"/>
                    <a:pt x="5205" y="23250"/>
                    <a:pt x="11609" y="23250"/>
                  </a:cubicBezTo>
                  <a:cubicBezTo>
                    <a:pt x="18014" y="23250"/>
                    <a:pt x="23217" y="18046"/>
                    <a:pt x="23217" y="11642"/>
                  </a:cubicBezTo>
                  <a:cubicBezTo>
                    <a:pt x="23217" y="5204"/>
                    <a:pt x="18014" y="0"/>
                    <a:pt x="11609" y="0"/>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30;p72">
              <a:extLst>
                <a:ext uri="{FF2B5EF4-FFF2-40B4-BE49-F238E27FC236}">
                  <a16:creationId xmlns:a16="http://schemas.microsoft.com/office/drawing/2014/main" id="{5BEEB7B5-FFC4-567C-449A-8EF4488B54D2}"/>
                </a:ext>
              </a:extLst>
            </p:cNvPr>
            <p:cNvSpPr/>
            <p:nvPr/>
          </p:nvSpPr>
          <p:spPr>
            <a:xfrm>
              <a:off x="5171493" y="3480635"/>
              <a:ext cx="248811" cy="205053"/>
            </a:xfrm>
            <a:custGeom>
              <a:avLst/>
              <a:gdLst/>
              <a:ahLst/>
              <a:cxnLst/>
              <a:rect l="l" t="t" r="r" b="b"/>
              <a:pathLst>
                <a:path w="13277" h="10942" extrusionOk="0">
                  <a:moveTo>
                    <a:pt x="4037" y="8574"/>
                  </a:moveTo>
                  <a:cubicBezTo>
                    <a:pt x="2602" y="8507"/>
                    <a:pt x="1735" y="7473"/>
                    <a:pt x="1502" y="6672"/>
                  </a:cubicBezTo>
                  <a:cubicBezTo>
                    <a:pt x="1902" y="6739"/>
                    <a:pt x="2269" y="6739"/>
                    <a:pt x="2669" y="6639"/>
                  </a:cubicBezTo>
                  <a:cubicBezTo>
                    <a:pt x="2669" y="6639"/>
                    <a:pt x="2669" y="6639"/>
                    <a:pt x="2702" y="6606"/>
                  </a:cubicBezTo>
                  <a:cubicBezTo>
                    <a:pt x="1935" y="6439"/>
                    <a:pt x="1335" y="6038"/>
                    <a:pt x="934" y="5371"/>
                  </a:cubicBezTo>
                  <a:cubicBezTo>
                    <a:pt x="668" y="4938"/>
                    <a:pt x="534" y="4437"/>
                    <a:pt x="534" y="3904"/>
                  </a:cubicBezTo>
                  <a:cubicBezTo>
                    <a:pt x="901" y="4104"/>
                    <a:pt x="1301" y="4237"/>
                    <a:pt x="1735" y="4237"/>
                  </a:cubicBezTo>
                  <a:cubicBezTo>
                    <a:pt x="1168" y="3837"/>
                    <a:pt x="768" y="3270"/>
                    <a:pt x="634" y="2603"/>
                  </a:cubicBezTo>
                  <a:cubicBezTo>
                    <a:pt x="467" y="1902"/>
                    <a:pt x="568" y="1235"/>
                    <a:pt x="901" y="601"/>
                  </a:cubicBezTo>
                  <a:cubicBezTo>
                    <a:pt x="2402" y="2336"/>
                    <a:pt x="4270" y="3303"/>
                    <a:pt x="6538" y="3470"/>
                  </a:cubicBezTo>
                  <a:cubicBezTo>
                    <a:pt x="6538" y="3370"/>
                    <a:pt x="6505" y="3270"/>
                    <a:pt x="6505" y="3170"/>
                  </a:cubicBezTo>
                  <a:cubicBezTo>
                    <a:pt x="6405" y="2536"/>
                    <a:pt x="6538" y="1936"/>
                    <a:pt x="6905" y="1368"/>
                  </a:cubicBezTo>
                  <a:cubicBezTo>
                    <a:pt x="7339" y="701"/>
                    <a:pt x="7939" y="268"/>
                    <a:pt x="8740" y="134"/>
                  </a:cubicBezTo>
                  <a:cubicBezTo>
                    <a:pt x="9674" y="1"/>
                    <a:pt x="10475" y="268"/>
                    <a:pt x="11142" y="901"/>
                  </a:cubicBezTo>
                  <a:cubicBezTo>
                    <a:pt x="11175" y="935"/>
                    <a:pt x="11208" y="968"/>
                    <a:pt x="11275" y="935"/>
                  </a:cubicBezTo>
                  <a:cubicBezTo>
                    <a:pt x="11842" y="835"/>
                    <a:pt x="12376" y="635"/>
                    <a:pt x="12876" y="334"/>
                  </a:cubicBezTo>
                  <a:cubicBezTo>
                    <a:pt x="12876" y="334"/>
                    <a:pt x="12910" y="334"/>
                    <a:pt x="12910" y="334"/>
                  </a:cubicBezTo>
                  <a:lnTo>
                    <a:pt x="12910" y="334"/>
                  </a:lnTo>
                  <a:cubicBezTo>
                    <a:pt x="12710" y="968"/>
                    <a:pt x="12309" y="1435"/>
                    <a:pt x="11742" y="1802"/>
                  </a:cubicBezTo>
                  <a:cubicBezTo>
                    <a:pt x="12276" y="1735"/>
                    <a:pt x="12776" y="1602"/>
                    <a:pt x="13277" y="1402"/>
                  </a:cubicBezTo>
                  <a:lnTo>
                    <a:pt x="13277" y="1402"/>
                  </a:lnTo>
                  <a:cubicBezTo>
                    <a:pt x="13177" y="1535"/>
                    <a:pt x="13076" y="1669"/>
                    <a:pt x="12976" y="1802"/>
                  </a:cubicBezTo>
                  <a:cubicBezTo>
                    <a:pt x="12676" y="2169"/>
                    <a:pt x="12343" y="2503"/>
                    <a:pt x="11976" y="2769"/>
                  </a:cubicBezTo>
                  <a:cubicBezTo>
                    <a:pt x="11942" y="2769"/>
                    <a:pt x="11942" y="2803"/>
                    <a:pt x="11942" y="2836"/>
                  </a:cubicBezTo>
                  <a:cubicBezTo>
                    <a:pt x="11942" y="3236"/>
                    <a:pt x="11942" y="3670"/>
                    <a:pt x="11876" y="4070"/>
                  </a:cubicBezTo>
                  <a:cubicBezTo>
                    <a:pt x="11776" y="4904"/>
                    <a:pt x="11542" y="5705"/>
                    <a:pt x="11175" y="6505"/>
                  </a:cubicBezTo>
                  <a:cubicBezTo>
                    <a:pt x="10808" y="7273"/>
                    <a:pt x="10308" y="8007"/>
                    <a:pt x="9707" y="8640"/>
                  </a:cubicBezTo>
                  <a:cubicBezTo>
                    <a:pt x="8673" y="9708"/>
                    <a:pt x="7406" y="10408"/>
                    <a:pt x="5971" y="10742"/>
                  </a:cubicBezTo>
                  <a:cubicBezTo>
                    <a:pt x="5438" y="10842"/>
                    <a:pt x="4937" y="10909"/>
                    <a:pt x="4437" y="10909"/>
                  </a:cubicBezTo>
                  <a:cubicBezTo>
                    <a:pt x="2869" y="10942"/>
                    <a:pt x="1401" y="10575"/>
                    <a:pt x="67" y="9741"/>
                  </a:cubicBezTo>
                  <a:cubicBezTo>
                    <a:pt x="34" y="9741"/>
                    <a:pt x="34" y="9708"/>
                    <a:pt x="0" y="9708"/>
                  </a:cubicBezTo>
                  <a:cubicBezTo>
                    <a:pt x="968" y="9808"/>
                    <a:pt x="1868" y="9674"/>
                    <a:pt x="2736" y="9307"/>
                  </a:cubicBezTo>
                  <a:cubicBezTo>
                    <a:pt x="3203" y="9141"/>
                    <a:pt x="3636" y="8874"/>
                    <a:pt x="4037" y="857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2431;p72">
            <a:extLst>
              <a:ext uri="{FF2B5EF4-FFF2-40B4-BE49-F238E27FC236}">
                <a16:creationId xmlns:a16="http://schemas.microsoft.com/office/drawing/2014/main" id="{623F3470-5699-1729-3C7A-53E883F3AFAB}"/>
              </a:ext>
            </a:extLst>
          </p:cNvPr>
          <p:cNvGrpSpPr/>
          <p:nvPr/>
        </p:nvGrpSpPr>
        <p:grpSpPr>
          <a:xfrm>
            <a:off x="8656154" y="1423168"/>
            <a:ext cx="298222" cy="298235"/>
            <a:chOff x="8656154" y="1423168"/>
            <a:chExt cx="298222" cy="298235"/>
          </a:xfrm>
        </p:grpSpPr>
        <p:sp>
          <p:nvSpPr>
            <p:cNvPr id="65" name="Google Shape;2432;p72">
              <a:extLst>
                <a:ext uri="{FF2B5EF4-FFF2-40B4-BE49-F238E27FC236}">
                  <a16:creationId xmlns:a16="http://schemas.microsoft.com/office/drawing/2014/main" id="{D2AE7800-1FB2-8F81-13E3-8BB577F6F061}"/>
                </a:ext>
              </a:extLst>
            </p:cNvPr>
            <p:cNvSpPr/>
            <p:nvPr/>
          </p:nvSpPr>
          <p:spPr>
            <a:xfrm>
              <a:off x="8656154" y="1423168"/>
              <a:ext cx="298222" cy="298235"/>
            </a:xfrm>
            <a:custGeom>
              <a:avLst/>
              <a:gdLst/>
              <a:ahLst/>
              <a:cxnLst/>
              <a:rect l="l" t="t" r="r" b="b"/>
              <a:pathLst>
                <a:path w="23217" h="23218" extrusionOk="0">
                  <a:moveTo>
                    <a:pt x="11608" y="1"/>
                  </a:moveTo>
                  <a:cubicBezTo>
                    <a:pt x="5204" y="1"/>
                    <a:pt x="0" y="5204"/>
                    <a:pt x="0" y="11609"/>
                  </a:cubicBezTo>
                  <a:cubicBezTo>
                    <a:pt x="0" y="18047"/>
                    <a:pt x="5204" y="23217"/>
                    <a:pt x="11608" y="23217"/>
                  </a:cubicBezTo>
                  <a:cubicBezTo>
                    <a:pt x="18013" y="23217"/>
                    <a:pt x="23217" y="18047"/>
                    <a:pt x="23217" y="11609"/>
                  </a:cubicBezTo>
                  <a:cubicBezTo>
                    <a:pt x="23217" y="5204"/>
                    <a:pt x="18013" y="1"/>
                    <a:pt x="11608" y="1"/>
                  </a:cubicBezTo>
                  <a:close/>
                </a:path>
              </a:pathLst>
            </a:cu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33;p72">
              <a:extLst>
                <a:ext uri="{FF2B5EF4-FFF2-40B4-BE49-F238E27FC236}">
                  <a16:creationId xmlns:a16="http://schemas.microsoft.com/office/drawing/2014/main" id="{6479A99C-DC94-7FAB-EB3F-E70C2F24A009}"/>
                </a:ext>
              </a:extLst>
            </p:cNvPr>
            <p:cNvSpPr/>
            <p:nvPr/>
          </p:nvSpPr>
          <p:spPr>
            <a:xfrm>
              <a:off x="8724264" y="1516566"/>
              <a:ext cx="161128" cy="112265"/>
            </a:xfrm>
            <a:custGeom>
              <a:avLst/>
              <a:gdLst/>
              <a:ahLst/>
              <a:cxnLst/>
              <a:rect l="l" t="t" r="r" b="b"/>
              <a:pathLst>
                <a:path w="12544" h="8740" extrusionOk="0">
                  <a:moveTo>
                    <a:pt x="1469" y="8373"/>
                  </a:moveTo>
                  <a:cubicBezTo>
                    <a:pt x="1002" y="8240"/>
                    <a:pt x="701" y="7940"/>
                    <a:pt x="535" y="7473"/>
                  </a:cubicBezTo>
                  <a:cubicBezTo>
                    <a:pt x="134" y="6338"/>
                    <a:pt x="1" y="1702"/>
                    <a:pt x="768" y="768"/>
                  </a:cubicBezTo>
                  <a:cubicBezTo>
                    <a:pt x="1035" y="468"/>
                    <a:pt x="1402" y="267"/>
                    <a:pt x="1802" y="234"/>
                  </a:cubicBezTo>
                  <a:cubicBezTo>
                    <a:pt x="3904" y="1"/>
                    <a:pt x="10408" y="34"/>
                    <a:pt x="11175" y="301"/>
                  </a:cubicBezTo>
                  <a:cubicBezTo>
                    <a:pt x="11609" y="468"/>
                    <a:pt x="11909" y="734"/>
                    <a:pt x="12076" y="1168"/>
                  </a:cubicBezTo>
                  <a:cubicBezTo>
                    <a:pt x="12510" y="2336"/>
                    <a:pt x="12543" y="6539"/>
                    <a:pt x="12009" y="7639"/>
                  </a:cubicBezTo>
                  <a:cubicBezTo>
                    <a:pt x="11876" y="7940"/>
                    <a:pt x="11643" y="8140"/>
                    <a:pt x="11376" y="8306"/>
                  </a:cubicBezTo>
                  <a:cubicBezTo>
                    <a:pt x="10575" y="8740"/>
                    <a:pt x="2503" y="8707"/>
                    <a:pt x="1469" y="8373"/>
                  </a:cubicBezTo>
                  <a:close/>
                  <a:moveTo>
                    <a:pt x="4804" y="6205"/>
                  </a:moveTo>
                  <a:cubicBezTo>
                    <a:pt x="6072" y="5538"/>
                    <a:pt x="7339" y="4871"/>
                    <a:pt x="8607" y="4237"/>
                  </a:cubicBezTo>
                  <a:cubicBezTo>
                    <a:pt x="7339" y="3570"/>
                    <a:pt x="6072" y="2903"/>
                    <a:pt x="4804" y="22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47726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73" name="Google Shape;470;p41">
            <a:extLst>
              <a:ext uri="{FF2B5EF4-FFF2-40B4-BE49-F238E27FC236}">
                <a16:creationId xmlns:a16="http://schemas.microsoft.com/office/drawing/2014/main" id="{69CEBDCC-5E4A-4B14-84B3-6EB056111D44}"/>
              </a:ext>
            </a:extLst>
          </p:cNvPr>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83;p52">
            <a:extLst>
              <a:ext uri="{FF2B5EF4-FFF2-40B4-BE49-F238E27FC236}">
                <a16:creationId xmlns:a16="http://schemas.microsoft.com/office/drawing/2014/main" id="{C57F57F3-91AB-40D8-B345-534963B66842}"/>
              </a:ext>
            </a:extLst>
          </p:cNvPr>
          <p:cNvSpPr/>
          <p:nvPr/>
        </p:nvSpPr>
        <p:spPr>
          <a:xfrm>
            <a:off x="3537332" y="1426654"/>
            <a:ext cx="2287513" cy="2577559"/>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192327" y="335373"/>
            <a:ext cx="239095" cy="171413"/>
            <a:chOff x="-1593925" y="-140225"/>
            <a:chExt cx="331800" cy="237875"/>
          </a:xfrm>
        </p:grpSpPr>
        <p:cxnSp>
          <p:nvCxnSpPr>
            <p:cNvPr id="646" name="Google Shape;646;p4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7" name="Google Shape;647;p4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8" name="Google Shape;648;p4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649" name="Google Shape;649;p45"/>
          <p:cNvGrpSpPr/>
          <p:nvPr/>
        </p:nvGrpSpPr>
        <p:grpSpPr>
          <a:xfrm>
            <a:off x="192331" y="1823751"/>
            <a:ext cx="239088" cy="182056"/>
            <a:chOff x="359175" y="637250"/>
            <a:chExt cx="255300" cy="194400"/>
          </a:xfrm>
        </p:grpSpPr>
        <p:grpSp>
          <p:nvGrpSpPr>
            <p:cNvPr id="650" name="Google Shape;650;p45"/>
            <p:cNvGrpSpPr/>
            <p:nvPr/>
          </p:nvGrpSpPr>
          <p:grpSpPr>
            <a:xfrm>
              <a:off x="359175" y="637250"/>
              <a:ext cx="255300" cy="78000"/>
              <a:chOff x="648300" y="324950"/>
              <a:chExt cx="255300" cy="78000"/>
            </a:xfrm>
          </p:grpSpPr>
          <p:cxnSp>
            <p:nvCxnSpPr>
              <p:cNvPr id="651" name="Google Shape;651;p4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52" name="Google Shape;652;p4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53" name="Google Shape;653;p4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54" name="Google Shape;654;p45"/>
          <p:cNvGrpSpPr/>
          <p:nvPr/>
        </p:nvGrpSpPr>
        <p:grpSpPr>
          <a:xfrm>
            <a:off x="223704" y="2465582"/>
            <a:ext cx="176342" cy="159500"/>
            <a:chOff x="518158" y="1088300"/>
            <a:chExt cx="176342" cy="159500"/>
          </a:xfrm>
        </p:grpSpPr>
        <p:cxnSp>
          <p:nvCxnSpPr>
            <p:cNvPr id="655" name="Google Shape;655;p4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56" name="Google Shape;656;p4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57" name="Google Shape;657;p4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58" name="Google Shape;658;p45"/>
          <p:cNvGrpSpPr/>
          <p:nvPr/>
        </p:nvGrpSpPr>
        <p:grpSpPr>
          <a:xfrm>
            <a:off x="223675" y="3084858"/>
            <a:ext cx="176400" cy="263091"/>
            <a:chOff x="519725" y="1778180"/>
            <a:chExt cx="176400" cy="263091"/>
          </a:xfrm>
        </p:grpSpPr>
        <p:sp>
          <p:nvSpPr>
            <p:cNvPr id="659" name="Google Shape;659;p4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5"/>
          <p:cNvGrpSpPr/>
          <p:nvPr/>
        </p:nvGrpSpPr>
        <p:grpSpPr>
          <a:xfrm>
            <a:off x="218275" y="3807724"/>
            <a:ext cx="187200" cy="159600"/>
            <a:chOff x="508825" y="2429151"/>
            <a:chExt cx="187200" cy="159600"/>
          </a:xfrm>
        </p:grpSpPr>
        <p:sp>
          <p:nvSpPr>
            <p:cNvPr id="662" name="Google Shape;662;p4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64" name="Google Shape;664;p45"/>
          <p:cNvGrpSpPr/>
          <p:nvPr/>
        </p:nvGrpSpPr>
        <p:grpSpPr>
          <a:xfrm>
            <a:off x="223675" y="4427100"/>
            <a:ext cx="176400" cy="176400"/>
            <a:chOff x="514225" y="2875375"/>
            <a:chExt cx="176400" cy="176400"/>
          </a:xfrm>
        </p:grpSpPr>
        <p:sp>
          <p:nvSpPr>
            <p:cNvPr id="665" name="Google Shape;665;p4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7" name="Google Shape;667;p4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71" name="Google Shape;671;p45"/>
          <p:cNvSpPr txBox="1">
            <a:spLocks noGrp="1"/>
          </p:cNvSpPr>
          <p:nvPr>
            <p:ph type="title"/>
          </p:nvPr>
        </p:nvSpPr>
        <p:spPr>
          <a:xfrm>
            <a:off x="648000" y="171150"/>
            <a:ext cx="849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Business Objectives</a:t>
            </a:r>
            <a:endParaRPr/>
          </a:p>
        </p:txBody>
      </p:sp>
      <p:sp>
        <p:nvSpPr>
          <p:cNvPr id="672" name="Google Shape;672;p45">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5"/>
          <p:cNvGrpSpPr/>
          <p:nvPr/>
        </p:nvGrpSpPr>
        <p:grpSpPr>
          <a:xfrm rot="10800000">
            <a:off x="8745326" y="4425438"/>
            <a:ext cx="119400" cy="54900"/>
            <a:chOff x="8645564" y="4373138"/>
            <a:chExt cx="119400" cy="54900"/>
          </a:xfrm>
        </p:grpSpPr>
        <p:cxnSp>
          <p:nvCxnSpPr>
            <p:cNvPr id="674" name="Google Shape;674;p4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75" name="Google Shape;675;p4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6" name="Google Shape;676;p4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5"/>
          <p:cNvGrpSpPr/>
          <p:nvPr/>
        </p:nvGrpSpPr>
        <p:grpSpPr>
          <a:xfrm>
            <a:off x="8745348" y="3979338"/>
            <a:ext cx="119400" cy="54900"/>
            <a:chOff x="8745348" y="3979338"/>
            <a:chExt cx="119400" cy="54900"/>
          </a:xfrm>
        </p:grpSpPr>
        <p:cxnSp>
          <p:nvCxnSpPr>
            <p:cNvPr id="683" name="Google Shape;683;p4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84" name="Google Shape;684;p4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71" name="Google Shape;1013;p52">
            <a:extLst>
              <a:ext uri="{FF2B5EF4-FFF2-40B4-BE49-F238E27FC236}">
                <a16:creationId xmlns:a16="http://schemas.microsoft.com/office/drawing/2014/main" id="{BB99A1E4-A0DD-48D7-9EFA-B386535B9D8E}"/>
              </a:ext>
            </a:extLst>
          </p:cNvPr>
          <p:cNvSpPr txBox="1">
            <a:spLocks/>
          </p:cNvSpPr>
          <p:nvPr/>
        </p:nvSpPr>
        <p:spPr>
          <a:xfrm>
            <a:off x="3541114" y="1867768"/>
            <a:ext cx="2229151" cy="189896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algn="just">
              <a:lnSpc>
                <a:spcPct val="106000"/>
              </a:lnSpc>
              <a:spcAft>
                <a:spcPts val="800"/>
              </a:spcAft>
              <a:buFont typeface="Arial" panose="020B0604020202020204" pitchFamily="34" charset="0"/>
              <a:buChar char="•"/>
            </a:pPr>
            <a:r>
              <a:rPr lang="en-SG" sz="1000">
                <a:effectLst/>
                <a:latin typeface="Open Sans" panose="020B0606030504020204" pitchFamily="34" charset="0"/>
                <a:ea typeface="Open Sans" panose="020B0606030504020204" pitchFamily="34" charset="0"/>
                <a:cs typeface="Open Sans" panose="020B0606030504020204" pitchFamily="34" charset="0"/>
              </a:rPr>
              <a:t>Risk assessment of current business decisions leading to higher Churn and evaluation of current services to produce customer retention strategies</a:t>
            </a:r>
          </a:p>
          <a:p>
            <a:pPr marL="171450" lvl="0" indent="-171450" algn="just">
              <a:lnSpc>
                <a:spcPct val="106000"/>
              </a:lnSpc>
              <a:spcAft>
                <a:spcPts val="800"/>
              </a:spcAft>
              <a:buFont typeface="Arial" panose="020B0604020202020204" pitchFamily="34" charset="0"/>
              <a:buChar char="•"/>
            </a:pPr>
            <a:r>
              <a:rPr lang="en-SG" sz="1000">
                <a:effectLst/>
                <a:latin typeface="Open Sans" panose="020B0606030504020204" pitchFamily="34" charset="0"/>
                <a:ea typeface="Open Sans" panose="020B0606030504020204" pitchFamily="34" charset="0"/>
                <a:cs typeface="Open Sans" panose="020B0606030504020204" pitchFamily="34" charset="0"/>
              </a:rPr>
              <a:t>Intervention points of their current service packages and development of improvement plans</a:t>
            </a:r>
            <a:endParaRPr lang="en-SG" sz="40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3" name="Picture 2" descr="Planning Center Services: Worship Planning Software">
            <a:extLst>
              <a:ext uri="{FF2B5EF4-FFF2-40B4-BE49-F238E27FC236}">
                <a16:creationId xmlns:a16="http://schemas.microsoft.com/office/drawing/2014/main" id="{37C9D621-6B30-4C32-9446-F5ADE6FD5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504" y="2269202"/>
            <a:ext cx="1632857" cy="128878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How to Calculate Customer Lifetime Value - Seedrs Academy">
            <a:extLst>
              <a:ext uri="{FF2B5EF4-FFF2-40B4-BE49-F238E27FC236}">
                <a16:creationId xmlns:a16="http://schemas.microsoft.com/office/drawing/2014/main" id="{308749B0-E306-430D-B65D-1E3B6A42ED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921" y="2418156"/>
            <a:ext cx="1770209" cy="1184037"/>
          </a:xfrm>
          <a:prstGeom prst="rect">
            <a:avLst/>
          </a:prstGeom>
          <a:noFill/>
          <a:extLst>
            <a:ext uri="{909E8E84-426E-40DD-AFC4-6F175D3DCCD1}">
              <a14:hiddenFill xmlns:a14="http://schemas.microsoft.com/office/drawing/2010/main">
                <a:solidFill>
                  <a:srgbClr val="FFFFFF"/>
                </a:solidFill>
              </a14:hiddenFill>
            </a:ext>
          </a:extLst>
        </p:spPr>
      </p:pic>
      <p:sp>
        <p:nvSpPr>
          <p:cNvPr id="59" name="Google Shape;1455;p59">
            <a:extLst>
              <a:ext uri="{FF2B5EF4-FFF2-40B4-BE49-F238E27FC236}">
                <a16:creationId xmlns:a16="http://schemas.microsoft.com/office/drawing/2014/main" id="{C013A7D8-C914-4DBB-BE1D-BBA3FA1FFEB4}"/>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Qing Rui</a:t>
            </a:r>
          </a:p>
        </p:txBody>
      </p:sp>
      <p:sp>
        <p:nvSpPr>
          <p:cNvPr id="67" name="Google Shape;1318;p56">
            <a:extLst>
              <a:ext uri="{FF2B5EF4-FFF2-40B4-BE49-F238E27FC236}">
                <a16:creationId xmlns:a16="http://schemas.microsoft.com/office/drawing/2014/main" id="{6C230639-C3A0-455C-844D-F201DEDA23E3}"/>
              </a:ext>
            </a:extLst>
          </p:cNvPr>
          <p:cNvSpPr/>
          <p:nvPr/>
        </p:nvSpPr>
        <p:spPr>
          <a:xfrm>
            <a:off x="6050757" y="1363635"/>
            <a:ext cx="2444720" cy="611746"/>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68" name="Google Shape;1317;p56">
            <a:extLst>
              <a:ext uri="{FF2B5EF4-FFF2-40B4-BE49-F238E27FC236}">
                <a16:creationId xmlns:a16="http://schemas.microsoft.com/office/drawing/2014/main" id="{083E7856-A8A8-409C-9D88-9883EE186B15}"/>
              </a:ext>
            </a:extLst>
          </p:cNvPr>
          <p:cNvSpPr/>
          <p:nvPr/>
        </p:nvSpPr>
        <p:spPr>
          <a:xfrm>
            <a:off x="3536121" y="1364134"/>
            <a:ext cx="2288724" cy="619732"/>
          </a:xfrm>
          <a:prstGeom prst="roundRect">
            <a:avLst>
              <a:gd name="adj" fmla="val 16667"/>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16;p56">
            <a:extLst>
              <a:ext uri="{FF2B5EF4-FFF2-40B4-BE49-F238E27FC236}">
                <a16:creationId xmlns:a16="http://schemas.microsoft.com/office/drawing/2014/main" id="{2C690FC3-09A5-472F-902A-C63454B7544F}"/>
              </a:ext>
            </a:extLst>
          </p:cNvPr>
          <p:cNvSpPr/>
          <p:nvPr/>
        </p:nvSpPr>
        <p:spPr>
          <a:xfrm>
            <a:off x="1104516" y="1357031"/>
            <a:ext cx="2284951" cy="600148"/>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1600">
              <a:latin typeface="Advent Pro" panose="020B0604020202020204" charset="0"/>
            </a:endParaRPr>
          </a:p>
        </p:txBody>
      </p:sp>
      <p:sp>
        <p:nvSpPr>
          <p:cNvPr id="72" name="Google Shape;1010;p52">
            <a:extLst>
              <a:ext uri="{FF2B5EF4-FFF2-40B4-BE49-F238E27FC236}">
                <a16:creationId xmlns:a16="http://schemas.microsoft.com/office/drawing/2014/main" id="{D0CC38D3-ACCD-418B-B603-47471726FF55}"/>
              </a:ext>
            </a:extLst>
          </p:cNvPr>
          <p:cNvSpPr txBox="1">
            <a:spLocks/>
          </p:cNvSpPr>
          <p:nvPr/>
        </p:nvSpPr>
        <p:spPr>
          <a:xfrm>
            <a:off x="3533082" y="1333604"/>
            <a:ext cx="2227079" cy="7202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dk1"/>
                </a:solidFill>
                <a:latin typeface="Advent Pro" panose="020B0604020202020204" charset="0"/>
                <a:ea typeface="Open Sans" panose="020B0606030504020204" pitchFamily="34" charset="0"/>
                <a:cs typeface="Open Sans" panose="020B0606030504020204" pitchFamily="34" charset="0"/>
              </a:rPr>
              <a:t>Predict Variables that are highly linked to Churn Score</a:t>
            </a:r>
            <a:endParaRPr lang="en-ID" b="1" dirty="0">
              <a:solidFill>
                <a:schemeClr val="dk1"/>
              </a:solidFill>
              <a:latin typeface="Advent Pro" panose="020B0604020202020204" charset="0"/>
              <a:ea typeface="Open Sans" panose="020B0606030504020204" pitchFamily="34" charset="0"/>
              <a:cs typeface="Open Sans" panose="020B0606030504020204" pitchFamily="34" charset="0"/>
            </a:endParaRPr>
          </a:p>
        </p:txBody>
      </p:sp>
      <p:sp>
        <p:nvSpPr>
          <p:cNvPr id="75" name="Google Shape;1011;p52">
            <a:extLst>
              <a:ext uri="{FF2B5EF4-FFF2-40B4-BE49-F238E27FC236}">
                <a16:creationId xmlns:a16="http://schemas.microsoft.com/office/drawing/2014/main" id="{4C870193-C365-4148-96E8-50D4619B5FC9}"/>
              </a:ext>
            </a:extLst>
          </p:cNvPr>
          <p:cNvSpPr txBox="1">
            <a:spLocks/>
          </p:cNvSpPr>
          <p:nvPr/>
        </p:nvSpPr>
        <p:spPr>
          <a:xfrm>
            <a:off x="1070464" y="1125735"/>
            <a:ext cx="2350987" cy="10965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0" dirty="0">
                <a:solidFill>
                  <a:schemeClr val="tx1"/>
                </a:solidFill>
                <a:effectLst/>
                <a:latin typeface="Advent Pro" panose="020B0604020202020204" charset="0"/>
                <a:ea typeface="Open Sans" panose="020B0606030504020204" pitchFamily="34" charset="0"/>
                <a:cs typeface="Open Sans" panose="020B0606030504020204" pitchFamily="34" charset="0"/>
              </a:rPr>
              <a:t>Identify services that can improve Churn Outcome</a:t>
            </a:r>
            <a:endParaRPr lang="en-ID" dirty="0">
              <a:solidFill>
                <a:schemeClr val="tx1"/>
              </a:solidFill>
              <a:latin typeface="Advent Pro" panose="020B0604020202020204" charset="0"/>
              <a:ea typeface="Open Sans" panose="020B0606030504020204" pitchFamily="34" charset="0"/>
              <a:cs typeface="Open Sans" panose="020B0606030504020204" pitchFamily="34" charset="0"/>
            </a:endParaRPr>
          </a:p>
        </p:txBody>
      </p:sp>
      <p:sp>
        <p:nvSpPr>
          <p:cNvPr id="76" name="Google Shape;1015;p52">
            <a:extLst>
              <a:ext uri="{FF2B5EF4-FFF2-40B4-BE49-F238E27FC236}">
                <a16:creationId xmlns:a16="http://schemas.microsoft.com/office/drawing/2014/main" id="{12B8B393-8435-48A5-B7FE-E1D13B85336D}"/>
              </a:ext>
            </a:extLst>
          </p:cNvPr>
          <p:cNvSpPr txBox="1">
            <a:spLocks/>
          </p:cNvSpPr>
          <p:nvPr/>
        </p:nvSpPr>
        <p:spPr>
          <a:xfrm>
            <a:off x="6015688" y="1327717"/>
            <a:ext cx="2479789" cy="720224"/>
          </a:xfrm>
          <a:prstGeom prst="rect">
            <a:avLst/>
          </a:prstGeom>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dk1"/>
                </a:solidFill>
                <a:latin typeface="Advent Pro" panose="020B0604020202020204" charset="0"/>
                <a:ea typeface="Open Sans" panose="020B0606030504020204" pitchFamily="34" charset="0"/>
                <a:cs typeface="Open Sans" panose="020B0606030504020204" pitchFamily="34" charset="0"/>
              </a:rPr>
              <a:t>Increasing CLTV through improving factors for customer acquisition and retention</a:t>
            </a:r>
            <a:endParaRPr lang="en-ID" b="1" dirty="0">
              <a:solidFill>
                <a:schemeClr val="dk1"/>
              </a:solidFill>
              <a:latin typeface="Advent Pro" panose="020B060402020202020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67660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73" name="Google Shape;470;p41">
            <a:extLst>
              <a:ext uri="{FF2B5EF4-FFF2-40B4-BE49-F238E27FC236}">
                <a16:creationId xmlns:a16="http://schemas.microsoft.com/office/drawing/2014/main" id="{69CEBDCC-5E4A-4B14-84B3-6EB056111D44}"/>
              </a:ext>
            </a:extLst>
          </p:cNvPr>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82;p52">
            <a:extLst>
              <a:ext uri="{FF2B5EF4-FFF2-40B4-BE49-F238E27FC236}">
                <a16:creationId xmlns:a16="http://schemas.microsoft.com/office/drawing/2014/main" id="{24207DC1-DEA4-413B-8214-1DA9E3215B0B}"/>
              </a:ext>
            </a:extLst>
          </p:cNvPr>
          <p:cNvSpPr/>
          <p:nvPr/>
        </p:nvSpPr>
        <p:spPr>
          <a:xfrm>
            <a:off x="6053057" y="1409147"/>
            <a:ext cx="2440120" cy="2577559"/>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192327" y="335373"/>
            <a:ext cx="239095" cy="171413"/>
            <a:chOff x="-1593925" y="-140225"/>
            <a:chExt cx="331800" cy="237875"/>
          </a:xfrm>
        </p:grpSpPr>
        <p:cxnSp>
          <p:nvCxnSpPr>
            <p:cNvPr id="646" name="Google Shape;646;p4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7" name="Google Shape;647;p4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8" name="Google Shape;648;p4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649" name="Google Shape;649;p45"/>
          <p:cNvGrpSpPr/>
          <p:nvPr/>
        </p:nvGrpSpPr>
        <p:grpSpPr>
          <a:xfrm>
            <a:off x="192331" y="1823751"/>
            <a:ext cx="239088" cy="182056"/>
            <a:chOff x="359175" y="637250"/>
            <a:chExt cx="255300" cy="194400"/>
          </a:xfrm>
        </p:grpSpPr>
        <p:grpSp>
          <p:nvGrpSpPr>
            <p:cNvPr id="650" name="Google Shape;650;p45"/>
            <p:cNvGrpSpPr/>
            <p:nvPr/>
          </p:nvGrpSpPr>
          <p:grpSpPr>
            <a:xfrm>
              <a:off x="359175" y="637250"/>
              <a:ext cx="255300" cy="78000"/>
              <a:chOff x="648300" y="324950"/>
              <a:chExt cx="255300" cy="78000"/>
            </a:xfrm>
          </p:grpSpPr>
          <p:cxnSp>
            <p:nvCxnSpPr>
              <p:cNvPr id="651" name="Google Shape;651;p4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52" name="Google Shape;652;p4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53" name="Google Shape;653;p4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54" name="Google Shape;654;p45"/>
          <p:cNvGrpSpPr/>
          <p:nvPr/>
        </p:nvGrpSpPr>
        <p:grpSpPr>
          <a:xfrm>
            <a:off x="223704" y="2465582"/>
            <a:ext cx="176342" cy="159500"/>
            <a:chOff x="518158" y="1088300"/>
            <a:chExt cx="176342" cy="159500"/>
          </a:xfrm>
        </p:grpSpPr>
        <p:cxnSp>
          <p:nvCxnSpPr>
            <p:cNvPr id="655" name="Google Shape;655;p4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56" name="Google Shape;656;p4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57" name="Google Shape;657;p4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58" name="Google Shape;658;p45"/>
          <p:cNvGrpSpPr/>
          <p:nvPr/>
        </p:nvGrpSpPr>
        <p:grpSpPr>
          <a:xfrm>
            <a:off x="223675" y="3084858"/>
            <a:ext cx="176400" cy="263091"/>
            <a:chOff x="519725" y="1778180"/>
            <a:chExt cx="176400" cy="263091"/>
          </a:xfrm>
        </p:grpSpPr>
        <p:sp>
          <p:nvSpPr>
            <p:cNvPr id="659" name="Google Shape;659;p4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5"/>
          <p:cNvGrpSpPr/>
          <p:nvPr/>
        </p:nvGrpSpPr>
        <p:grpSpPr>
          <a:xfrm>
            <a:off x="218275" y="3807724"/>
            <a:ext cx="187200" cy="159600"/>
            <a:chOff x="508825" y="2429151"/>
            <a:chExt cx="187200" cy="159600"/>
          </a:xfrm>
        </p:grpSpPr>
        <p:sp>
          <p:nvSpPr>
            <p:cNvPr id="662" name="Google Shape;662;p4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64" name="Google Shape;664;p45"/>
          <p:cNvGrpSpPr/>
          <p:nvPr/>
        </p:nvGrpSpPr>
        <p:grpSpPr>
          <a:xfrm>
            <a:off x="223675" y="4427100"/>
            <a:ext cx="176400" cy="176400"/>
            <a:chOff x="514225" y="2875375"/>
            <a:chExt cx="176400" cy="176400"/>
          </a:xfrm>
        </p:grpSpPr>
        <p:sp>
          <p:nvSpPr>
            <p:cNvPr id="665" name="Google Shape;665;p4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7" name="Google Shape;667;p4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71" name="Google Shape;671;p45"/>
          <p:cNvSpPr txBox="1">
            <a:spLocks noGrp="1"/>
          </p:cNvSpPr>
          <p:nvPr>
            <p:ph type="title"/>
          </p:nvPr>
        </p:nvSpPr>
        <p:spPr>
          <a:xfrm>
            <a:off x="648000" y="171150"/>
            <a:ext cx="849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Our Business Objectives</a:t>
            </a:r>
            <a:endParaRPr/>
          </a:p>
        </p:txBody>
      </p:sp>
      <p:sp>
        <p:nvSpPr>
          <p:cNvPr id="672" name="Google Shape;672;p45">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5"/>
          <p:cNvGrpSpPr/>
          <p:nvPr/>
        </p:nvGrpSpPr>
        <p:grpSpPr>
          <a:xfrm rot="10800000">
            <a:off x="8745326" y="4425438"/>
            <a:ext cx="119400" cy="54900"/>
            <a:chOff x="8645564" y="4373138"/>
            <a:chExt cx="119400" cy="54900"/>
          </a:xfrm>
        </p:grpSpPr>
        <p:cxnSp>
          <p:nvCxnSpPr>
            <p:cNvPr id="674" name="Google Shape;674;p4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75" name="Google Shape;675;p4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6" name="Google Shape;676;p4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5"/>
          <p:cNvGrpSpPr/>
          <p:nvPr/>
        </p:nvGrpSpPr>
        <p:grpSpPr>
          <a:xfrm>
            <a:off x="8745348" y="3979338"/>
            <a:ext cx="119400" cy="54900"/>
            <a:chOff x="8745348" y="3979338"/>
            <a:chExt cx="119400" cy="54900"/>
          </a:xfrm>
        </p:grpSpPr>
        <p:cxnSp>
          <p:nvCxnSpPr>
            <p:cNvPr id="683" name="Google Shape;683;p4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84" name="Google Shape;684;p4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72" name="Google Shape;1013;p52">
            <a:extLst>
              <a:ext uri="{FF2B5EF4-FFF2-40B4-BE49-F238E27FC236}">
                <a16:creationId xmlns:a16="http://schemas.microsoft.com/office/drawing/2014/main" id="{C110336F-F473-4211-B7E1-BC9AD7AE24E3}"/>
              </a:ext>
            </a:extLst>
          </p:cNvPr>
          <p:cNvSpPr txBox="1">
            <a:spLocks/>
          </p:cNvSpPr>
          <p:nvPr/>
        </p:nvSpPr>
        <p:spPr>
          <a:xfrm>
            <a:off x="5996459" y="1896589"/>
            <a:ext cx="2386863" cy="20556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lvl="0" indent="-171450" algn="just">
              <a:lnSpc>
                <a:spcPct val="106000"/>
              </a:lnSpc>
              <a:spcAft>
                <a:spcPts val="800"/>
              </a:spcAft>
              <a:buFont typeface="Arial" panose="020B0604020202020204" pitchFamily="34" charset="0"/>
              <a:buChar char="•"/>
            </a:pPr>
            <a:r>
              <a:rPr lang="en-SG" sz="1000" dirty="0">
                <a:effectLst/>
                <a:latin typeface="Open Sans" panose="020B0606030504020204" pitchFamily="34" charset="0"/>
                <a:ea typeface="Open Sans" panose="020B0606030504020204" pitchFamily="34" charset="0"/>
                <a:cs typeface="Open Sans" panose="020B0606030504020204" pitchFamily="34" charset="0"/>
              </a:rPr>
              <a:t>Customer acquisition compared to customer retention is 5 to 25x costlier</a:t>
            </a:r>
          </a:p>
          <a:p>
            <a:pPr marL="171450" lvl="0" indent="-171450" algn="just">
              <a:lnSpc>
                <a:spcPct val="106000"/>
              </a:lnSpc>
              <a:spcAft>
                <a:spcPts val="800"/>
              </a:spcAft>
              <a:buFont typeface="Arial" panose="020B0604020202020204" pitchFamily="34" charset="0"/>
              <a:buChar char="•"/>
            </a:pPr>
            <a:r>
              <a:rPr lang="en-SG" sz="1000" dirty="0">
                <a:effectLst/>
                <a:latin typeface="Open Sans" panose="020B0606030504020204" pitchFamily="34" charset="0"/>
                <a:ea typeface="Open Sans" panose="020B0606030504020204" pitchFamily="34" charset="0"/>
                <a:cs typeface="Open Sans" panose="020B0606030504020204" pitchFamily="34" charset="0"/>
              </a:rPr>
              <a:t>Expenditure of current customers is greater than newer customers</a:t>
            </a:r>
          </a:p>
          <a:p>
            <a:pPr marL="171450" lvl="0" indent="-171450" algn="just">
              <a:lnSpc>
                <a:spcPct val="106000"/>
              </a:lnSpc>
              <a:spcAft>
                <a:spcPts val="800"/>
              </a:spcAft>
              <a:buFont typeface="Arial" panose="020B0604020202020204" pitchFamily="34" charset="0"/>
              <a:buChar char="•"/>
            </a:pPr>
            <a:r>
              <a:rPr lang="en-SG" sz="1000" dirty="0">
                <a:latin typeface="Open Sans" panose="020B0606030504020204" pitchFamily="34" charset="0"/>
                <a:ea typeface="Open Sans" panose="020B0606030504020204" pitchFamily="34" charset="0"/>
                <a:cs typeface="Open Sans" panose="020B0606030504020204" pitchFamily="34" charset="0"/>
              </a:rPr>
              <a:t>Increment of revenue from higher CLTV customers </a:t>
            </a:r>
            <a:r>
              <a:rPr lang="en-SG" sz="1000" dirty="0">
                <a:effectLst/>
                <a:latin typeface="Open Sans" panose="020B0606030504020204" pitchFamily="34" charset="0"/>
                <a:ea typeface="Open Sans" panose="020B0606030504020204" pitchFamily="34" charset="0"/>
                <a:cs typeface="Open Sans" panose="020B0606030504020204" pitchFamily="34" charset="0"/>
              </a:rPr>
              <a:t>to minimize acquisition cost and understand factors leading to higher customer expenditure</a:t>
            </a:r>
            <a:endParaRPr lang="en-SG" sz="40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3" name="Picture 2" descr="Planning Center Services: Worship Planning Software">
            <a:extLst>
              <a:ext uri="{FF2B5EF4-FFF2-40B4-BE49-F238E27FC236}">
                <a16:creationId xmlns:a16="http://schemas.microsoft.com/office/drawing/2014/main" id="{CE41CA2C-A88F-485A-AC04-185B9A0C0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8770" y="2083759"/>
            <a:ext cx="1632857" cy="128878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Data Science Life Cycle for Customer Churn | by Islam Hasabo | Medium">
            <a:extLst>
              <a:ext uri="{FF2B5EF4-FFF2-40B4-BE49-F238E27FC236}">
                <a16:creationId xmlns:a16="http://schemas.microsoft.com/office/drawing/2014/main" id="{96E9F92A-A14D-453E-BBCB-F9D042791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9757" y="2194883"/>
            <a:ext cx="2098221" cy="1187151"/>
          </a:xfrm>
          <a:prstGeom prst="rect">
            <a:avLst/>
          </a:prstGeom>
          <a:noFill/>
          <a:extLst>
            <a:ext uri="{909E8E84-426E-40DD-AFC4-6F175D3DCCD1}">
              <a14:hiddenFill xmlns:a14="http://schemas.microsoft.com/office/drawing/2010/main">
                <a:solidFill>
                  <a:srgbClr val="FFFFFF"/>
                </a:solidFill>
              </a14:hiddenFill>
            </a:ext>
          </a:extLst>
        </p:spPr>
      </p:pic>
      <p:sp>
        <p:nvSpPr>
          <p:cNvPr id="59" name="Google Shape;1455;p59">
            <a:extLst>
              <a:ext uri="{FF2B5EF4-FFF2-40B4-BE49-F238E27FC236}">
                <a16:creationId xmlns:a16="http://schemas.microsoft.com/office/drawing/2014/main" id="{EACC2366-0537-4409-8DF0-EFDA0D4C9350}"/>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Qing Rui</a:t>
            </a:r>
          </a:p>
        </p:txBody>
      </p:sp>
      <p:sp>
        <p:nvSpPr>
          <p:cNvPr id="52" name="Google Shape;1318;p56">
            <a:extLst>
              <a:ext uri="{FF2B5EF4-FFF2-40B4-BE49-F238E27FC236}">
                <a16:creationId xmlns:a16="http://schemas.microsoft.com/office/drawing/2014/main" id="{D9922110-2EF0-4CF9-AF16-5ED1399BDDBA}"/>
              </a:ext>
            </a:extLst>
          </p:cNvPr>
          <p:cNvSpPr/>
          <p:nvPr/>
        </p:nvSpPr>
        <p:spPr>
          <a:xfrm>
            <a:off x="6050757" y="1363635"/>
            <a:ext cx="2444720" cy="611746"/>
          </a:xfrm>
          <a:prstGeom prst="roundRect">
            <a:avLst>
              <a:gd name="adj" fmla="val 16667"/>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55" name="Google Shape;1317;p56">
            <a:extLst>
              <a:ext uri="{FF2B5EF4-FFF2-40B4-BE49-F238E27FC236}">
                <a16:creationId xmlns:a16="http://schemas.microsoft.com/office/drawing/2014/main" id="{2E808C50-B1E9-44F9-AA6E-8272D2FAD90A}"/>
              </a:ext>
            </a:extLst>
          </p:cNvPr>
          <p:cNvSpPr/>
          <p:nvPr/>
        </p:nvSpPr>
        <p:spPr>
          <a:xfrm>
            <a:off x="3536121" y="1364134"/>
            <a:ext cx="2288724" cy="619732"/>
          </a:xfrm>
          <a:prstGeom prst="roundRect">
            <a:avLst>
              <a:gd name="adj" fmla="val 16667"/>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16;p56">
            <a:extLst>
              <a:ext uri="{FF2B5EF4-FFF2-40B4-BE49-F238E27FC236}">
                <a16:creationId xmlns:a16="http://schemas.microsoft.com/office/drawing/2014/main" id="{30A78AD7-A29A-4AA9-B4F5-67F4058F8504}"/>
              </a:ext>
            </a:extLst>
          </p:cNvPr>
          <p:cNvSpPr/>
          <p:nvPr/>
        </p:nvSpPr>
        <p:spPr>
          <a:xfrm>
            <a:off x="1104516" y="1357031"/>
            <a:ext cx="2284951" cy="600148"/>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SG" sz="1600">
              <a:latin typeface="Advent Pro" panose="020B0604020202020204" charset="0"/>
            </a:endParaRPr>
          </a:p>
        </p:txBody>
      </p:sp>
      <p:sp>
        <p:nvSpPr>
          <p:cNvPr id="62" name="Google Shape;1010;p52">
            <a:extLst>
              <a:ext uri="{FF2B5EF4-FFF2-40B4-BE49-F238E27FC236}">
                <a16:creationId xmlns:a16="http://schemas.microsoft.com/office/drawing/2014/main" id="{A36D49AF-8130-4F9A-811A-1DAB3B326797}"/>
              </a:ext>
            </a:extLst>
          </p:cNvPr>
          <p:cNvSpPr txBox="1">
            <a:spLocks/>
          </p:cNvSpPr>
          <p:nvPr/>
        </p:nvSpPr>
        <p:spPr>
          <a:xfrm>
            <a:off x="3533082" y="1333604"/>
            <a:ext cx="2227079" cy="72022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dk1"/>
                </a:solidFill>
                <a:latin typeface="Advent Pro" panose="020B0604020202020204" charset="0"/>
                <a:ea typeface="Open Sans" panose="020B0606030504020204" pitchFamily="34" charset="0"/>
                <a:cs typeface="Open Sans" panose="020B0606030504020204" pitchFamily="34" charset="0"/>
              </a:rPr>
              <a:t>Predict Variables that are highly linked to Churn Score</a:t>
            </a:r>
            <a:endParaRPr lang="en-ID" b="1" dirty="0">
              <a:solidFill>
                <a:schemeClr val="dk1"/>
              </a:solidFill>
              <a:latin typeface="Advent Pro" panose="020B0604020202020204" charset="0"/>
              <a:ea typeface="Open Sans" panose="020B0606030504020204" pitchFamily="34" charset="0"/>
              <a:cs typeface="Open Sans" panose="020B0606030504020204" pitchFamily="34" charset="0"/>
            </a:endParaRPr>
          </a:p>
        </p:txBody>
      </p:sp>
      <p:sp>
        <p:nvSpPr>
          <p:cNvPr id="63" name="Google Shape;1011;p52">
            <a:extLst>
              <a:ext uri="{FF2B5EF4-FFF2-40B4-BE49-F238E27FC236}">
                <a16:creationId xmlns:a16="http://schemas.microsoft.com/office/drawing/2014/main" id="{F161A8E6-28D1-40B3-A6C0-46026045698F}"/>
              </a:ext>
            </a:extLst>
          </p:cNvPr>
          <p:cNvSpPr txBox="1">
            <a:spLocks/>
          </p:cNvSpPr>
          <p:nvPr/>
        </p:nvSpPr>
        <p:spPr>
          <a:xfrm>
            <a:off x="1070464" y="1125735"/>
            <a:ext cx="2350987" cy="109653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i="0" dirty="0">
                <a:solidFill>
                  <a:schemeClr val="tx1"/>
                </a:solidFill>
                <a:effectLst/>
                <a:latin typeface="Advent Pro" panose="020B0604020202020204" charset="0"/>
                <a:ea typeface="Open Sans" panose="020B0606030504020204" pitchFamily="34" charset="0"/>
                <a:cs typeface="Open Sans" panose="020B0606030504020204" pitchFamily="34" charset="0"/>
              </a:rPr>
              <a:t>Identify services that can improve Churn Outcome</a:t>
            </a:r>
            <a:endParaRPr lang="en-ID" dirty="0">
              <a:solidFill>
                <a:schemeClr val="tx1"/>
              </a:solidFill>
              <a:latin typeface="Advent Pro" panose="020B0604020202020204" charset="0"/>
              <a:ea typeface="Open Sans" panose="020B0606030504020204" pitchFamily="34" charset="0"/>
              <a:cs typeface="Open Sans" panose="020B0606030504020204" pitchFamily="34" charset="0"/>
            </a:endParaRPr>
          </a:p>
        </p:txBody>
      </p:sp>
      <p:sp>
        <p:nvSpPr>
          <p:cNvPr id="66" name="Google Shape;1015;p52">
            <a:extLst>
              <a:ext uri="{FF2B5EF4-FFF2-40B4-BE49-F238E27FC236}">
                <a16:creationId xmlns:a16="http://schemas.microsoft.com/office/drawing/2014/main" id="{F03EFC72-3825-479F-BE31-A074EC6F8DE9}"/>
              </a:ext>
            </a:extLst>
          </p:cNvPr>
          <p:cNvSpPr txBox="1">
            <a:spLocks/>
          </p:cNvSpPr>
          <p:nvPr/>
        </p:nvSpPr>
        <p:spPr>
          <a:xfrm>
            <a:off x="6015688" y="1327717"/>
            <a:ext cx="2479789" cy="720224"/>
          </a:xfrm>
          <a:prstGeom prst="rect">
            <a:avLst/>
          </a:prstGeom>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a:solidFill>
                  <a:schemeClr val="dk1"/>
                </a:solidFill>
                <a:latin typeface="Advent Pro" panose="020B0604020202020204" charset="0"/>
                <a:ea typeface="Open Sans" panose="020B0606030504020204" pitchFamily="34" charset="0"/>
                <a:cs typeface="Open Sans" panose="020B0606030504020204" pitchFamily="34" charset="0"/>
              </a:rPr>
              <a:t>Increasing CLTV through improving factors for customer acquisition and retention</a:t>
            </a:r>
            <a:endParaRPr lang="en-ID" b="1" dirty="0">
              <a:solidFill>
                <a:schemeClr val="dk1"/>
              </a:solidFill>
              <a:latin typeface="Advent Pro" panose="020B060402020202020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6583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56" name="Google Shape;470;p41">
            <a:extLst>
              <a:ext uri="{FF2B5EF4-FFF2-40B4-BE49-F238E27FC236}">
                <a16:creationId xmlns:a16="http://schemas.microsoft.com/office/drawing/2014/main" id="{9C06F914-2680-45E6-A622-4068C158DA41}"/>
              </a:ext>
            </a:extLst>
          </p:cNvPr>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 name="Google Shape;645;p45"/>
          <p:cNvGrpSpPr/>
          <p:nvPr/>
        </p:nvGrpSpPr>
        <p:grpSpPr>
          <a:xfrm>
            <a:off x="192327" y="335373"/>
            <a:ext cx="239095" cy="171413"/>
            <a:chOff x="-1593925" y="-140225"/>
            <a:chExt cx="331800" cy="237875"/>
          </a:xfrm>
        </p:grpSpPr>
        <p:cxnSp>
          <p:nvCxnSpPr>
            <p:cNvPr id="646" name="Google Shape;646;p4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7" name="Google Shape;647;p4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48" name="Google Shape;648;p4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649" name="Google Shape;649;p45"/>
          <p:cNvGrpSpPr/>
          <p:nvPr/>
        </p:nvGrpSpPr>
        <p:grpSpPr>
          <a:xfrm>
            <a:off x="192331" y="1823751"/>
            <a:ext cx="239088" cy="182056"/>
            <a:chOff x="359175" y="637250"/>
            <a:chExt cx="255300" cy="194400"/>
          </a:xfrm>
        </p:grpSpPr>
        <p:grpSp>
          <p:nvGrpSpPr>
            <p:cNvPr id="650" name="Google Shape;650;p45"/>
            <p:cNvGrpSpPr/>
            <p:nvPr/>
          </p:nvGrpSpPr>
          <p:grpSpPr>
            <a:xfrm>
              <a:off x="359175" y="637250"/>
              <a:ext cx="255300" cy="78000"/>
              <a:chOff x="648300" y="324950"/>
              <a:chExt cx="255300" cy="78000"/>
            </a:xfrm>
          </p:grpSpPr>
          <p:cxnSp>
            <p:nvCxnSpPr>
              <p:cNvPr id="651" name="Google Shape;651;p4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52" name="Google Shape;652;p4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53" name="Google Shape;653;p4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54" name="Google Shape;654;p45"/>
          <p:cNvGrpSpPr/>
          <p:nvPr/>
        </p:nvGrpSpPr>
        <p:grpSpPr>
          <a:xfrm>
            <a:off x="223704" y="2465582"/>
            <a:ext cx="176342" cy="159500"/>
            <a:chOff x="518158" y="1088300"/>
            <a:chExt cx="176342" cy="159500"/>
          </a:xfrm>
        </p:grpSpPr>
        <p:cxnSp>
          <p:nvCxnSpPr>
            <p:cNvPr id="655" name="Google Shape;655;p4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56" name="Google Shape;656;p4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57" name="Google Shape;657;p4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58" name="Google Shape;658;p45"/>
          <p:cNvGrpSpPr/>
          <p:nvPr/>
        </p:nvGrpSpPr>
        <p:grpSpPr>
          <a:xfrm>
            <a:off x="223675" y="3084858"/>
            <a:ext cx="176400" cy="263091"/>
            <a:chOff x="519725" y="1778180"/>
            <a:chExt cx="176400" cy="263091"/>
          </a:xfrm>
        </p:grpSpPr>
        <p:sp>
          <p:nvSpPr>
            <p:cNvPr id="659" name="Google Shape;659;p4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5"/>
          <p:cNvGrpSpPr/>
          <p:nvPr/>
        </p:nvGrpSpPr>
        <p:grpSpPr>
          <a:xfrm>
            <a:off x="218275" y="3807724"/>
            <a:ext cx="187200" cy="159600"/>
            <a:chOff x="508825" y="2429151"/>
            <a:chExt cx="187200" cy="159600"/>
          </a:xfrm>
        </p:grpSpPr>
        <p:sp>
          <p:nvSpPr>
            <p:cNvPr id="662" name="Google Shape;662;p4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64" name="Google Shape;664;p45"/>
          <p:cNvGrpSpPr/>
          <p:nvPr/>
        </p:nvGrpSpPr>
        <p:grpSpPr>
          <a:xfrm>
            <a:off x="223675" y="4427100"/>
            <a:ext cx="176400" cy="176400"/>
            <a:chOff x="514225" y="2875375"/>
            <a:chExt cx="176400" cy="176400"/>
          </a:xfrm>
        </p:grpSpPr>
        <p:sp>
          <p:nvSpPr>
            <p:cNvPr id="665" name="Google Shape;665;p4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4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67" name="Google Shape;667;p4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71" name="Google Shape;671;p45"/>
          <p:cNvSpPr txBox="1">
            <a:spLocks noGrp="1"/>
          </p:cNvSpPr>
          <p:nvPr>
            <p:ph type="title"/>
          </p:nvPr>
        </p:nvSpPr>
        <p:spPr>
          <a:xfrm>
            <a:off x="648000" y="171150"/>
            <a:ext cx="84960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Strengthening the need to address the Gap</a:t>
            </a:r>
            <a:endParaRPr dirty="0"/>
          </a:p>
        </p:txBody>
      </p:sp>
      <p:sp>
        <p:nvSpPr>
          <p:cNvPr id="672" name="Google Shape;672;p45">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45"/>
          <p:cNvGrpSpPr/>
          <p:nvPr/>
        </p:nvGrpSpPr>
        <p:grpSpPr>
          <a:xfrm rot="10800000">
            <a:off x="8745326" y="4425438"/>
            <a:ext cx="119400" cy="54900"/>
            <a:chOff x="8645564" y="4373138"/>
            <a:chExt cx="119400" cy="54900"/>
          </a:xfrm>
        </p:grpSpPr>
        <p:cxnSp>
          <p:nvCxnSpPr>
            <p:cNvPr id="674" name="Google Shape;674;p45"/>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75" name="Google Shape;675;p45"/>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76" name="Google Shape;676;p45">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5">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5">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5"/>
          <p:cNvGrpSpPr/>
          <p:nvPr/>
        </p:nvGrpSpPr>
        <p:grpSpPr>
          <a:xfrm>
            <a:off x="8745348" y="3979338"/>
            <a:ext cx="119400" cy="54900"/>
            <a:chOff x="8745348" y="3979338"/>
            <a:chExt cx="119400" cy="54900"/>
          </a:xfrm>
        </p:grpSpPr>
        <p:cxnSp>
          <p:nvCxnSpPr>
            <p:cNvPr id="683" name="Google Shape;683;p45">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684" name="Google Shape;684;p45">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85" name="Google Shape;984;p52">
            <a:extLst>
              <a:ext uri="{FF2B5EF4-FFF2-40B4-BE49-F238E27FC236}">
                <a16:creationId xmlns:a16="http://schemas.microsoft.com/office/drawing/2014/main" id="{99F85F44-4F38-489A-B1E6-CA6F420B97A9}"/>
              </a:ext>
            </a:extLst>
          </p:cNvPr>
          <p:cNvSpPr/>
          <p:nvPr/>
        </p:nvSpPr>
        <p:spPr>
          <a:xfrm>
            <a:off x="1018172" y="3802387"/>
            <a:ext cx="6972948" cy="1001871"/>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algn="just"/>
            <a:r>
              <a:rPr lang="en-US" b="1">
                <a:latin typeface="Open Sans" panose="020B0606030504020204" pitchFamily="34" charset="0"/>
                <a:ea typeface="Open Sans" panose="020B0606030504020204" pitchFamily="34" charset="0"/>
                <a:cs typeface="Open Sans" panose="020B0606030504020204" pitchFamily="34" charset="0"/>
              </a:rPr>
              <a:t>Desired Outcome:</a:t>
            </a:r>
          </a:p>
          <a:p>
            <a:pPr algn="just"/>
            <a:r>
              <a:rPr lang="en-US">
                <a:latin typeface="Open Sans" panose="020B0606030504020204" pitchFamily="34" charset="0"/>
                <a:ea typeface="Open Sans" panose="020B0606030504020204" pitchFamily="34" charset="0"/>
                <a:cs typeface="Open Sans" panose="020B0606030504020204" pitchFamily="34" charset="0"/>
              </a:rPr>
              <a:t>Using a data-driven approach to determine key objectives contributing to overall churn and increasing CLTV while explaining key trends in consumer preferences and behaviors for marketing and service strategies</a:t>
            </a:r>
          </a:p>
        </p:txBody>
      </p:sp>
      <p:sp>
        <p:nvSpPr>
          <p:cNvPr id="87" name="Google Shape;982;p52">
            <a:extLst>
              <a:ext uri="{FF2B5EF4-FFF2-40B4-BE49-F238E27FC236}">
                <a16:creationId xmlns:a16="http://schemas.microsoft.com/office/drawing/2014/main" id="{795CF63F-46D5-49B2-9D00-C3EA1807844D}"/>
              </a:ext>
            </a:extLst>
          </p:cNvPr>
          <p:cNvSpPr/>
          <p:nvPr/>
        </p:nvSpPr>
        <p:spPr>
          <a:xfrm>
            <a:off x="5858120" y="1469100"/>
            <a:ext cx="2133000" cy="2205300"/>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83;p52">
            <a:extLst>
              <a:ext uri="{FF2B5EF4-FFF2-40B4-BE49-F238E27FC236}">
                <a16:creationId xmlns:a16="http://schemas.microsoft.com/office/drawing/2014/main" id="{59938F53-2526-4058-AC01-A4E2AB693F96}"/>
              </a:ext>
            </a:extLst>
          </p:cNvPr>
          <p:cNvSpPr/>
          <p:nvPr/>
        </p:nvSpPr>
        <p:spPr>
          <a:xfrm>
            <a:off x="3423283" y="1469100"/>
            <a:ext cx="2133000" cy="2205300"/>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84;p52">
            <a:extLst>
              <a:ext uri="{FF2B5EF4-FFF2-40B4-BE49-F238E27FC236}">
                <a16:creationId xmlns:a16="http://schemas.microsoft.com/office/drawing/2014/main" id="{FFC8EFEE-4E6E-4AC7-9761-7C5274F4C0AC}"/>
              </a:ext>
            </a:extLst>
          </p:cNvPr>
          <p:cNvSpPr/>
          <p:nvPr/>
        </p:nvSpPr>
        <p:spPr>
          <a:xfrm>
            <a:off x="988508" y="1469100"/>
            <a:ext cx="2133000" cy="2205300"/>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10;p52">
            <a:extLst>
              <a:ext uri="{FF2B5EF4-FFF2-40B4-BE49-F238E27FC236}">
                <a16:creationId xmlns:a16="http://schemas.microsoft.com/office/drawing/2014/main" id="{7104554E-CDE3-4840-A728-88217B2FAA20}"/>
              </a:ext>
            </a:extLst>
          </p:cNvPr>
          <p:cNvSpPr txBox="1">
            <a:spLocks/>
          </p:cNvSpPr>
          <p:nvPr/>
        </p:nvSpPr>
        <p:spPr>
          <a:xfrm>
            <a:off x="3566387" y="1896798"/>
            <a:ext cx="1935692" cy="49650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1000" b="1">
                <a:solidFill>
                  <a:schemeClr val="dk1"/>
                </a:solidFill>
                <a:latin typeface="Open Sans" panose="020B0606030504020204" pitchFamily="34" charset="0"/>
                <a:ea typeface="Open Sans" panose="020B0606030504020204" pitchFamily="34" charset="0"/>
                <a:cs typeface="Open Sans" panose="020B0606030504020204" pitchFamily="34" charset="0"/>
              </a:rPr>
              <a:t>Rise in investors concerns about profitability</a:t>
            </a:r>
          </a:p>
        </p:txBody>
      </p:sp>
      <p:sp>
        <p:nvSpPr>
          <p:cNvPr id="91" name="Google Shape;1011;p52">
            <a:extLst>
              <a:ext uri="{FF2B5EF4-FFF2-40B4-BE49-F238E27FC236}">
                <a16:creationId xmlns:a16="http://schemas.microsoft.com/office/drawing/2014/main" id="{76701BA1-2473-468A-BA23-F63084096810}"/>
              </a:ext>
            </a:extLst>
          </p:cNvPr>
          <p:cNvSpPr txBox="1">
            <a:spLocks/>
          </p:cNvSpPr>
          <p:nvPr/>
        </p:nvSpPr>
        <p:spPr>
          <a:xfrm>
            <a:off x="1075745" y="1860274"/>
            <a:ext cx="1958400" cy="597519"/>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rmAutofit fontScale="6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1600" b="1">
                <a:solidFill>
                  <a:schemeClr val="dk1"/>
                </a:solidFill>
                <a:latin typeface="Open Sans" panose="020B0606030504020204" pitchFamily="34" charset="0"/>
                <a:ea typeface="Open Sans" panose="020B0606030504020204" pitchFamily="34" charset="0"/>
                <a:cs typeface="Open Sans" panose="020B0606030504020204" pitchFamily="34" charset="0"/>
              </a:rPr>
              <a:t>Pivoting towards customer centric business models and reducing cost of Churn</a:t>
            </a:r>
          </a:p>
        </p:txBody>
      </p:sp>
      <p:sp>
        <p:nvSpPr>
          <p:cNvPr id="92" name="Google Shape;1012;p52">
            <a:extLst>
              <a:ext uri="{FF2B5EF4-FFF2-40B4-BE49-F238E27FC236}">
                <a16:creationId xmlns:a16="http://schemas.microsoft.com/office/drawing/2014/main" id="{C0881EC4-67DA-467B-931E-F08AAC11129E}"/>
              </a:ext>
            </a:extLst>
          </p:cNvPr>
          <p:cNvSpPr txBox="1">
            <a:spLocks/>
          </p:cNvSpPr>
          <p:nvPr/>
        </p:nvSpPr>
        <p:spPr>
          <a:xfrm>
            <a:off x="3500067" y="2407032"/>
            <a:ext cx="2133000" cy="140069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5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spcAft>
                <a:spcPts val="1600"/>
              </a:spcAft>
            </a:pPr>
            <a:r>
              <a:rPr lang="en-US" sz="1050">
                <a:solidFill>
                  <a:schemeClr val="dk1"/>
                </a:solidFill>
                <a:latin typeface="Open Sans" panose="020B0606030504020204" pitchFamily="34" charset="0"/>
                <a:ea typeface="Open Sans" panose="020B0606030504020204" pitchFamily="34" charset="0"/>
                <a:cs typeface="Open Sans" panose="020B0606030504020204" pitchFamily="34" charset="0"/>
              </a:rPr>
              <a:t>80% of AT&amp;T Income derived from Telco Service, hence optimization of current service will lead to improvements in profit forecastability and growth in customer service</a:t>
            </a:r>
          </a:p>
        </p:txBody>
      </p:sp>
      <p:sp>
        <p:nvSpPr>
          <p:cNvPr id="93" name="Google Shape;1013;p52">
            <a:extLst>
              <a:ext uri="{FF2B5EF4-FFF2-40B4-BE49-F238E27FC236}">
                <a16:creationId xmlns:a16="http://schemas.microsoft.com/office/drawing/2014/main" id="{174A688D-BA63-42A2-9ECA-9D73BB8B8806}"/>
              </a:ext>
            </a:extLst>
          </p:cNvPr>
          <p:cNvSpPr txBox="1">
            <a:spLocks/>
          </p:cNvSpPr>
          <p:nvPr/>
        </p:nvSpPr>
        <p:spPr>
          <a:xfrm>
            <a:off x="1018172" y="2390787"/>
            <a:ext cx="1958399" cy="1001100"/>
          </a:xfrm>
          <a:prstGeom prst="rect">
            <a:avLst/>
          </a:prstGeom>
        </p:spPr>
        <p:txBody>
          <a:bodyPr spcFirstLastPara="1" wrap="square" lIns="91425" tIns="91425" rIns="91425" bIns="91425" anchor="ctr"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1050">
                <a:solidFill>
                  <a:schemeClr val="dk1"/>
                </a:solidFill>
                <a:latin typeface="Open Sans" panose="020B0606030504020204" pitchFamily="34" charset="0"/>
                <a:ea typeface="Open Sans" panose="020B0606030504020204" pitchFamily="34" charset="0"/>
                <a:cs typeface="Open Sans" panose="020B0606030504020204" pitchFamily="34" charset="0"/>
              </a:rPr>
              <a:t>Data analytics to understand customer constraints potentially achieving additional 60% profits</a:t>
            </a:r>
          </a:p>
        </p:txBody>
      </p:sp>
      <p:sp>
        <p:nvSpPr>
          <p:cNvPr id="94" name="Google Shape;1014;p52">
            <a:extLst>
              <a:ext uri="{FF2B5EF4-FFF2-40B4-BE49-F238E27FC236}">
                <a16:creationId xmlns:a16="http://schemas.microsoft.com/office/drawing/2014/main" id="{3D8C1B0E-E41C-4DA5-A458-E5AD5A14B2D3}"/>
              </a:ext>
            </a:extLst>
          </p:cNvPr>
          <p:cNvSpPr/>
          <p:nvPr/>
        </p:nvSpPr>
        <p:spPr>
          <a:xfrm>
            <a:off x="1501783" y="720365"/>
            <a:ext cx="1106400" cy="11064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lt1"/>
              </a:solidFill>
              <a:latin typeface="Open Sans"/>
              <a:ea typeface="Open Sans"/>
              <a:cs typeface="Open Sans"/>
              <a:sym typeface="Open Sans"/>
            </a:endParaRPr>
          </a:p>
        </p:txBody>
      </p:sp>
      <p:sp>
        <p:nvSpPr>
          <p:cNvPr id="95" name="Google Shape;1015;p52">
            <a:extLst>
              <a:ext uri="{FF2B5EF4-FFF2-40B4-BE49-F238E27FC236}">
                <a16:creationId xmlns:a16="http://schemas.microsoft.com/office/drawing/2014/main" id="{D8D7BEAB-5A90-4AD3-9982-D1D41F2A1762}"/>
              </a:ext>
            </a:extLst>
          </p:cNvPr>
          <p:cNvSpPr txBox="1">
            <a:spLocks/>
          </p:cNvSpPr>
          <p:nvPr/>
        </p:nvSpPr>
        <p:spPr>
          <a:xfrm>
            <a:off x="5958116" y="1852588"/>
            <a:ext cx="1966684" cy="600237"/>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D" sz="1000" b="1">
                <a:solidFill>
                  <a:schemeClr val="dk1"/>
                </a:solidFill>
                <a:latin typeface="Open Sans" panose="020B0606030504020204" pitchFamily="34" charset="0"/>
                <a:ea typeface="Open Sans" panose="020B0606030504020204" pitchFamily="34" charset="0"/>
                <a:cs typeface="Open Sans" panose="020B0606030504020204" pitchFamily="34" charset="0"/>
              </a:rPr>
              <a:t>Churn and Service purchased as business performance indicators</a:t>
            </a:r>
          </a:p>
        </p:txBody>
      </p:sp>
      <p:sp>
        <p:nvSpPr>
          <p:cNvPr id="97" name="Google Shape;1017;p52">
            <a:extLst>
              <a:ext uri="{FF2B5EF4-FFF2-40B4-BE49-F238E27FC236}">
                <a16:creationId xmlns:a16="http://schemas.microsoft.com/office/drawing/2014/main" id="{13D6593E-3481-4A1F-B2AD-DD2C89E7F53B}"/>
              </a:ext>
            </a:extLst>
          </p:cNvPr>
          <p:cNvSpPr/>
          <p:nvPr/>
        </p:nvSpPr>
        <p:spPr>
          <a:xfrm>
            <a:off x="3936583" y="720313"/>
            <a:ext cx="1106400" cy="1106400"/>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lt1"/>
              </a:solidFill>
              <a:latin typeface="Open Sans"/>
              <a:ea typeface="Open Sans"/>
              <a:cs typeface="Open Sans"/>
              <a:sym typeface="Open Sans"/>
            </a:endParaRPr>
          </a:p>
        </p:txBody>
      </p:sp>
      <p:sp>
        <p:nvSpPr>
          <p:cNvPr id="98" name="Google Shape;1018;p52">
            <a:extLst>
              <a:ext uri="{FF2B5EF4-FFF2-40B4-BE49-F238E27FC236}">
                <a16:creationId xmlns:a16="http://schemas.microsoft.com/office/drawing/2014/main" id="{7615B010-2D25-4E82-B1C2-2372B98D1C2F}"/>
              </a:ext>
            </a:extLst>
          </p:cNvPr>
          <p:cNvSpPr/>
          <p:nvPr/>
        </p:nvSpPr>
        <p:spPr>
          <a:xfrm>
            <a:off x="6375508" y="720313"/>
            <a:ext cx="1106400" cy="11064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lt1"/>
              </a:solidFill>
              <a:latin typeface="Open Sans"/>
              <a:ea typeface="Open Sans"/>
              <a:cs typeface="Open Sans"/>
              <a:sym typeface="Open Sans"/>
            </a:endParaRPr>
          </a:p>
        </p:txBody>
      </p:sp>
      <p:sp>
        <p:nvSpPr>
          <p:cNvPr id="99" name="Google Shape;1019;p52">
            <a:extLst>
              <a:ext uri="{FF2B5EF4-FFF2-40B4-BE49-F238E27FC236}">
                <a16:creationId xmlns:a16="http://schemas.microsoft.com/office/drawing/2014/main" id="{992813A9-EDC7-4297-9047-C6C7BF719457}"/>
              </a:ext>
            </a:extLst>
          </p:cNvPr>
          <p:cNvSpPr txBox="1">
            <a:spLocks/>
          </p:cNvSpPr>
          <p:nvPr/>
        </p:nvSpPr>
        <p:spPr>
          <a:xfrm>
            <a:off x="1600895" y="814778"/>
            <a:ext cx="908100" cy="9081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bg1"/>
                </a:solidFill>
              </a:rPr>
              <a:t>01</a:t>
            </a:r>
          </a:p>
        </p:txBody>
      </p:sp>
      <p:sp>
        <p:nvSpPr>
          <p:cNvPr id="100" name="Google Shape;1020;p52">
            <a:extLst>
              <a:ext uri="{FF2B5EF4-FFF2-40B4-BE49-F238E27FC236}">
                <a16:creationId xmlns:a16="http://schemas.microsoft.com/office/drawing/2014/main" id="{91C6F60B-4F24-46E6-A74D-63DC874A37F0}"/>
              </a:ext>
            </a:extLst>
          </p:cNvPr>
          <p:cNvSpPr txBox="1">
            <a:spLocks/>
          </p:cNvSpPr>
          <p:nvPr/>
        </p:nvSpPr>
        <p:spPr>
          <a:xfrm>
            <a:off x="4035733" y="814775"/>
            <a:ext cx="908100" cy="9081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bg1"/>
                </a:solidFill>
              </a:rPr>
              <a:t>02</a:t>
            </a:r>
            <a:endParaRPr lang="en" sz="2000" b="1">
              <a:solidFill>
                <a:schemeClr val="bg1"/>
              </a:solidFill>
            </a:endParaRPr>
          </a:p>
        </p:txBody>
      </p:sp>
      <p:sp>
        <p:nvSpPr>
          <p:cNvPr id="101" name="Google Shape;1021;p52">
            <a:extLst>
              <a:ext uri="{FF2B5EF4-FFF2-40B4-BE49-F238E27FC236}">
                <a16:creationId xmlns:a16="http://schemas.microsoft.com/office/drawing/2014/main" id="{4B993CE7-E11E-4A94-9CAC-72592A33712F}"/>
              </a:ext>
            </a:extLst>
          </p:cNvPr>
          <p:cNvSpPr txBox="1">
            <a:spLocks/>
          </p:cNvSpPr>
          <p:nvPr/>
        </p:nvSpPr>
        <p:spPr>
          <a:xfrm>
            <a:off x="6474745" y="819475"/>
            <a:ext cx="908100" cy="9081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400" b="1">
                <a:solidFill>
                  <a:schemeClr val="bg1"/>
                </a:solidFill>
              </a:rPr>
              <a:t>03</a:t>
            </a:r>
            <a:endParaRPr lang="en" b="1">
              <a:solidFill>
                <a:schemeClr val="bg1"/>
              </a:solidFill>
            </a:endParaRPr>
          </a:p>
        </p:txBody>
      </p:sp>
      <p:sp>
        <p:nvSpPr>
          <p:cNvPr id="57" name="Google Shape;1012;p52">
            <a:extLst>
              <a:ext uri="{FF2B5EF4-FFF2-40B4-BE49-F238E27FC236}">
                <a16:creationId xmlns:a16="http://schemas.microsoft.com/office/drawing/2014/main" id="{7DE14066-1DC3-44D8-8F51-4556B850CB43}"/>
              </a:ext>
            </a:extLst>
          </p:cNvPr>
          <p:cNvSpPr txBox="1">
            <a:spLocks/>
          </p:cNvSpPr>
          <p:nvPr/>
        </p:nvSpPr>
        <p:spPr>
          <a:xfrm>
            <a:off x="5874958" y="2407032"/>
            <a:ext cx="2133000" cy="1400692"/>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05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spcAft>
                <a:spcPts val="1600"/>
              </a:spcAft>
            </a:pPr>
            <a:r>
              <a:rPr lang="en-US" sz="1050">
                <a:solidFill>
                  <a:schemeClr val="dk1"/>
                </a:solidFill>
                <a:latin typeface="Open Sans" panose="020B0606030504020204" pitchFamily="34" charset="0"/>
                <a:ea typeface="Open Sans" panose="020B0606030504020204" pitchFamily="34" charset="0"/>
                <a:cs typeface="Open Sans" panose="020B0606030504020204" pitchFamily="34" charset="0"/>
              </a:rPr>
              <a:t>Telco Services and Customer demography are used as factors influencing Churn and Business performance. Appropriate mix of services and products can lead to lower churn and greater number of services purchased</a:t>
            </a:r>
          </a:p>
        </p:txBody>
      </p:sp>
      <p:sp>
        <p:nvSpPr>
          <p:cNvPr id="59" name="Google Shape;1455;p59">
            <a:extLst>
              <a:ext uri="{FF2B5EF4-FFF2-40B4-BE49-F238E27FC236}">
                <a16:creationId xmlns:a16="http://schemas.microsoft.com/office/drawing/2014/main" id="{4E61C7B5-DAD1-44CD-BB9A-AEE6A5A27456}"/>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FDF9FF"/>
                </a:solidFill>
                <a:latin typeface="+mj-lt"/>
              </a:rPr>
              <a:t>Presenter: Qing Rui</a:t>
            </a:r>
          </a:p>
        </p:txBody>
      </p:sp>
    </p:spTree>
    <p:extLst>
      <p:ext uri="{BB962C8B-B14F-4D97-AF65-F5344CB8AC3E}">
        <p14:creationId xmlns:p14="http://schemas.microsoft.com/office/powerpoint/2010/main" val="558043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9"/>
          <p:cNvSpPr txBox="1">
            <a:spLocks noGrp="1"/>
          </p:cNvSpPr>
          <p:nvPr>
            <p:ph type="title"/>
          </p:nvPr>
        </p:nvSpPr>
        <p:spPr>
          <a:xfrm>
            <a:off x="935182" y="2048225"/>
            <a:ext cx="727363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a:t>Key trends in our Data</a:t>
            </a:r>
          </a:p>
        </p:txBody>
      </p:sp>
      <p:grpSp>
        <p:nvGrpSpPr>
          <p:cNvPr id="833" name="Google Shape;833;p49"/>
          <p:cNvGrpSpPr/>
          <p:nvPr/>
        </p:nvGrpSpPr>
        <p:grpSpPr>
          <a:xfrm>
            <a:off x="192327" y="335373"/>
            <a:ext cx="239095" cy="171413"/>
            <a:chOff x="-1593925" y="-140225"/>
            <a:chExt cx="331800" cy="237875"/>
          </a:xfrm>
        </p:grpSpPr>
        <p:cxnSp>
          <p:nvCxnSpPr>
            <p:cNvPr id="834" name="Google Shape;834;p4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35" name="Google Shape;835;p4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36" name="Google Shape;836;p4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837" name="Google Shape;837;p49"/>
          <p:cNvGrpSpPr/>
          <p:nvPr/>
        </p:nvGrpSpPr>
        <p:grpSpPr>
          <a:xfrm>
            <a:off x="192331" y="1823751"/>
            <a:ext cx="239088" cy="182056"/>
            <a:chOff x="359175" y="637250"/>
            <a:chExt cx="255300" cy="194400"/>
          </a:xfrm>
        </p:grpSpPr>
        <p:grpSp>
          <p:nvGrpSpPr>
            <p:cNvPr id="838" name="Google Shape;838;p49"/>
            <p:cNvGrpSpPr/>
            <p:nvPr/>
          </p:nvGrpSpPr>
          <p:grpSpPr>
            <a:xfrm>
              <a:off x="359175" y="637250"/>
              <a:ext cx="255300" cy="78000"/>
              <a:chOff x="648300" y="324950"/>
              <a:chExt cx="255300" cy="78000"/>
            </a:xfrm>
          </p:grpSpPr>
          <p:cxnSp>
            <p:nvCxnSpPr>
              <p:cNvPr id="839" name="Google Shape;839;p4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40" name="Google Shape;840;p4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41" name="Google Shape;841;p4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42" name="Google Shape;842;p49"/>
          <p:cNvGrpSpPr/>
          <p:nvPr/>
        </p:nvGrpSpPr>
        <p:grpSpPr>
          <a:xfrm>
            <a:off x="223704" y="2465582"/>
            <a:ext cx="176342" cy="159500"/>
            <a:chOff x="518158" y="1088300"/>
            <a:chExt cx="176342" cy="159500"/>
          </a:xfrm>
        </p:grpSpPr>
        <p:cxnSp>
          <p:nvCxnSpPr>
            <p:cNvPr id="843" name="Google Shape;843;p4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44" name="Google Shape;844;p4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45" name="Google Shape;845;p4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46" name="Google Shape;846;p49"/>
          <p:cNvGrpSpPr/>
          <p:nvPr/>
        </p:nvGrpSpPr>
        <p:grpSpPr>
          <a:xfrm>
            <a:off x="223675" y="3084858"/>
            <a:ext cx="176400" cy="263091"/>
            <a:chOff x="519725" y="1778180"/>
            <a:chExt cx="176400" cy="263091"/>
          </a:xfrm>
        </p:grpSpPr>
        <p:sp>
          <p:nvSpPr>
            <p:cNvPr id="847" name="Google Shape;847;p4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9"/>
          <p:cNvGrpSpPr/>
          <p:nvPr/>
        </p:nvGrpSpPr>
        <p:grpSpPr>
          <a:xfrm>
            <a:off x="218275" y="3807724"/>
            <a:ext cx="187200" cy="159600"/>
            <a:chOff x="508825" y="2429151"/>
            <a:chExt cx="187200" cy="159600"/>
          </a:xfrm>
        </p:grpSpPr>
        <p:sp>
          <p:nvSpPr>
            <p:cNvPr id="850" name="Google Shape;850;p4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52" name="Google Shape;852;p49"/>
          <p:cNvGrpSpPr/>
          <p:nvPr/>
        </p:nvGrpSpPr>
        <p:grpSpPr>
          <a:xfrm>
            <a:off x="223675" y="4427100"/>
            <a:ext cx="176400" cy="176400"/>
            <a:chOff x="514225" y="2875375"/>
            <a:chExt cx="176400" cy="176400"/>
          </a:xfrm>
        </p:grpSpPr>
        <p:sp>
          <p:nvSpPr>
            <p:cNvPr id="853" name="Google Shape;853;p4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4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855" name="Google Shape;855;p4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856" name="Google Shape;856;p49"/>
          <p:cNvSpPr/>
          <p:nvPr/>
        </p:nvSpPr>
        <p:spPr>
          <a:xfrm>
            <a:off x="1686950" y="3261575"/>
            <a:ext cx="5774100" cy="617100"/>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9"/>
          <p:cNvSpPr txBox="1">
            <a:spLocks noGrp="1"/>
          </p:cNvSpPr>
          <p:nvPr>
            <p:ph type="subTitle" idx="4294967295"/>
          </p:nvPr>
        </p:nvSpPr>
        <p:spPr>
          <a:xfrm>
            <a:off x="1834150" y="3261600"/>
            <a:ext cx="5479800" cy="617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a:t>Here you can describe the topic of the section</a:t>
            </a:r>
            <a:endParaRPr/>
          </a:p>
        </p:txBody>
      </p:sp>
      <p:sp>
        <p:nvSpPr>
          <p:cNvPr id="858" name="Google Shape;858;p49">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49"/>
          <p:cNvGrpSpPr/>
          <p:nvPr/>
        </p:nvGrpSpPr>
        <p:grpSpPr>
          <a:xfrm rot="10800000">
            <a:off x="8745326" y="4425438"/>
            <a:ext cx="119400" cy="54900"/>
            <a:chOff x="8645564" y="4373138"/>
            <a:chExt cx="119400" cy="54900"/>
          </a:xfrm>
        </p:grpSpPr>
        <p:cxnSp>
          <p:nvCxnSpPr>
            <p:cNvPr id="860" name="Google Shape;860;p49"/>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861" name="Google Shape;861;p49"/>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862" name="Google Shape;862;p49">
            <a:hlinkClick r:id="" action="ppaction://noaction"/>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a:hlinkClick r:id="" action="ppaction://noaction"/>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a:hlinkClick r:id="" action="ppaction://noaction"/>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a:hlinkClick r:id="" action="ppaction://noaction"/>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a:hlinkClick r:id="" action="ppaction://noaction"/>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9">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9"/>
          <p:cNvGrpSpPr/>
          <p:nvPr/>
        </p:nvGrpSpPr>
        <p:grpSpPr>
          <a:xfrm>
            <a:off x="8745348" y="3979338"/>
            <a:ext cx="119400" cy="54900"/>
            <a:chOff x="8745348" y="3979338"/>
            <a:chExt cx="119400" cy="54900"/>
          </a:xfrm>
        </p:grpSpPr>
        <p:cxnSp>
          <p:nvCxnSpPr>
            <p:cNvPr id="869" name="Google Shape;869;p49">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870" name="Google Shape;870;p49">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871" name="Google Shape;871;p49"/>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fontScale="85000" lnSpcReduction="20000"/>
          </a:bodyPr>
          <a:lstStyle/>
          <a:p>
            <a:pPr marL="0" lvl="0" indent="0" algn="ctr" rtl="0">
              <a:spcBef>
                <a:spcPts val="0"/>
              </a:spcBef>
              <a:spcAft>
                <a:spcPts val="0"/>
              </a:spcAft>
              <a:buNone/>
            </a:pPr>
            <a:r>
              <a:rPr lang="en"/>
              <a:t>Significance and difference in correlations between Churn, CLTV and attrition factors</a:t>
            </a:r>
            <a:endParaRPr/>
          </a:p>
        </p:txBody>
      </p:sp>
      <p:sp>
        <p:nvSpPr>
          <p:cNvPr id="43" name="Google Shape;1455;p59">
            <a:extLst>
              <a:ext uri="{FF2B5EF4-FFF2-40B4-BE49-F238E27FC236}">
                <a16:creationId xmlns:a16="http://schemas.microsoft.com/office/drawing/2014/main" id="{EA3151AB-1617-4DFA-96E6-B3455ED4E8E1}"/>
              </a:ext>
            </a:extLst>
          </p:cNvPr>
          <p:cNvSpPr txBox="1">
            <a:spLocks/>
          </p:cNvSpPr>
          <p:nvPr/>
        </p:nvSpPr>
        <p:spPr>
          <a:xfrm>
            <a:off x="7735930" y="4826621"/>
            <a:ext cx="1410539" cy="295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Advent Pro"/>
              <a:buNone/>
              <a:defRPr sz="1400" b="0" i="0" u="none" strike="noStrike" cap="none">
                <a:solidFill>
                  <a:schemeClr val="lt1"/>
                </a:solidFill>
                <a:latin typeface="Advent Pro"/>
                <a:ea typeface="Advent Pro"/>
                <a:cs typeface="Advent Pro"/>
                <a:sym typeface="Advent Pro"/>
              </a:defRPr>
            </a:lvl1pPr>
            <a:lvl2pPr marL="914400" marR="0" lvl="1"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2pPr>
            <a:lvl3pPr marL="1371600" marR="0" lvl="2"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3pPr>
            <a:lvl4pPr marL="1828800" marR="0" lvl="3"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4pPr>
            <a:lvl5pPr marL="2286000" marR="0" lvl="4"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5pPr>
            <a:lvl6pPr marL="2743200" marR="0" lvl="5"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6pPr>
            <a:lvl7pPr marL="3200400" marR="0" lvl="6"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7pPr>
            <a:lvl8pPr marL="3657600" marR="0" lvl="7"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8pPr>
            <a:lvl9pPr marL="4114800" marR="0" lvl="8" indent="-317500" algn="l" rtl="0">
              <a:lnSpc>
                <a:spcPct val="115000"/>
              </a:lnSpc>
              <a:spcBef>
                <a:spcPts val="0"/>
              </a:spcBef>
              <a:spcAft>
                <a:spcPts val="0"/>
              </a:spcAft>
              <a:buClr>
                <a:schemeClr val="lt1"/>
              </a:buClr>
              <a:buSzPts val="1400"/>
              <a:buFont typeface="Advent Pro"/>
              <a:buNone/>
              <a:defRPr sz="1400" b="0" i="0" u="none" strike="noStrike" cap="none">
                <a:solidFill>
                  <a:schemeClr val="lt1"/>
                </a:solidFill>
                <a:latin typeface="Advent Pro"/>
                <a:ea typeface="Advent Pro"/>
                <a:cs typeface="Advent Pro"/>
                <a:sym typeface="Advent Pro"/>
              </a:defRPr>
            </a:lvl9pPr>
          </a:lstStyle>
          <a:p>
            <a:pPr marL="0" indent="0" algn="l"/>
            <a:r>
              <a:rPr lang="en-US" sz="1100">
                <a:solidFill>
                  <a:srgbClr val="002060"/>
                </a:solidFill>
                <a:latin typeface="+mj-lt"/>
              </a:rPr>
              <a:t>Presenter: Qing Rui</a:t>
            </a:r>
          </a:p>
        </p:txBody>
      </p:sp>
    </p:spTree>
    <p:extLst>
      <p:ext uri="{BB962C8B-B14F-4D97-AF65-F5344CB8AC3E}">
        <p14:creationId xmlns:p14="http://schemas.microsoft.com/office/powerpoint/2010/main" val="408602393"/>
      </p:ext>
    </p:extLst>
  </p:cSld>
  <p:clrMapOvr>
    <a:masterClrMapping/>
  </p:clrMapOvr>
</p:sld>
</file>

<file path=ppt/theme/theme1.xml><?xml version="1.0" encoding="utf-8"?>
<a:theme xmlns:a="http://schemas.openxmlformats.org/drawingml/2006/main" name="HR Dashboard for Business by Slidesgo">
  <a:themeElements>
    <a:clrScheme name="Simple Light">
      <a:dk1>
        <a:srgbClr val="0B1022"/>
      </a:dk1>
      <a:lt1>
        <a:srgbClr val="FDF9FF"/>
      </a:lt1>
      <a:dk2>
        <a:srgbClr val="0B1022"/>
      </a:dk2>
      <a:lt2>
        <a:srgbClr val="433F8B"/>
      </a:lt2>
      <a:accent1>
        <a:srgbClr val="A55EA5"/>
      </a:accent1>
      <a:accent2>
        <a:srgbClr val="87C5E5"/>
      </a:accent2>
      <a:accent3>
        <a:srgbClr val="E8B832"/>
      </a:accent3>
      <a:accent4>
        <a:srgbClr val="DF5953"/>
      </a:accent4>
      <a:accent5>
        <a:srgbClr val="545E66"/>
      </a:accent5>
      <a:accent6>
        <a:srgbClr val="BBDB70"/>
      </a:accent6>
      <a:hlink>
        <a:srgbClr val="0B10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CD9C2C25026334196D90ECFB9EDE2E3" ma:contentTypeVersion="8" ma:contentTypeDescription="Create a new document." ma:contentTypeScope="" ma:versionID="ff299ddf16bd84f90d56545458ca92c5">
  <xsd:schema xmlns:xsd="http://www.w3.org/2001/XMLSchema" xmlns:xs="http://www.w3.org/2001/XMLSchema" xmlns:p="http://schemas.microsoft.com/office/2006/metadata/properties" xmlns:ns3="2091fdf4-fc62-4ee0-b474-b71db9578df1" xmlns:ns4="5acad81f-7aa4-4d38-92e7-9de626c0a02c" targetNamespace="http://schemas.microsoft.com/office/2006/metadata/properties" ma:root="true" ma:fieldsID="c1c6947b5a67392eef538bb02fe14301" ns3:_="" ns4:_="">
    <xsd:import namespace="2091fdf4-fc62-4ee0-b474-b71db9578df1"/>
    <xsd:import namespace="5acad81f-7aa4-4d38-92e7-9de626c0a02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91fdf4-fc62-4ee0-b474-b71db9578d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cad81f-7aa4-4d38-92e7-9de626c0a02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F91A1C-6459-45CB-B5FD-584DE4630B92}">
  <ds:schemaRefs>
    <ds:schemaRef ds:uri="http://schemas.microsoft.com/sharepoint/v3/contenttype/forms"/>
  </ds:schemaRefs>
</ds:datastoreItem>
</file>

<file path=customXml/itemProps2.xml><?xml version="1.0" encoding="utf-8"?>
<ds:datastoreItem xmlns:ds="http://schemas.openxmlformats.org/officeDocument/2006/customXml" ds:itemID="{1D49FA53-399E-4B23-973C-A3DF2A0E7C77}">
  <ds:schemaRefs>
    <ds:schemaRef ds:uri="2091fdf4-fc62-4ee0-b474-b71db9578df1"/>
    <ds:schemaRef ds:uri="5acad81f-7aa4-4d38-92e7-9de626c0a0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5131BDF-F2BA-4C74-B152-B579333CB5E8}">
  <ds:schemaRefs>
    <ds:schemaRef ds:uri="2091fdf4-fc62-4ee0-b474-b71db9578df1"/>
    <ds:schemaRef ds:uri="5acad81f-7aa4-4d38-92e7-9de626c0a0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3427</Words>
  <Application>Microsoft Office PowerPoint</Application>
  <PresentationFormat>On-screen Show (16:9)</PresentationFormat>
  <Paragraphs>482</Paragraphs>
  <Slides>58</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Open Sans SemiBold</vt:lpstr>
      <vt:lpstr>Arial</vt:lpstr>
      <vt:lpstr>Advent Pro</vt:lpstr>
      <vt:lpstr>Lato</vt:lpstr>
      <vt:lpstr>Open Sans</vt:lpstr>
      <vt:lpstr>Times New Roman</vt:lpstr>
      <vt:lpstr>Wingdings</vt:lpstr>
      <vt:lpstr>HR Dashboard for Business by Slidesgo</vt:lpstr>
      <vt:lpstr>PowerPoint Presentation</vt:lpstr>
      <vt:lpstr>01</vt:lpstr>
      <vt:lpstr>AT&amp;T’s company overview</vt:lpstr>
      <vt:lpstr>Business Opportunity</vt:lpstr>
      <vt:lpstr>Our Business Objectives</vt:lpstr>
      <vt:lpstr>Our Business Objectives</vt:lpstr>
      <vt:lpstr>Our Business Objectives</vt:lpstr>
      <vt:lpstr>Strengthening the need to address the Gap</vt:lpstr>
      <vt:lpstr>Key trends in our Data</vt:lpstr>
      <vt:lpstr>Correlation of Services and Data</vt:lpstr>
      <vt:lpstr>Geospatial data with Churn and CLTV</vt:lpstr>
      <vt:lpstr>Churn as an Indicator</vt:lpstr>
      <vt:lpstr>Trends in CLTV</vt:lpstr>
      <vt:lpstr>Business Problem #1</vt:lpstr>
      <vt:lpstr>Solutions Methodology and Analytics Tools Used</vt:lpstr>
      <vt:lpstr>Association Rules</vt:lpstr>
      <vt:lpstr>PowerPoint Presentation</vt:lpstr>
      <vt:lpstr>PowerPoint Presentation</vt:lpstr>
      <vt:lpstr>PowerPoint Presentation</vt:lpstr>
      <vt:lpstr>PowerPoint Presentation</vt:lpstr>
      <vt:lpstr>Business Problem #2</vt:lpstr>
      <vt:lpstr>Our Goal for Business Problem 2</vt:lpstr>
      <vt:lpstr>a) Develop a Good Churn Prediction Tool </vt:lpstr>
      <vt:lpstr>a) Develop a Good Churn Prediction Tool </vt:lpstr>
      <vt:lpstr>a) Develop a Good Churn Prediction Tool </vt:lpstr>
      <vt:lpstr>a) Develop a Good Churn Prediction Tool </vt:lpstr>
      <vt:lpstr>a) Develop a Good Churn Prediction Tool </vt:lpstr>
      <vt:lpstr>a) Develop a Good Churn Prediction Tool </vt:lpstr>
      <vt:lpstr>a) Develop a Good Churn Prediction Tool </vt:lpstr>
      <vt:lpstr>a) Develop a Good Churn Prediction Tool </vt:lpstr>
      <vt:lpstr>b) Helpful Insights for Monitoring Customer Churn</vt:lpstr>
      <vt:lpstr>b) Helpful Insights for Monitoring Customer Churn</vt:lpstr>
      <vt:lpstr>b) Helpful Insights for Monitoring Customer Churn</vt:lpstr>
      <vt:lpstr>b) Helpful Insights for Monitoring Customer Churn(1)</vt:lpstr>
      <vt:lpstr>b) Helpful Insights for Monitoring Customer Churn(2)</vt:lpstr>
      <vt:lpstr>b) Helpful Insights for Monitoring Customer Churn(3)</vt:lpstr>
      <vt:lpstr>b) Helpful Insights for Monitoring Customer Churn(4)</vt:lpstr>
      <vt:lpstr>Business Problem #3</vt:lpstr>
      <vt:lpstr>Linear Regression</vt:lpstr>
      <vt:lpstr>Feature Importance Analysis</vt:lpstr>
      <vt:lpstr>Insight 1: Extend Tenure</vt:lpstr>
      <vt:lpstr>Insight 2: Change Pricing Strategies</vt:lpstr>
      <vt:lpstr>Insight 3: Segment by Age</vt:lpstr>
      <vt:lpstr>Recommendations and Dashboard Demo</vt:lpstr>
      <vt:lpstr>Translating insights into Recommendations</vt:lpstr>
      <vt:lpstr>Improvement Strategies for AT&amp;T</vt:lpstr>
      <vt:lpstr>Product/Service Bundling</vt:lpstr>
      <vt:lpstr>Improvement Strategies for AT&amp;T</vt:lpstr>
      <vt:lpstr>Younger Audience</vt:lpstr>
      <vt:lpstr>Evaluation of Solutions</vt:lpstr>
      <vt:lpstr>Conclusion</vt:lpstr>
      <vt:lpstr>PowerPoint Presentation</vt:lpstr>
      <vt:lpstr>Appendix – Dashboard 1 of 6</vt:lpstr>
      <vt:lpstr>Appendix – Dashboard 2 of 6</vt:lpstr>
      <vt:lpstr>Appendix – Dashboard 3 of 6</vt:lpstr>
      <vt:lpstr>Appendix – Dashboard 4 of 6</vt:lpstr>
      <vt:lpstr>Appendix – Dashboard 5 of 6</vt:lpstr>
      <vt:lpstr>Appendix – Dashboard 6 of 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Business</dc:title>
  <dc:creator>Sting Ray</dc:creator>
  <cp:lastModifiedBy>#LIM QING RUI#</cp:lastModifiedBy>
  <cp:revision>1</cp:revision>
  <dcterms:modified xsi:type="dcterms:W3CDTF">2022-04-03T14:22:02Z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0x0101005CD9C2C25026334196D90ECFB9EDE2E3</vt:lpwstr>
  </property>
</Properties>
</file>